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A74C429-5900-414E-806F-AD1E182BA340}"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198417-DC2F-4750-934C-BE20652E614C}" type="slidenum">
              <a:rPr lang="en-IN" smtClean="0"/>
              <a:t>‹#›</a:t>
            </a:fld>
            <a:endParaRPr lang="en-IN"/>
          </a:p>
        </p:txBody>
      </p:sp>
    </p:spTree>
    <p:extLst>
      <p:ext uri="{BB962C8B-B14F-4D97-AF65-F5344CB8AC3E}">
        <p14:creationId xmlns:p14="http://schemas.microsoft.com/office/powerpoint/2010/main" val="3333624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A74C429-5900-414E-806F-AD1E182BA340}"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198417-DC2F-4750-934C-BE20652E614C}" type="slidenum">
              <a:rPr lang="en-IN" smtClean="0"/>
              <a:t>‹#›</a:t>
            </a:fld>
            <a:endParaRPr lang="en-IN"/>
          </a:p>
        </p:txBody>
      </p:sp>
    </p:spTree>
    <p:extLst>
      <p:ext uri="{BB962C8B-B14F-4D97-AF65-F5344CB8AC3E}">
        <p14:creationId xmlns:p14="http://schemas.microsoft.com/office/powerpoint/2010/main" val="140163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A74C429-5900-414E-806F-AD1E182BA340}"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198417-DC2F-4750-934C-BE20652E614C}" type="slidenum">
              <a:rPr lang="en-IN" smtClean="0"/>
              <a:t>‹#›</a:t>
            </a:fld>
            <a:endParaRPr lang="en-IN"/>
          </a:p>
        </p:txBody>
      </p:sp>
    </p:spTree>
    <p:extLst>
      <p:ext uri="{BB962C8B-B14F-4D97-AF65-F5344CB8AC3E}">
        <p14:creationId xmlns:p14="http://schemas.microsoft.com/office/powerpoint/2010/main" val="2723204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A74C429-5900-414E-806F-AD1E182BA340}"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198417-DC2F-4750-934C-BE20652E614C}" type="slidenum">
              <a:rPr lang="en-IN" smtClean="0"/>
              <a:t>‹#›</a:t>
            </a:fld>
            <a:endParaRPr lang="en-IN"/>
          </a:p>
        </p:txBody>
      </p:sp>
    </p:spTree>
    <p:extLst>
      <p:ext uri="{BB962C8B-B14F-4D97-AF65-F5344CB8AC3E}">
        <p14:creationId xmlns:p14="http://schemas.microsoft.com/office/powerpoint/2010/main" val="4072854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74C429-5900-414E-806F-AD1E182BA340}"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198417-DC2F-4750-934C-BE20652E614C}" type="slidenum">
              <a:rPr lang="en-IN" smtClean="0"/>
              <a:t>‹#›</a:t>
            </a:fld>
            <a:endParaRPr lang="en-IN"/>
          </a:p>
        </p:txBody>
      </p:sp>
    </p:spTree>
    <p:extLst>
      <p:ext uri="{BB962C8B-B14F-4D97-AF65-F5344CB8AC3E}">
        <p14:creationId xmlns:p14="http://schemas.microsoft.com/office/powerpoint/2010/main" val="152733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A74C429-5900-414E-806F-AD1E182BA340}" type="datetimeFigureOut">
              <a:rPr lang="en-IN" smtClean="0"/>
              <a:t>19-05-2021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198417-DC2F-4750-934C-BE20652E614C}" type="slidenum">
              <a:rPr lang="en-IN" smtClean="0"/>
              <a:t>‹#›</a:t>
            </a:fld>
            <a:endParaRPr lang="en-IN"/>
          </a:p>
        </p:txBody>
      </p:sp>
    </p:spTree>
    <p:extLst>
      <p:ext uri="{BB962C8B-B14F-4D97-AF65-F5344CB8AC3E}">
        <p14:creationId xmlns:p14="http://schemas.microsoft.com/office/powerpoint/2010/main" val="4017861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A74C429-5900-414E-806F-AD1E182BA340}" type="datetimeFigureOut">
              <a:rPr lang="en-IN" smtClean="0"/>
              <a:t>19-05-2021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198417-DC2F-4750-934C-BE20652E614C}" type="slidenum">
              <a:rPr lang="en-IN" smtClean="0"/>
              <a:t>‹#›</a:t>
            </a:fld>
            <a:endParaRPr lang="en-IN"/>
          </a:p>
        </p:txBody>
      </p:sp>
    </p:spTree>
    <p:extLst>
      <p:ext uri="{BB962C8B-B14F-4D97-AF65-F5344CB8AC3E}">
        <p14:creationId xmlns:p14="http://schemas.microsoft.com/office/powerpoint/2010/main" val="3178508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A74C429-5900-414E-806F-AD1E182BA340}" type="datetimeFigureOut">
              <a:rPr lang="en-IN" smtClean="0"/>
              <a:t>19-05-2021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198417-DC2F-4750-934C-BE20652E614C}" type="slidenum">
              <a:rPr lang="en-IN" smtClean="0"/>
              <a:t>‹#›</a:t>
            </a:fld>
            <a:endParaRPr lang="en-IN"/>
          </a:p>
        </p:txBody>
      </p:sp>
    </p:spTree>
    <p:extLst>
      <p:ext uri="{BB962C8B-B14F-4D97-AF65-F5344CB8AC3E}">
        <p14:creationId xmlns:p14="http://schemas.microsoft.com/office/powerpoint/2010/main" val="98164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74C429-5900-414E-806F-AD1E182BA340}" type="datetimeFigureOut">
              <a:rPr lang="en-IN" smtClean="0"/>
              <a:t>19-05-2021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198417-DC2F-4750-934C-BE20652E614C}" type="slidenum">
              <a:rPr lang="en-IN" smtClean="0"/>
              <a:t>‹#›</a:t>
            </a:fld>
            <a:endParaRPr lang="en-IN"/>
          </a:p>
        </p:txBody>
      </p:sp>
    </p:spTree>
    <p:extLst>
      <p:ext uri="{BB962C8B-B14F-4D97-AF65-F5344CB8AC3E}">
        <p14:creationId xmlns:p14="http://schemas.microsoft.com/office/powerpoint/2010/main" val="3572542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74C429-5900-414E-806F-AD1E182BA340}" type="datetimeFigureOut">
              <a:rPr lang="en-IN" smtClean="0"/>
              <a:t>19-05-2021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198417-DC2F-4750-934C-BE20652E614C}" type="slidenum">
              <a:rPr lang="en-IN" smtClean="0"/>
              <a:t>‹#›</a:t>
            </a:fld>
            <a:endParaRPr lang="en-IN"/>
          </a:p>
        </p:txBody>
      </p:sp>
    </p:spTree>
    <p:extLst>
      <p:ext uri="{BB962C8B-B14F-4D97-AF65-F5344CB8AC3E}">
        <p14:creationId xmlns:p14="http://schemas.microsoft.com/office/powerpoint/2010/main" val="3299058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74C429-5900-414E-806F-AD1E182BA340}" type="datetimeFigureOut">
              <a:rPr lang="en-IN" smtClean="0"/>
              <a:t>19-05-2021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198417-DC2F-4750-934C-BE20652E614C}" type="slidenum">
              <a:rPr lang="en-IN" smtClean="0"/>
              <a:t>‹#›</a:t>
            </a:fld>
            <a:endParaRPr lang="en-IN"/>
          </a:p>
        </p:txBody>
      </p:sp>
    </p:spTree>
    <p:extLst>
      <p:ext uri="{BB962C8B-B14F-4D97-AF65-F5344CB8AC3E}">
        <p14:creationId xmlns:p14="http://schemas.microsoft.com/office/powerpoint/2010/main" val="1129108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4C429-5900-414E-806F-AD1E182BA340}" type="datetimeFigureOut">
              <a:rPr lang="en-IN" smtClean="0"/>
              <a:t>19-05-2021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198417-DC2F-4750-934C-BE20652E614C}" type="slidenum">
              <a:rPr lang="en-IN" smtClean="0"/>
              <a:t>‹#›</a:t>
            </a:fld>
            <a:endParaRPr lang="en-IN"/>
          </a:p>
        </p:txBody>
      </p:sp>
    </p:spTree>
    <p:extLst>
      <p:ext uri="{BB962C8B-B14F-4D97-AF65-F5344CB8AC3E}">
        <p14:creationId xmlns:p14="http://schemas.microsoft.com/office/powerpoint/2010/main" val="1865180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vmware.com/topics/glossary/content/disaster-recovery"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vmware.com/topics/glossary/content/virtual-infrastructure"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vmware.com/products/esxi-and-esx.html" TargetMode="External"/><Relationship Id="rId2" Type="http://schemas.openxmlformats.org/officeDocument/2006/relationships/hyperlink" Target="https://www.vmware.com/topics/glossary/content/hypervisor"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76672"/>
            <a:ext cx="7772400" cy="504056"/>
          </a:xfrm>
        </p:spPr>
        <p:txBody>
          <a:bodyPr>
            <a:normAutofit fontScale="90000"/>
          </a:bodyPr>
          <a:lstStyle/>
          <a:p>
            <a:r>
              <a:rPr lang="en-US" b="1" dirty="0" smtClean="0"/>
              <a:t>What is a virtual machine? </a:t>
            </a:r>
            <a:br>
              <a:rPr lang="en-US" b="1" dirty="0" smtClean="0"/>
            </a:br>
            <a:endParaRPr lang="en-IN" dirty="0"/>
          </a:p>
        </p:txBody>
      </p:sp>
      <p:sp>
        <p:nvSpPr>
          <p:cNvPr id="3" name="Subtitle 2"/>
          <p:cNvSpPr>
            <a:spLocks noGrp="1"/>
          </p:cNvSpPr>
          <p:nvPr>
            <p:ph type="subTitle" idx="1"/>
          </p:nvPr>
        </p:nvSpPr>
        <p:spPr>
          <a:xfrm>
            <a:off x="0" y="1052736"/>
            <a:ext cx="9108504" cy="3456384"/>
          </a:xfrm>
        </p:spPr>
        <p:txBody>
          <a:bodyPr>
            <a:noAutofit/>
          </a:bodyPr>
          <a:lstStyle/>
          <a:p>
            <a:pPr algn="just"/>
            <a:r>
              <a:rPr lang="en-US" sz="2400" dirty="0" smtClean="0">
                <a:solidFill>
                  <a:schemeClr val="tx1"/>
                </a:solidFill>
              </a:rPr>
              <a:t>A </a:t>
            </a:r>
            <a:r>
              <a:rPr lang="en-US" sz="2400" b="1" dirty="0" smtClean="0">
                <a:solidFill>
                  <a:schemeClr val="tx1"/>
                </a:solidFill>
              </a:rPr>
              <a:t>Virtual Machine</a:t>
            </a:r>
            <a:r>
              <a:rPr lang="en-US" sz="2400" dirty="0" smtClean="0">
                <a:solidFill>
                  <a:schemeClr val="tx1"/>
                </a:solidFill>
              </a:rPr>
              <a:t> (VM) is a compute resource that uses software instead of a physical computer to run programs and deploy apps. </a:t>
            </a:r>
            <a:r>
              <a:rPr lang="en-US" sz="2400" u="sng" dirty="0" smtClean="0">
                <a:solidFill>
                  <a:schemeClr val="tx1"/>
                </a:solidFill>
              </a:rPr>
              <a:t>One or more virtual “guest” machines run on a physical “host” machine.  Each virtual machine runs its own operating system and functions separately from the other VMs, even when they are all running on the same host.</a:t>
            </a:r>
            <a:r>
              <a:rPr lang="en-US" sz="2400" dirty="0" smtClean="0">
                <a:solidFill>
                  <a:schemeClr val="tx1"/>
                </a:solidFill>
              </a:rPr>
              <a:t> This means that, for example, a virtual </a:t>
            </a:r>
            <a:r>
              <a:rPr lang="en-US" sz="2400" dirty="0" err="1" smtClean="0">
                <a:solidFill>
                  <a:schemeClr val="tx1"/>
                </a:solidFill>
              </a:rPr>
              <a:t>MacOS</a:t>
            </a:r>
            <a:r>
              <a:rPr lang="en-US" sz="2400" dirty="0" smtClean="0">
                <a:solidFill>
                  <a:schemeClr val="tx1"/>
                </a:solidFill>
              </a:rPr>
              <a:t> virtual machine can run on a physical PC. </a:t>
            </a:r>
          </a:p>
          <a:p>
            <a:pPr algn="just"/>
            <a:endParaRPr lang="en-US" sz="2400" dirty="0" smtClean="0">
              <a:solidFill>
                <a:schemeClr val="tx1"/>
              </a:solidFill>
            </a:endParaRPr>
          </a:p>
          <a:p>
            <a:pPr algn="just"/>
            <a:r>
              <a:rPr lang="en-US" sz="2400" dirty="0" smtClean="0">
                <a:solidFill>
                  <a:schemeClr val="tx1"/>
                </a:solidFill>
              </a:rPr>
              <a:t>Virtual machine technology is used for many use cases across on-premises and cloud environments. More recently, public cloud services are using virtual machines to provide virtual application resources to multiple users at once, for even more cost efficient and flexible compute.  </a:t>
            </a:r>
            <a:endParaRPr lang="en-IN" sz="2400" dirty="0">
              <a:solidFill>
                <a:schemeClr val="tx1"/>
              </a:solidFill>
            </a:endParaRPr>
          </a:p>
        </p:txBody>
      </p:sp>
    </p:spTree>
    <p:extLst>
      <p:ext uri="{BB962C8B-B14F-4D97-AF65-F5344CB8AC3E}">
        <p14:creationId xmlns:p14="http://schemas.microsoft.com/office/powerpoint/2010/main" val="71974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997839"/>
            <a:ext cx="9144000" cy="3970318"/>
          </a:xfrm>
          <a:prstGeom prst="rect">
            <a:avLst/>
          </a:prstGeom>
        </p:spPr>
        <p:txBody>
          <a:bodyPr wrap="square">
            <a:spAutoFit/>
          </a:bodyPr>
          <a:lstStyle/>
          <a:p>
            <a:pPr algn="just"/>
            <a:r>
              <a:rPr lang="en-US" sz="2800" b="1" dirty="0" smtClean="0"/>
              <a:t>Storage virtualization: </a:t>
            </a:r>
            <a:r>
              <a:rPr lang="en-US" sz="2800" dirty="0" smtClean="0"/>
              <a:t>Storage can be virtualized by </a:t>
            </a:r>
            <a:r>
              <a:rPr lang="en-US" sz="2800" u="sng" dirty="0" smtClean="0"/>
              <a:t>consolidating multiple physical storage devices to appear as a single storage device</a:t>
            </a:r>
            <a:r>
              <a:rPr lang="en-US" sz="2800" dirty="0" smtClean="0"/>
              <a:t>. Benefits include </a:t>
            </a:r>
            <a:r>
              <a:rPr lang="en-US" sz="2800" u="sng" dirty="0" smtClean="0"/>
              <a:t>increased performance and speed, load balancing and reduced costs</a:t>
            </a:r>
            <a:r>
              <a:rPr lang="en-US" sz="2800" dirty="0" smtClean="0"/>
              <a:t>. </a:t>
            </a:r>
          </a:p>
          <a:p>
            <a:pPr algn="just"/>
            <a:endParaRPr lang="en-US" sz="2800" dirty="0"/>
          </a:p>
          <a:p>
            <a:pPr algn="just"/>
            <a:r>
              <a:rPr lang="en-US" sz="2800" dirty="0" smtClean="0"/>
              <a:t>Storage virtualization also </a:t>
            </a:r>
            <a:r>
              <a:rPr lang="en-US" sz="2800" u="sng" dirty="0" smtClean="0"/>
              <a:t>helps with disaster recovery planning, as virtual storage data can be duplicated and quickly transferred to another location, reducing downtime</a:t>
            </a:r>
            <a:r>
              <a:rPr lang="en-US" sz="2800" dirty="0" smtClean="0"/>
              <a:t>.  </a:t>
            </a:r>
            <a:endParaRPr lang="en-IN" sz="2800" dirty="0"/>
          </a:p>
        </p:txBody>
      </p:sp>
      <p:sp>
        <p:nvSpPr>
          <p:cNvPr id="5" name="Rectangle 4"/>
          <p:cNvSpPr/>
          <p:nvPr/>
        </p:nvSpPr>
        <p:spPr>
          <a:xfrm>
            <a:off x="0" y="332656"/>
            <a:ext cx="9144000" cy="523220"/>
          </a:xfrm>
          <a:prstGeom prst="rect">
            <a:avLst/>
          </a:prstGeom>
        </p:spPr>
        <p:txBody>
          <a:bodyPr wrap="square">
            <a:spAutoFit/>
          </a:bodyPr>
          <a:lstStyle/>
          <a:p>
            <a:pPr algn="ctr"/>
            <a:r>
              <a:rPr lang="en-US" sz="2800" b="1" dirty="0" smtClean="0"/>
              <a:t>What are 5 types of virtualization?  </a:t>
            </a:r>
            <a:endParaRPr lang="en-US" sz="2800" b="1" dirty="0"/>
          </a:p>
        </p:txBody>
      </p:sp>
    </p:spTree>
    <p:extLst>
      <p:ext uri="{BB962C8B-B14F-4D97-AF65-F5344CB8AC3E}">
        <p14:creationId xmlns:p14="http://schemas.microsoft.com/office/powerpoint/2010/main" val="2071013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332656"/>
            <a:ext cx="9144000" cy="523220"/>
          </a:xfrm>
          <a:prstGeom prst="rect">
            <a:avLst/>
          </a:prstGeom>
        </p:spPr>
        <p:txBody>
          <a:bodyPr wrap="square">
            <a:spAutoFit/>
          </a:bodyPr>
          <a:lstStyle/>
          <a:p>
            <a:pPr algn="ctr"/>
            <a:r>
              <a:rPr lang="en-US" sz="2800" b="1" dirty="0" smtClean="0"/>
              <a:t>What are 5 types of virtualization?  </a:t>
            </a:r>
            <a:endParaRPr lang="en-US" sz="2800" b="1" dirty="0"/>
          </a:p>
        </p:txBody>
      </p:sp>
      <p:sp>
        <p:nvSpPr>
          <p:cNvPr id="2" name="Rectangle 1"/>
          <p:cNvSpPr/>
          <p:nvPr/>
        </p:nvSpPr>
        <p:spPr>
          <a:xfrm>
            <a:off x="0" y="1305342"/>
            <a:ext cx="9144000" cy="5693866"/>
          </a:xfrm>
          <a:prstGeom prst="rect">
            <a:avLst/>
          </a:prstGeom>
        </p:spPr>
        <p:txBody>
          <a:bodyPr wrap="square">
            <a:spAutoFit/>
          </a:bodyPr>
          <a:lstStyle/>
          <a:p>
            <a:pPr algn="just"/>
            <a:r>
              <a:rPr lang="en-US" sz="2800" b="1" dirty="0" smtClean="0"/>
              <a:t>Network virtualization:</a:t>
            </a:r>
            <a:r>
              <a:rPr lang="en-US" sz="2800" dirty="0" smtClean="0"/>
              <a:t> Multiple </a:t>
            </a:r>
            <a:r>
              <a:rPr lang="en-US" sz="2800" u="sng" dirty="0" smtClean="0"/>
              <a:t>sub-networks can be created on the same physical network by combining equipment into a single, software-based virtual network resource</a:t>
            </a:r>
            <a:r>
              <a:rPr lang="en-US" sz="2800" dirty="0" smtClean="0"/>
              <a:t>. Network virtualization also divides </a:t>
            </a:r>
            <a:r>
              <a:rPr lang="en-US" sz="2800" u="sng" dirty="0" smtClean="0"/>
              <a:t>available bandwidth into multiple, independent channels, each of which can be assigned to servers and devices in real time. </a:t>
            </a:r>
          </a:p>
          <a:p>
            <a:pPr algn="just"/>
            <a:endParaRPr lang="en-US" sz="2800" dirty="0"/>
          </a:p>
          <a:p>
            <a:pPr algn="just"/>
            <a:r>
              <a:rPr lang="en-US" sz="2800" dirty="0" smtClean="0"/>
              <a:t>Advantages include </a:t>
            </a:r>
            <a:r>
              <a:rPr lang="en-US" sz="2800" u="sng" dirty="0" smtClean="0"/>
              <a:t>increased reliability, network speed, security and better monitoring of data usage</a:t>
            </a:r>
            <a:r>
              <a:rPr lang="en-US" sz="2800" dirty="0" smtClean="0"/>
              <a:t>. Network virtualization can be a </a:t>
            </a:r>
            <a:r>
              <a:rPr lang="en-US" sz="2800" u="sng" dirty="0" smtClean="0"/>
              <a:t>good choice for companies with a high volume of users who need access at all times</a:t>
            </a:r>
            <a:r>
              <a:rPr lang="en-US" sz="2800" dirty="0" smtClean="0"/>
              <a:t>. </a:t>
            </a:r>
            <a:br>
              <a:rPr lang="en-US" sz="2800" dirty="0" smtClean="0"/>
            </a:br>
            <a:endParaRPr lang="en-IN" sz="2800" dirty="0"/>
          </a:p>
        </p:txBody>
      </p:sp>
    </p:spTree>
    <p:extLst>
      <p:ext uri="{BB962C8B-B14F-4D97-AF65-F5344CB8AC3E}">
        <p14:creationId xmlns:p14="http://schemas.microsoft.com/office/powerpoint/2010/main" val="1056702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332656"/>
            <a:ext cx="9144000" cy="523220"/>
          </a:xfrm>
          <a:prstGeom prst="rect">
            <a:avLst/>
          </a:prstGeom>
        </p:spPr>
        <p:txBody>
          <a:bodyPr wrap="square">
            <a:spAutoFit/>
          </a:bodyPr>
          <a:lstStyle/>
          <a:p>
            <a:pPr algn="ctr"/>
            <a:r>
              <a:rPr lang="en-US" sz="2800" b="1" dirty="0" smtClean="0"/>
              <a:t>What are 5 types of virtualization?  </a:t>
            </a:r>
            <a:endParaRPr lang="en-US" sz="2800" b="1" dirty="0"/>
          </a:p>
        </p:txBody>
      </p:sp>
      <p:sp>
        <p:nvSpPr>
          <p:cNvPr id="7" name="Rectangle 4"/>
          <p:cNvSpPr>
            <a:spLocks noChangeArrowheads="1"/>
          </p:cNvSpPr>
          <p:nvPr/>
        </p:nvSpPr>
        <p:spPr bwMode="auto">
          <a:xfrm>
            <a:off x="329983" y="1268759"/>
            <a:ext cx="8484033"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lang="en-US" altLang="en-US" sz="2800" dirty="0"/>
              <a:t>Desktop virtualization: This common type of </a:t>
            </a:r>
            <a:r>
              <a:rPr lang="en-US" altLang="en-US" sz="2800" u="sng" dirty="0"/>
              <a:t>virtualization separates the desktop environment from the physical device and stores a desktop on a remote server,</a:t>
            </a:r>
            <a:r>
              <a:rPr lang="en-US" altLang="en-US" sz="2800" dirty="0"/>
              <a:t> allowing </a:t>
            </a:r>
            <a:r>
              <a:rPr lang="en-US" altLang="en-US" sz="2800" u="sng" dirty="0"/>
              <a:t>users to access their desktops from anywhere on any device.</a:t>
            </a:r>
            <a:r>
              <a:rPr lang="en-US" altLang="en-US" sz="2800" dirty="0"/>
              <a:t> </a:t>
            </a:r>
            <a:endParaRPr lang="en-US" altLang="en-US" sz="2800" dirty="0" smtClean="0"/>
          </a:p>
          <a:p>
            <a:pPr marL="0" marR="0" lvl="0" indent="0" algn="just" defTabSz="914400" rtl="0" eaLnBrk="1" fontAlgn="base" latinLnBrk="0" hangingPunct="1">
              <a:lnSpc>
                <a:spcPct val="100000"/>
              </a:lnSpc>
              <a:spcBef>
                <a:spcPct val="0"/>
              </a:spcBef>
              <a:spcAft>
                <a:spcPct val="0"/>
              </a:spcAft>
              <a:buClrTx/>
              <a:buSzTx/>
              <a:tabLst/>
            </a:pPr>
            <a:endParaRPr lang="en-US" altLang="en-US" sz="2800" dirty="0"/>
          </a:p>
          <a:p>
            <a:pPr marL="0" marR="0" lvl="0" indent="0" algn="just" defTabSz="914400" rtl="0" eaLnBrk="1" fontAlgn="base" latinLnBrk="0" hangingPunct="1">
              <a:lnSpc>
                <a:spcPct val="100000"/>
              </a:lnSpc>
              <a:spcBef>
                <a:spcPct val="0"/>
              </a:spcBef>
              <a:spcAft>
                <a:spcPct val="0"/>
              </a:spcAft>
              <a:buClrTx/>
              <a:buSzTx/>
              <a:tabLst/>
            </a:pPr>
            <a:r>
              <a:rPr lang="en-US" altLang="en-US" sz="2800" dirty="0" smtClean="0"/>
              <a:t>In </a:t>
            </a:r>
            <a:r>
              <a:rPr lang="en-US" altLang="en-US" sz="2800" dirty="0"/>
              <a:t>addition to </a:t>
            </a:r>
            <a:r>
              <a:rPr lang="en-US" altLang="en-US" sz="2800" u="sng" dirty="0"/>
              <a:t>easy accessibility, benefits of virtual desktops include better data security, cost savings on software licenses and updates, and ease of management. </a:t>
            </a:r>
          </a:p>
        </p:txBody>
      </p:sp>
    </p:spTree>
    <p:extLst>
      <p:ext uri="{BB962C8B-B14F-4D97-AF65-F5344CB8AC3E}">
        <p14:creationId xmlns:p14="http://schemas.microsoft.com/office/powerpoint/2010/main" val="2554404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332656"/>
            <a:ext cx="9144000" cy="523220"/>
          </a:xfrm>
          <a:prstGeom prst="rect">
            <a:avLst/>
          </a:prstGeom>
        </p:spPr>
        <p:txBody>
          <a:bodyPr wrap="square">
            <a:spAutoFit/>
          </a:bodyPr>
          <a:lstStyle/>
          <a:p>
            <a:pPr algn="ctr"/>
            <a:r>
              <a:rPr lang="en-IN" sz="2800" b="1" dirty="0" smtClean="0"/>
              <a:t>What Is a Hypervisor?</a:t>
            </a:r>
            <a:endParaRPr lang="en-IN" sz="2800" b="1" dirty="0"/>
          </a:p>
        </p:txBody>
      </p:sp>
      <p:sp>
        <p:nvSpPr>
          <p:cNvPr id="2" name="Rectangle 1"/>
          <p:cNvSpPr/>
          <p:nvPr/>
        </p:nvSpPr>
        <p:spPr>
          <a:xfrm>
            <a:off x="0" y="1484784"/>
            <a:ext cx="9144000" cy="4401205"/>
          </a:xfrm>
          <a:prstGeom prst="rect">
            <a:avLst/>
          </a:prstGeom>
        </p:spPr>
        <p:txBody>
          <a:bodyPr wrap="square">
            <a:spAutoFit/>
          </a:bodyPr>
          <a:lstStyle/>
          <a:p>
            <a:pPr algn="just"/>
            <a:r>
              <a:rPr lang="en-US" sz="2800" dirty="0" smtClean="0"/>
              <a:t>A hypervisor is hardware, software, or firmware </a:t>
            </a:r>
            <a:r>
              <a:rPr lang="en-US" sz="2800" u="sng" dirty="0" smtClean="0"/>
              <a:t>capable of creating virtual machines and then managing and allocating resources to them</a:t>
            </a:r>
            <a:r>
              <a:rPr lang="en-US" sz="2800" dirty="0" smtClean="0"/>
              <a:t>. Virtual machines are machines </a:t>
            </a:r>
            <a:r>
              <a:rPr lang="en-US" sz="2800" u="sng" dirty="0" smtClean="0"/>
              <a:t>set up to use the resources of the host machine</a:t>
            </a:r>
            <a:r>
              <a:rPr lang="en-US" sz="2800" dirty="0" smtClean="0"/>
              <a:t>. </a:t>
            </a:r>
          </a:p>
          <a:p>
            <a:pPr algn="just"/>
            <a:endParaRPr lang="en-US" sz="2800" dirty="0"/>
          </a:p>
          <a:p>
            <a:pPr algn="just"/>
            <a:r>
              <a:rPr lang="en-US" sz="2800" dirty="0" smtClean="0"/>
              <a:t>You can divide these resources as many times as you like to accommodate the necessary virtual machine “guests.” (If you’ve heard the term </a:t>
            </a:r>
            <a:r>
              <a:rPr lang="en-US" sz="2800" u="sng" dirty="0" smtClean="0"/>
              <a:t>“virtual machine monitor,” </a:t>
            </a:r>
            <a:r>
              <a:rPr lang="en-US" sz="2800" dirty="0" smtClean="0"/>
              <a:t>you may be curious about the difference between a </a:t>
            </a:r>
            <a:r>
              <a:rPr lang="en-US" sz="2800" u="sng" dirty="0" smtClean="0"/>
              <a:t>virtual machine monitor and a hypervisor. They’re the same thing.)</a:t>
            </a:r>
            <a:endParaRPr lang="en-IN" sz="2800" u="sng" dirty="0"/>
          </a:p>
        </p:txBody>
      </p:sp>
    </p:spTree>
    <p:extLst>
      <p:ext uri="{BB962C8B-B14F-4D97-AF65-F5344CB8AC3E}">
        <p14:creationId xmlns:p14="http://schemas.microsoft.com/office/powerpoint/2010/main" val="860325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332656"/>
            <a:ext cx="9144000" cy="523220"/>
          </a:xfrm>
          <a:prstGeom prst="rect">
            <a:avLst/>
          </a:prstGeom>
        </p:spPr>
        <p:txBody>
          <a:bodyPr wrap="square">
            <a:spAutoFit/>
          </a:bodyPr>
          <a:lstStyle/>
          <a:p>
            <a:pPr algn="ctr"/>
            <a:r>
              <a:rPr lang="en-IN" sz="2800" b="1" dirty="0" smtClean="0"/>
              <a:t>Types of Hypervisors</a:t>
            </a:r>
            <a:endParaRPr lang="en-IN" sz="2800" b="1" dirty="0"/>
          </a:p>
        </p:txBody>
      </p:sp>
      <p:pic>
        <p:nvPicPr>
          <p:cNvPr id="4098" name="Picture 2" descr="Types of Hyperviso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172" y="1124744"/>
            <a:ext cx="7827655" cy="4097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690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332656"/>
            <a:ext cx="9144000" cy="523220"/>
          </a:xfrm>
          <a:prstGeom prst="rect">
            <a:avLst/>
          </a:prstGeom>
        </p:spPr>
        <p:txBody>
          <a:bodyPr wrap="square">
            <a:spAutoFit/>
          </a:bodyPr>
          <a:lstStyle/>
          <a:p>
            <a:pPr algn="ctr"/>
            <a:r>
              <a:rPr lang="en-US" sz="2800" b="1" dirty="0"/>
              <a:t>B</a:t>
            </a:r>
            <a:r>
              <a:rPr lang="en-US" sz="2800" b="1" dirty="0" smtClean="0"/>
              <a:t>are Metal </a:t>
            </a:r>
            <a:r>
              <a:rPr lang="en-US" sz="2800" b="1" dirty="0"/>
              <a:t>H</a:t>
            </a:r>
            <a:r>
              <a:rPr lang="en-US" sz="2800" b="1" dirty="0" smtClean="0"/>
              <a:t>ypervisor</a:t>
            </a:r>
            <a:endParaRPr lang="en-IN" sz="2800" b="1" dirty="0"/>
          </a:p>
        </p:txBody>
      </p:sp>
      <p:sp>
        <p:nvSpPr>
          <p:cNvPr id="2" name="Rectangle 1"/>
          <p:cNvSpPr/>
          <p:nvPr/>
        </p:nvSpPr>
        <p:spPr>
          <a:xfrm>
            <a:off x="0" y="1305342"/>
            <a:ext cx="9180512" cy="4832092"/>
          </a:xfrm>
          <a:prstGeom prst="rect">
            <a:avLst/>
          </a:prstGeom>
        </p:spPr>
        <p:txBody>
          <a:bodyPr wrap="square">
            <a:spAutoFit/>
          </a:bodyPr>
          <a:lstStyle/>
          <a:p>
            <a:pPr algn="just"/>
            <a:r>
              <a:rPr lang="en-US" sz="2800" dirty="0" smtClean="0"/>
              <a:t>A bare metal hypervisor is </a:t>
            </a:r>
            <a:r>
              <a:rPr lang="en-US" sz="2800" u="sng" dirty="0" smtClean="0"/>
              <a:t>installed directly on the hardware of your machine</a:t>
            </a:r>
            <a:r>
              <a:rPr lang="en-US" sz="2800" dirty="0" smtClean="0"/>
              <a:t>, whereas a </a:t>
            </a:r>
            <a:r>
              <a:rPr lang="en-US" sz="2800" u="sng" dirty="0" smtClean="0"/>
              <a:t>hosted hypervisor is installed on your operating system</a:t>
            </a:r>
            <a:r>
              <a:rPr lang="en-US" sz="2800" dirty="0" smtClean="0"/>
              <a:t>. Bare metal hypervisors are typically </a:t>
            </a:r>
            <a:r>
              <a:rPr lang="en-US" sz="2800" u="sng" dirty="0" smtClean="0"/>
              <a:t>faster and more efficient because they have direct access to the underlying hardware</a:t>
            </a:r>
            <a:r>
              <a:rPr lang="en-US" sz="2800" dirty="0" smtClean="0"/>
              <a:t> and don’t need to go through the operating system layer. Since they don’t have to compete with other applications or the OS, </a:t>
            </a:r>
            <a:r>
              <a:rPr lang="en-US" sz="2800" u="sng" dirty="0" smtClean="0"/>
              <a:t>they can take all the available physical hardware power and allocate it to virtual machines</a:t>
            </a:r>
            <a:r>
              <a:rPr lang="en-US" sz="2800" dirty="0" smtClean="0"/>
              <a:t>. They also tend to be more </a:t>
            </a:r>
            <a:r>
              <a:rPr lang="en-US" sz="2800" u="sng" dirty="0" smtClean="0"/>
              <a:t>secure, because, without an operating system on the host, less attack surface is available for malicious intruders.</a:t>
            </a:r>
            <a:endParaRPr lang="en-US" sz="2800" u="sng" dirty="0"/>
          </a:p>
        </p:txBody>
      </p:sp>
    </p:spTree>
    <p:extLst>
      <p:ext uri="{BB962C8B-B14F-4D97-AF65-F5344CB8AC3E}">
        <p14:creationId xmlns:p14="http://schemas.microsoft.com/office/powerpoint/2010/main" val="3552981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332656"/>
            <a:ext cx="9144000" cy="523220"/>
          </a:xfrm>
          <a:prstGeom prst="rect">
            <a:avLst/>
          </a:prstGeom>
        </p:spPr>
        <p:txBody>
          <a:bodyPr wrap="square">
            <a:spAutoFit/>
          </a:bodyPr>
          <a:lstStyle/>
          <a:p>
            <a:pPr algn="ctr"/>
            <a:r>
              <a:rPr lang="en-US" sz="2800" b="1" dirty="0" smtClean="0"/>
              <a:t>Hosted</a:t>
            </a:r>
            <a:r>
              <a:rPr lang="en-US" sz="2800" b="1" dirty="0" smtClean="0"/>
              <a:t> </a:t>
            </a:r>
            <a:r>
              <a:rPr lang="en-US" sz="2800" b="1" dirty="0"/>
              <a:t>H</a:t>
            </a:r>
            <a:r>
              <a:rPr lang="en-US" sz="2800" b="1" dirty="0" smtClean="0"/>
              <a:t>ypervisor</a:t>
            </a:r>
            <a:endParaRPr lang="en-IN" sz="2800" b="1" dirty="0"/>
          </a:p>
        </p:txBody>
      </p:sp>
      <p:sp>
        <p:nvSpPr>
          <p:cNvPr id="3" name="Rectangle 2"/>
          <p:cNvSpPr/>
          <p:nvPr/>
        </p:nvSpPr>
        <p:spPr>
          <a:xfrm>
            <a:off x="0" y="2413338"/>
            <a:ext cx="9108504" cy="2246769"/>
          </a:xfrm>
          <a:prstGeom prst="rect">
            <a:avLst/>
          </a:prstGeom>
        </p:spPr>
        <p:txBody>
          <a:bodyPr wrap="square">
            <a:spAutoFit/>
          </a:bodyPr>
          <a:lstStyle/>
          <a:p>
            <a:pPr algn="just"/>
            <a:r>
              <a:rPr lang="en-US" sz="2800" dirty="0" smtClean="0"/>
              <a:t>However, hosted hypervisors are </a:t>
            </a:r>
            <a:r>
              <a:rPr lang="en-US" sz="2800" u="sng" dirty="0" smtClean="0"/>
              <a:t>significantly easier to set up and get running, as you can use the more user-friendly operating system</a:t>
            </a:r>
            <a:r>
              <a:rPr lang="en-US" sz="2800" dirty="0" smtClean="0"/>
              <a:t>. They’re often </a:t>
            </a:r>
            <a:r>
              <a:rPr lang="en-US" sz="2800" u="sng" dirty="0" smtClean="0"/>
              <a:t>used for testing and development purposes, as they can run on the OS to try out new programs or features without affecting the host OS</a:t>
            </a:r>
            <a:r>
              <a:rPr lang="en-US" sz="2800" dirty="0" smtClean="0"/>
              <a:t>.</a:t>
            </a:r>
            <a:endParaRPr lang="en-IN" sz="2800" dirty="0"/>
          </a:p>
        </p:txBody>
      </p:sp>
    </p:spTree>
    <p:extLst>
      <p:ext uri="{BB962C8B-B14F-4D97-AF65-F5344CB8AC3E}">
        <p14:creationId xmlns:p14="http://schemas.microsoft.com/office/powerpoint/2010/main" val="2750753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verview - SmartOS Do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556792"/>
            <a:ext cx="8063000" cy="4542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65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9 benefits of virtualization | What is virtualization? | What is  virtualization in OS? - RaRatoWorld.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976" y="1196752"/>
            <a:ext cx="7470304" cy="388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4332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3861048"/>
            <a:ext cx="7772400" cy="1008112"/>
          </a:xfrm>
        </p:spPr>
        <p:txBody>
          <a:bodyPr>
            <a:normAutofit fontScale="90000"/>
          </a:bodyPr>
          <a:lstStyle/>
          <a:p>
            <a:pPr algn="just"/>
            <a:r>
              <a:rPr lang="en-US" sz="4000" b="1" dirty="0" smtClean="0"/>
              <a:t>How do virtual machines work?</a:t>
            </a:r>
            <a:br>
              <a:rPr lang="en-US" sz="4000" b="1" dirty="0" smtClean="0"/>
            </a:br>
            <a:r>
              <a:rPr lang="en-US" sz="4000" b="1" dirty="0" smtClean="0"/>
              <a:t> </a:t>
            </a:r>
            <a:br>
              <a:rPr lang="en-US" sz="4000" b="1" dirty="0" smtClean="0"/>
            </a:br>
            <a:r>
              <a:rPr lang="en-US" sz="4000" dirty="0" smtClean="0"/>
              <a:t>The virtual machine runs </a:t>
            </a:r>
            <a:r>
              <a:rPr lang="en-US" sz="4000" u="sng" dirty="0" smtClean="0"/>
              <a:t>as a process in an application window</a:t>
            </a:r>
            <a:r>
              <a:rPr lang="en-US" sz="4000" dirty="0" smtClean="0"/>
              <a:t>, similar to any other application, on the operating system of the physical machine. Key files that make up a virtual machine include a </a:t>
            </a:r>
            <a:r>
              <a:rPr lang="en-US" sz="4000" u="sng" dirty="0" smtClean="0"/>
              <a:t>log file, NVRAM setting file, virtual disk file and configuration file</a:t>
            </a:r>
            <a:r>
              <a:rPr lang="en-US" sz="4000" dirty="0" smtClean="0"/>
              <a:t>. </a:t>
            </a:r>
            <a:r>
              <a:rPr lang="en-US" dirty="0" smtClean="0"/>
              <a:t/>
            </a:r>
            <a:br>
              <a:rPr lang="en-US" dirty="0" smtClean="0"/>
            </a:br>
            <a:r>
              <a:rPr lang="en-US" dirty="0" smtClean="0"/>
              <a:t/>
            </a:r>
            <a:br>
              <a:rPr lang="en-US" dirty="0" smtClean="0"/>
            </a:br>
            <a:r>
              <a:rPr lang="en-US" dirty="0" smtClean="0"/>
              <a:t/>
            </a:r>
            <a:br>
              <a:rPr lang="en-US" dirty="0" smtClean="0"/>
            </a:br>
            <a:endParaRPr lang="en-IN" dirty="0"/>
          </a:p>
        </p:txBody>
      </p:sp>
    </p:spTree>
    <p:extLst>
      <p:ext uri="{BB962C8B-B14F-4D97-AF65-F5344CB8AC3E}">
        <p14:creationId xmlns:p14="http://schemas.microsoft.com/office/powerpoint/2010/main" val="2653919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75656" y="980728"/>
            <a:ext cx="6292492" cy="646331"/>
          </a:xfrm>
          <a:prstGeom prst="rect">
            <a:avLst/>
          </a:prstGeom>
        </p:spPr>
        <p:txBody>
          <a:bodyPr wrap="none">
            <a:spAutoFit/>
          </a:bodyPr>
          <a:lstStyle/>
          <a:p>
            <a:r>
              <a:rPr lang="en-US" sz="3600" b="1" dirty="0" smtClean="0"/>
              <a:t>Advantages of virtual machines </a:t>
            </a:r>
            <a:endParaRPr lang="en-US" sz="3600" b="1" dirty="0"/>
          </a:p>
        </p:txBody>
      </p:sp>
      <p:sp>
        <p:nvSpPr>
          <p:cNvPr id="5" name="Rectangle 4"/>
          <p:cNvSpPr/>
          <p:nvPr/>
        </p:nvSpPr>
        <p:spPr>
          <a:xfrm>
            <a:off x="35496" y="1988840"/>
            <a:ext cx="9001000" cy="3539430"/>
          </a:xfrm>
          <a:prstGeom prst="rect">
            <a:avLst/>
          </a:prstGeom>
        </p:spPr>
        <p:txBody>
          <a:bodyPr wrap="square">
            <a:spAutoFit/>
          </a:bodyPr>
          <a:lstStyle/>
          <a:p>
            <a:pPr algn="just"/>
            <a:r>
              <a:rPr lang="en-US" sz="2800" dirty="0" smtClean="0"/>
              <a:t>Virtual machines are easy to manage and maintain, and they offer several advantages over physical machines:   </a:t>
            </a:r>
          </a:p>
          <a:p>
            <a:pPr algn="just"/>
            <a:r>
              <a:rPr lang="en-US" sz="2800" dirty="0" smtClean="0"/>
              <a:t>VMs can run </a:t>
            </a:r>
            <a:r>
              <a:rPr lang="en-US" sz="2800" u="sng" dirty="0" smtClean="0"/>
              <a:t>multiple operating system environments on a single physical computer</a:t>
            </a:r>
            <a:r>
              <a:rPr lang="en-US" sz="2800" dirty="0" smtClean="0"/>
              <a:t>, </a:t>
            </a:r>
            <a:r>
              <a:rPr lang="en-US" sz="2800" u="sng" dirty="0" smtClean="0"/>
              <a:t>saving physical space, time and management costs</a:t>
            </a:r>
            <a:r>
              <a:rPr lang="en-US" sz="2800" dirty="0" smtClean="0"/>
              <a:t>.  Virtual machines </a:t>
            </a:r>
            <a:r>
              <a:rPr lang="en-US" sz="2800" u="sng" dirty="0" smtClean="0"/>
              <a:t>support legacy applications, reducing the cost of migrating to a new operating system</a:t>
            </a:r>
            <a:r>
              <a:rPr lang="en-US" sz="2800" dirty="0" smtClean="0"/>
              <a:t>. VMs can also provide integrated </a:t>
            </a:r>
            <a:r>
              <a:rPr lang="en-US" sz="2800" dirty="0" smtClean="0">
                <a:hlinkClick r:id="rId2"/>
              </a:rPr>
              <a:t>disaster recovery</a:t>
            </a:r>
            <a:r>
              <a:rPr lang="en-US" sz="2800" dirty="0" smtClean="0"/>
              <a:t> and application provisioning options. </a:t>
            </a:r>
            <a:endParaRPr lang="en-US" sz="2800" dirty="0"/>
          </a:p>
        </p:txBody>
      </p:sp>
    </p:spTree>
    <p:extLst>
      <p:ext uri="{BB962C8B-B14F-4D97-AF65-F5344CB8AC3E}">
        <p14:creationId xmlns:p14="http://schemas.microsoft.com/office/powerpoint/2010/main" val="1482720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332656"/>
            <a:ext cx="7848872" cy="523220"/>
          </a:xfrm>
          <a:prstGeom prst="rect">
            <a:avLst/>
          </a:prstGeom>
        </p:spPr>
        <p:txBody>
          <a:bodyPr wrap="square">
            <a:spAutoFit/>
          </a:bodyPr>
          <a:lstStyle/>
          <a:p>
            <a:pPr algn="ctr"/>
            <a:r>
              <a:rPr lang="en-IN" sz="2800" b="1" dirty="0" smtClean="0"/>
              <a:t>Disadvantages of virtual machines </a:t>
            </a:r>
            <a:endParaRPr lang="en-IN" sz="2800" b="1" dirty="0"/>
          </a:p>
        </p:txBody>
      </p:sp>
      <p:sp>
        <p:nvSpPr>
          <p:cNvPr id="3" name="Rectangle 2"/>
          <p:cNvSpPr/>
          <p:nvPr/>
        </p:nvSpPr>
        <p:spPr>
          <a:xfrm>
            <a:off x="251520" y="1268760"/>
            <a:ext cx="8640960" cy="5262979"/>
          </a:xfrm>
          <a:prstGeom prst="rect">
            <a:avLst/>
          </a:prstGeom>
        </p:spPr>
        <p:txBody>
          <a:bodyPr wrap="square">
            <a:spAutoFit/>
          </a:bodyPr>
          <a:lstStyle/>
          <a:p>
            <a:pPr algn="just"/>
            <a:r>
              <a:rPr lang="en-US" sz="2800" dirty="0" smtClean="0"/>
              <a:t>While virtual machines have several advantages over physical machines, there are also some potential disadvantages: </a:t>
            </a:r>
          </a:p>
          <a:p>
            <a:pPr algn="just"/>
            <a:endParaRPr lang="en-US" sz="2800" dirty="0" smtClean="0"/>
          </a:p>
          <a:p>
            <a:pPr algn="just"/>
            <a:r>
              <a:rPr lang="en-US" sz="2800" dirty="0" smtClean="0"/>
              <a:t>Running multiple virtual machines on one physical machine can result in </a:t>
            </a:r>
            <a:r>
              <a:rPr lang="en-US" sz="2800" u="sng" dirty="0" smtClean="0"/>
              <a:t>unstable performance if infrastructure requirements are not met</a:t>
            </a:r>
            <a:r>
              <a:rPr lang="en-US" sz="2800" dirty="0" smtClean="0"/>
              <a:t>. </a:t>
            </a:r>
          </a:p>
          <a:p>
            <a:pPr algn="just"/>
            <a:endParaRPr lang="en-US" sz="2800" dirty="0" smtClean="0"/>
          </a:p>
          <a:p>
            <a:pPr algn="just"/>
            <a:r>
              <a:rPr lang="en-US" sz="2800" dirty="0" smtClean="0"/>
              <a:t>Virtual machines are </a:t>
            </a:r>
            <a:r>
              <a:rPr lang="en-US" sz="2800" u="sng" dirty="0" smtClean="0"/>
              <a:t>less efficient and run slower than a full physical computer.</a:t>
            </a:r>
            <a:r>
              <a:rPr lang="en-US" sz="2800" dirty="0" smtClean="0"/>
              <a:t> Most enterprises use a </a:t>
            </a:r>
            <a:r>
              <a:rPr lang="en-US" sz="2800" u="sng" dirty="0" smtClean="0"/>
              <a:t>combination of physical and </a:t>
            </a:r>
            <a:r>
              <a:rPr lang="en-US" sz="2800" u="sng" dirty="0" smtClean="0">
                <a:hlinkClick r:id="rId2"/>
              </a:rPr>
              <a:t>virtual infrastructure</a:t>
            </a:r>
            <a:r>
              <a:rPr lang="en-US" sz="2800" dirty="0" smtClean="0"/>
              <a:t> to balance the corresponding advantages and disadvantages.</a:t>
            </a:r>
            <a:r>
              <a:rPr lang="en-US" dirty="0" smtClean="0"/>
              <a:t> </a:t>
            </a:r>
            <a:endParaRPr lang="en-US" dirty="0"/>
          </a:p>
        </p:txBody>
      </p:sp>
    </p:spTree>
    <p:extLst>
      <p:ext uri="{BB962C8B-B14F-4D97-AF65-F5344CB8AC3E}">
        <p14:creationId xmlns:p14="http://schemas.microsoft.com/office/powerpoint/2010/main" val="1286775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60648"/>
            <a:ext cx="9144000" cy="584775"/>
          </a:xfrm>
          <a:prstGeom prst="rect">
            <a:avLst/>
          </a:prstGeom>
        </p:spPr>
        <p:txBody>
          <a:bodyPr wrap="square">
            <a:spAutoFit/>
          </a:bodyPr>
          <a:lstStyle/>
          <a:p>
            <a:pPr algn="ctr"/>
            <a:r>
              <a:rPr lang="en-US" sz="3200" b="1" dirty="0" smtClean="0"/>
              <a:t>The two types of virtual machines </a:t>
            </a:r>
            <a:endParaRPr lang="en-US" sz="3200" b="1" dirty="0"/>
          </a:p>
        </p:txBody>
      </p:sp>
      <p:sp>
        <p:nvSpPr>
          <p:cNvPr id="5" name="Rectangle 4"/>
          <p:cNvSpPr/>
          <p:nvPr/>
        </p:nvSpPr>
        <p:spPr>
          <a:xfrm>
            <a:off x="36512" y="980728"/>
            <a:ext cx="9144000" cy="6001643"/>
          </a:xfrm>
          <a:prstGeom prst="rect">
            <a:avLst/>
          </a:prstGeom>
        </p:spPr>
        <p:txBody>
          <a:bodyPr wrap="square">
            <a:spAutoFit/>
          </a:bodyPr>
          <a:lstStyle/>
          <a:p>
            <a:pPr algn="just"/>
            <a:r>
              <a:rPr lang="en-US" sz="2400" dirty="0" smtClean="0"/>
              <a:t>Users can choose from two different types of virtual machines—process VMs and system VMs:  </a:t>
            </a:r>
          </a:p>
          <a:p>
            <a:pPr algn="just"/>
            <a:endParaRPr lang="en-US" sz="2400" dirty="0" smtClean="0"/>
          </a:p>
          <a:p>
            <a:pPr algn="just"/>
            <a:r>
              <a:rPr lang="en-US" sz="2400" dirty="0" smtClean="0"/>
              <a:t>A process virtual machine </a:t>
            </a:r>
            <a:r>
              <a:rPr lang="en-US" sz="2400" u="sng" dirty="0" smtClean="0"/>
              <a:t>allows a single process to run as an application on a host machine</a:t>
            </a:r>
            <a:r>
              <a:rPr lang="en-US" sz="2400" dirty="0" smtClean="0"/>
              <a:t>, providing a </a:t>
            </a:r>
            <a:r>
              <a:rPr lang="en-US" sz="2400" u="sng" dirty="0" smtClean="0"/>
              <a:t>platform-independent programming environment by masking the information of the underlying hardware or operating system</a:t>
            </a:r>
            <a:r>
              <a:rPr lang="en-US" sz="2400" dirty="0" smtClean="0"/>
              <a:t>. An example of a process VM is the </a:t>
            </a:r>
            <a:r>
              <a:rPr lang="en-US" sz="2400" u="sng" dirty="0" smtClean="0"/>
              <a:t>Java Virtual Machine, which enables any operating system to run Java applications as if they were native to that system</a:t>
            </a:r>
            <a:r>
              <a:rPr lang="en-US" sz="2400" dirty="0" smtClean="0"/>
              <a:t>.   </a:t>
            </a:r>
          </a:p>
          <a:p>
            <a:pPr algn="just"/>
            <a:endParaRPr lang="en-US" sz="2400" dirty="0" smtClean="0"/>
          </a:p>
          <a:p>
            <a:pPr algn="just"/>
            <a:r>
              <a:rPr lang="en-US" sz="2400" dirty="0" smtClean="0"/>
              <a:t>A system virtual machine is </a:t>
            </a:r>
            <a:r>
              <a:rPr lang="en-US" sz="2400" u="sng" dirty="0" smtClean="0"/>
              <a:t>fully virtualized to substitute for a physical machine</a:t>
            </a:r>
            <a:r>
              <a:rPr lang="en-US" sz="2400" dirty="0" smtClean="0"/>
              <a:t>. A system platform supports the </a:t>
            </a:r>
            <a:r>
              <a:rPr lang="en-US" sz="2400" u="sng" dirty="0" smtClean="0"/>
              <a:t>sharing of a host computer’s physical resources between multiple virtual machines, each running its own copy of the operating system</a:t>
            </a:r>
            <a:r>
              <a:rPr lang="en-US" sz="2400" dirty="0" smtClean="0"/>
              <a:t>. This virtualization process relies on a </a:t>
            </a:r>
            <a:r>
              <a:rPr lang="en-US" sz="2400" dirty="0" smtClean="0">
                <a:hlinkClick r:id="rId2"/>
              </a:rPr>
              <a:t>hypervisor</a:t>
            </a:r>
            <a:r>
              <a:rPr lang="en-US" sz="2400" dirty="0" smtClean="0"/>
              <a:t>, which can run on bare hardware, such as </a:t>
            </a:r>
            <a:r>
              <a:rPr lang="en-US" sz="2400" dirty="0" smtClean="0">
                <a:hlinkClick r:id="rId3"/>
              </a:rPr>
              <a:t>VMware </a:t>
            </a:r>
            <a:r>
              <a:rPr lang="en-US" sz="2400" dirty="0" err="1" smtClean="0">
                <a:hlinkClick r:id="rId3"/>
              </a:rPr>
              <a:t>ESXi</a:t>
            </a:r>
            <a:r>
              <a:rPr lang="en-US" sz="2400" dirty="0" smtClean="0"/>
              <a:t>, or on top of an operating system.  </a:t>
            </a:r>
            <a:endParaRPr lang="en-US" sz="2400" dirty="0"/>
          </a:p>
        </p:txBody>
      </p:sp>
    </p:spTree>
    <p:extLst>
      <p:ext uri="{BB962C8B-B14F-4D97-AF65-F5344CB8AC3E}">
        <p14:creationId xmlns:p14="http://schemas.microsoft.com/office/powerpoint/2010/main" val="272147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32656"/>
            <a:ext cx="9144000" cy="523220"/>
          </a:xfrm>
          <a:prstGeom prst="rect">
            <a:avLst/>
          </a:prstGeom>
        </p:spPr>
        <p:txBody>
          <a:bodyPr wrap="square">
            <a:spAutoFit/>
          </a:bodyPr>
          <a:lstStyle/>
          <a:p>
            <a:pPr algn="ctr"/>
            <a:r>
              <a:rPr lang="en-US" sz="2800" b="1" dirty="0" smtClean="0"/>
              <a:t>What are 5 types of virtualization?  </a:t>
            </a:r>
            <a:endParaRPr lang="en-US" sz="2800" b="1" dirty="0"/>
          </a:p>
        </p:txBody>
      </p:sp>
      <p:sp>
        <p:nvSpPr>
          <p:cNvPr id="3" name="Rectangle 2"/>
          <p:cNvSpPr/>
          <p:nvPr/>
        </p:nvSpPr>
        <p:spPr>
          <a:xfrm>
            <a:off x="17748" y="1196752"/>
            <a:ext cx="9108504" cy="5509200"/>
          </a:xfrm>
          <a:prstGeom prst="rect">
            <a:avLst/>
          </a:prstGeom>
        </p:spPr>
        <p:txBody>
          <a:bodyPr wrap="square">
            <a:spAutoFit/>
          </a:bodyPr>
          <a:lstStyle/>
          <a:p>
            <a:pPr algn="just"/>
            <a:r>
              <a:rPr lang="en-US" sz="3200" b="1" dirty="0" smtClean="0"/>
              <a:t>Hardware virtualization:</a:t>
            </a:r>
            <a:r>
              <a:rPr lang="en-US" sz="3200" dirty="0" smtClean="0"/>
              <a:t> When virtualizing hardware, </a:t>
            </a:r>
            <a:r>
              <a:rPr lang="en-US" sz="3200" u="sng" dirty="0" smtClean="0"/>
              <a:t>virtual versions of computers and operating systems (VMs) are created and consolidated into a single, primary, physical server.</a:t>
            </a:r>
            <a:r>
              <a:rPr lang="en-US" sz="3200" dirty="0" smtClean="0"/>
              <a:t> </a:t>
            </a:r>
          </a:p>
          <a:p>
            <a:pPr algn="just"/>
            <a:endParaRPr lang="en-US" sz="3200" dirty="0"/>
          </a:p>
          <a:p>
            <a:pPr algn="just"/>
            <a:r>
              <a:rPr lang="en-US" sz="3200" dirty="0" smtClean="0"/>
              <a:t>A </a:t>
            </a:r>
            <a:r>
              <a:rPr lang="en-US" sz="3200" u="sng" dirty="0" smtClean="0"/>
              <a:t>hypervisor communicates directly</a:t>
            </a:r>
            <a:r>
              <a:rPr lang="en-US" sz="3200" dirty="0" smtClean="0"/>
              <a:t> with a physical server’s </a:t>
            </a:r>
            <a:r>
              <a:rPr lang="en-US" sz="3200" u="sng" dirty="0" smtClean="0"/>
              <a:t>disk space and CPU to manage the VMs.</a:t>
            </a:r>
            <a:r>
              <a:rPr lang="en-US" sz="3200" dirty="0" smtClean="0"/>
              <a:t> Hardware virtualization, which is </a:t>
            </a:r>
            <a:r>
              <a:rPr lang="en-US" sz="3200" u="sng" dirty="0" smtClean="0"/>
              <a:t>also known as server virtualization, allows hardware resources to be utilized more efficiently and for one machine to simultaneously run different operating systems</a:t>
            </a:r>
            <a:r>
              <a:rPr lang="en-US" sz="3200" dirty="0" smtClean="0"/>
              <a:t>.</a:t>
            </a:r>
            <a:endParaRPr lang="en-IN" sz="3200" dirty="0"/>
          </a:p>
        </p:txBody>
      </p:sp>
    </p:spTree>
    <p:extLst>
      <p:ext uri="{BB962C8B-B14F-4D97-AF65-F5344CB8AC3E}">
        <p14:creationId xmlns:p14="http://schemas.microsoft.com/office/powerpoint/2010/main" val="3421488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32656"/>
            <a:ext cx="9144000" cy="523220"/>
          </a:xfrm>
          <a:prstGeom prst="rect">
            <a:avLst/>
          </a:prstGeom>
        </p:spPr>
        <p:txBody>
          <a:bodyPr wrap="square">
            <a:spAutoFit/>
          </a:bodyPr>
          <a:lstStyle/>
          <a:p>
            <a:pPr algn="ctr"/>
            <a:r>
              <a:rPr lang="en-US" sz="2800" b="1" dirty="0" smtClean="0"/>
              <a:t>What are 5 types of virtualization?  </a:t>
            </a:r>
            <a:endParaRPr lang="en-US" sz="2800" b="1" dirty="0"/>
          </a:p>
        </p:txBody>
      </p:sp>
      <p:sp>
        <p:nvSpPr>
          <p:cNvPr id="4" name="Rectangle 3"/>
          <p:cNvSpPr/>
          <p:nvPr/>
        </p:nvSpPr>
        <p:spPr>
          <a:xfrm>
            <a:off x="0" y="1443841"/>
            <a:ext cx="9144000" cy="4524315"/>
          </a:xfrm>
          <a:prstGeom prst="rect">
            <a:avLst/>
          </a:prstGeom>
        </p:spPr>
        <p:txBody>
          <a:bodyPr wrap="square">
            <a:spAutoFit/>
          </a:bodyPr>
          <a:lstStyle/>
          <a:p>
            <a:pPr algn="just"/>
            <a:r>
              <a:rPr lang="en-US" sz="2400" b="1" dirty="0" smtClean="0"/>
              <a:t>Software virtualization:</a:t>
            </a:r>
            <a:r>
              <a:rPr lang="en-US" sz="2400" dirty="0" smtClean="0"/>
              <a:t> Software virtualization creates a computer </a:t>
            </a:r>
            <a:r>
              <a:rPr lang="en-US" sz="2400" u="sng" dirty="0" smtClean="0"/>
              <a:t>system complete with hardware that allows one or more guest operating systems to run on a physical host machine</a:t>
            </a:r>
            <a:r>
              <a:rPr lang="en-US" sz="2400" dirty="0" smtClean="0"/>
              <a:t>. </a:t>
            </a:r>
          </a:p>
          <a:p>
            <a:pPr algn="just"/>
            <a:endParaRPr lang="en-US" sz="2400" dirty="0"/>
          </a:p>
          <a:p>
            <a:pPr algn="just"/>
            <a:r>
              <a:rPr lang="en-US" sz="2400" dirty="0" smtClean="0"/>
              <a:t>For example, </a:t>
            </a:r>
            <a:r>
              <a:rPr lang="en-US" sz="2400" u="sng" dirty="0" smtClean="0"/>
              <a:t>Android OS can run on a host machine that is natively using a Microsoft Windows OS, utilizing the same hardware as the host machine does.</a:t>
            </a:r>
            <a:r>
              <a:rPr lang="en-US" sz="2400" dirty="0" smtClean="0"/>
              <a:t> </a:t>
            </a:r>
          </a:p>
          <a:p>
            <a:pPr algn="just"/>
            <a:endParaRPr lang="en-US" sz="2400" dirty="0"/>
          </a:p>
          <a:p>
            <a:pPr algn="just"/>
            <a:r>
              <a:rPr lang="en-US" sz="2400" dirty="0" smtClean="0"/>
              <a:t>Additionally, </a:t>
            </a:r>
            <a:r>
              <a:rPr lang="en-US" sz="2400" u="sng" dirty="0" smtClean="0"/>
              <a:t>applications can be virtualized and delivered from a server to an end user’s device, such as a laptop or smartphone</a:t>
            </a:r>
            <a:r>
              <a:rPr lang="en-US" sz="2400" dirty="0" smtClean="0"/>
              <a:t>. This allows employees to access centrally hosted applications when working remotely</a:t>
            </a:r>
            <a:endParaRPr lang="en-IN" sz="2400" dirty="0"/>
          </a:p>
        </p:txBody>
      </p:sp>
    </p:spTree>
    <p:extLst>
      <p:ext uri="{BB962C8B-B14F-4D97-AF65-F5344CB8AC3E}">
        <p14:creationId xmlns:p14="http://schemas.microsoft.com/office/powerpoint/2010/main" val="2141134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E508B3E152C444911F3CA7CA32C45E" ma:contentTypeVersion="2" ma:contentTypeDescription="Create a new document." ma:contentTypeScope="" ma:versionID="4667c44a4eee4d0a8e25176cad63992e">
  <xsd:schema xmlns:xsd="http://www.w3.org/2001/XMLSchema" xmlns:xs="http://www.w3.org/2001/XMLSchema" xmlns:p="http://schemas.microsoft.com/office/2006/metadata/properties" xmlns:ns2="16f12a20-e7a9-4421-ae16-d8c44e1cf3e3" targetNamespace="http://schemas.microsoft.com/office/2006/metadata/properties" ma:root="true" ma:fieldsID="b3655dcdc1fb05ad0ff207d48aab241e" ns2:_="">
    <xsd:import namespace="16f12a20-e7a9-4421-ae16-d8c44e1cf3e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f12a20-e7a9-4421-ae16-d8c44e1cf3e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FAB6A27-7E21-4588-8FA2-C0171FB96E39}"/>
</file>

<file path=customXml/itemProps2.xml><?xml version="1.0" encoding="utf-8"?>
<ds:datastoreItem xmlns:ds="http://schemas.openxmlformats.org/officeDocument/2006/customXml" ds:itemID="{A351244C-730A-48EE-8D10-27CDC0E15FF7}"/>
</file>

<file path=customXml/itemProps3.xml><?xml version="1.0" encoding="utf-8"?>
<ds:datastoreItem xmlns:ds="http://schemas.openxmlformats.org/officeDocument/2006/customXml" ds:itemID="{0012A3B9-FFF8-4B91-8981-5AE46B9E9F6B}"/>
</file>

<file path=docProps/app.xml><?xml version="1.0" encoding="utf-8"?>
<Properties xmlns="http://schemas.openxmlformats.org/officeDocument/2006/extended-properties" xmlns:vt="http://schemas.openxmlformats.org/officeDocument/2006/docPropsVTypes">
  <TotalTime>29</TotalTime>
  <Words>325</Words>
  <Application>Microsoft Office PowerPoint</Application>
  <PresentationFormat>On-screen Show (4:3)</PresentationFormat>
  <Paragraphs>51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What is a virtual machine?  </vt:lpstr>
      <vt:lpstr>PowerPoint Presentation</vt:lpstr>
      <vt:lpstr>PowerPoint Presentation</vt:lpstr>
      <vt:lpstr>How do virtual machines work?   The virtual machine runs as a process in an application window, similar to any other application, on the operating system of the physical machine. Key files that make up a virtual machine include a log file, NVRAM setting file, virtual disk file and configuration file.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 virtual machine?  </dc:title>
  <dc:creator>Admin</dc:creator>
  <cp:lastModifiedBy>Admin</cp:lastModifiedBy>
  <cp:revision>16</cp:revision>
  <dcterms:created xsi:type="dcterms:W3CDTF">2021-05-19T06:58:24Z</dcterms:created>
  <dcterms:modified xsi:type="dcterms:W3CDTF">2021-05-19T07:27:54Z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0x010100DBE508B3E152C444911F3CA7CA32C45E</vt:lpwstr>
  </property>
</Properties>
</file>