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0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1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0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983C-A6C0-43CC-97AE-4FEADF63EC45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057D-1994-48A7-BAB1-166BF6F33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Top down parsing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First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08066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6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to compute first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57363"/>
            <a:ext cx="6264696" cy="46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to compute first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69674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ABCDE</a:t>
            </a:r>
          </a:p>
          <a:p>
            <a:r>
              <a:rPr lang="en-IN" sz="2400" dirty="0" err="1" smtClean="0"/>
              <a:t>A</a:t>
            </a:r>
            <a:r>
              <a:rPr lang="en-IN" sz="2400" dirty="0" err="1" smtClean="0">
                <a:sym typeface="Wingdings" pitchFamily="2" charset="2"/>
              </a:rPr>
              <a:t>a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Bb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Cc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Dd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Ee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 set: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 S){ </a:t>
            </a:r>
            <a:r>
              <a:rPr lang="en-IN" sz="2400" dirty="0" err="1" smtClean="0">
                <a:sym typeface="Wingdings" pitchFamily="2" charset="2"/>
              </a:rPr>
              <a:t>a,b,c</a:t>
            </a:r>
            <a:r>
              <a:rPr lang="en-IN" sz="2400" dirty="0" smtClean="0">
                <a:sym typeface="Wingdings" pitchFamily="2" charset="2"/>
              </a:rPr>
              <a:t> 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First(A){a/</a:t>
            </a:r>
            <a:r>
              <a:rPr lang="el-GR" sz="2400" dirty="0">
                <a:sym typeface="Wingdings" pitchFamily="2" charset="2"/>
              </a:rPr>
              <a:t> ϵ</a:t>
            </a:r>
            <a:r>
              <a:rPr lang="en-IN" sz="24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First(B){b/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First(C){c}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First(D){d,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First(E){e,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7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1) Place a $ in Follow(S), where S is the start symbol, and $ is the input right end marker</a:t>
            </a:r>
          </a:p>
          <a:p>
            <a:pPr marL="0" indent="0">
              <a:buNone/>
            </a:pPr>
            <a:r>
              <a:rPr lang="en-IN" dirty="0" smtClean="0"/>
              <a:t>2) If there is a production</a:t>
            </a:r>
          </a:p>
          <a:p>
            <a:r>
              <a:rPr lang="en-IN" dirty="0" smtClean="0"/>
              <a:t>Then everything in </a:t>
            </a:r>
          </a:p>
          <a:p>
            <a:r>
              <a:rPr lang="en-IN" dirty="0" smtClean="0"/>
              <a:t>Except null production is in Follow(B)</a:t>
            </a:r>
          </a:p>
          <a:p>
            <a:pPr marL="0" indent="0">
              <a:buNone/>
            </a:pPr>
            <a:r>
              <a:rPr lang="en-IN" dirty="0" smtClean="0"/>
              <a:t>3) If there is a production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Then everything in Follow(A) is in Follow(B)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7459"/>
            <a:ext cx="1728192" cy="45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5" y="3049605"/>
            <a:ext cx="1360650" cy="4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72728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42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to compute follow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69674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ABCDE</a:t>
            </a:r>
          </a:p>
          <a:p>
            <a:r>
              <a:rPr lang="en-IN" sz="2400" dirty="0" err="1" smtClean="0"/>
              <a:t>A</a:t>
            </a:r>
            <a:r>
              <a:rPr lang="en-IN" sz="2400" dirty="0" err="1" smtClean="0">
                <a:sym typeface="Wingdings" pitchFamily="2" charset="2"/>
              </a:rPr>
              <a:t>a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Bb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Cc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Dd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r>
              <a:rPr lang="en-IN" sz="2400" dirty="0" err="1" smtClean="0">
                <a:sym typeface="Wingdings" pitchFamily="2" charset="2"/>
              </a:rPr>
              <a:t>Ee</a:t>
            </a:r>
            <a:r>
              <a:rPr lang="en-IN" sz="2400" dirty="0" smtClean="0">
                <a:sym typeface="Wingdings" pitchFamily="2" charset="2"/>
              </a:rPr>
              <a:t>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 set: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 S){ </a:t>
            </a:r>
            <a:r>
              <a:rPr lang="en-IN" sz="2400" dirty="0" err="1" smtClean="0">
                <a:sym typeface="Wingdings" pitchFamily="2" charset="2"/>
              </a:rPr>
              <a:t>a,b,c</a:t>
            </a:r>
            <a:r>
              <a:rPr lang="en-IN" sz="2400" dirty="0" smtClean="0">
                <a:sym typeface="Wingdings" pitchFamily="2" charset="2"/>
              </a:rPr>
              <a:t> }   and  Follow(S){ $}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First(A){a/</a:t>
            </a:r>
            <a:r>
              <a:rPr lang="el-GR" sz="2400" dirty="0">
                <a:sym typeface="Wingdings" pitchFamily="2" charset="2"/>
              </a:rPr>
              <a:t> ϵ</a:t>
            </a:r>
            <a:r>
              <a:rPr lang="en-IN" sz="2400" dirty="0" smtClean="0">
                <a:sym typeface="Wingdings" pitchFamily="2" charset="2"/>
              </a:rPr>
              <a:t>}      and Follow(A){ b, c}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First(B){b/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       and Follow (B){ c 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First(C){c}             and Follow (C) { d, e ,$ 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First(D){d,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         and Follow (D){ e, $}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First(E){e,</a:t>
            </a:r>
            <a:r>
              <a:rPr lang="el-GR" sz="2400" dirty="0">
                <a:sym typeface="Wingdings" pitchFamily="2" charset="2"/>
              </a:rPr>
              <a:t> </a:t>
            </a:r>
            <a:r>
              <a:rPr lang="el-GR" sz="2400" dirty="0" smtClean="0">
                <a:sym typeface="Wingdings" pitchFamily="2" charset="2"/>
              </a:rPr>
              <a:t>ϵ</a:t>
            </a:r>
            <a:r>
              <a:rPr lang="en-IN" sz="2400" dirty="0" smtClean="0">
                <a:sym typeface="Wingdings" pitchFamily="2" charset="2"/>
              </a:rPr>
              <a:t>}          and Follow(E) {$}</a:t>
            </a: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7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72816"/>
            <a:ext cx="7488832" cy="42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73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kjdfkdfksksdkfds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768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40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LL(1)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Predictive parsers are deterministic parsers that does not require back tracking</a:t>
            </a:r>
          </a:p>
          <a:p>
            <a:r>
              <a:rPr lang="en-IN" dirty="0" smtClean="0"/>
              <a:t>LL(1) is a class of predictive parser</a:t>
            </a:r>
          </a:p>
          <a:p>
            <a:r>
              <a:rPr lang="en-IN" dirty="0" smtClean="0"/>
              <a:t>First L stands for left to right scanning, second L for producing left most derivation and 1 for using one input symbol of </a:t>
            </a:r>
            <a:r>
              <a:rPr lang="en-IN" dirty="0" err="1" smtClean="0"/>
              <a:t>lookahead</a:t>
            </a:r>
            <a:r>
              <a:rPr lang="en-IN" dirty="0" smtClean="0"/>
              <a:t> symbol at each step to make parsing action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50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LL(1) parsing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0891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07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Parsing table for the following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484784"/>
            <a:ext cx="802005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33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tracking in top down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6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check whether the grammar is LL(1) or not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parsing table contains only single entry in each column, then the grammar is considered as LL(1).</a:t>
            </a:r>
          </a:p>
          <a:p>
            <a:r>
              <a:rPr lang="en-IN" dirty="0" smtClean="0"/>
              <a:t>If any column in the parsing table contains multiple entries, the given grammar is not considered as LL(1)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4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non LL(1)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1"/>
            <a:ext cx="5112568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777686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07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Predictive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a type of top down parser</a:t>
            </a:r>
          </a:p>
          <a:p>
            <a:r>
              <a:rPr lang="en-IN" dirty="0" smtClean="0"/>
              <a:t>It avoids backtracking</a:t>
            </a:r>
          </a:p>
          <a:p>
            <a:r>
              <a:rPr lang="en-IN" dirty="0" smtClean="0"/>
              <a:t>It is used to predict the next production to be selected among set of productions in the parsing process</a:t>
            </a:r>
          </a:p>
          <a:p>
            <a:r>
              <a:rPr lang="en-IN" dirty="0" smtClean="0"/>
              <a:t>LL(1) is a predictive parser</a:t>
            </a:r>
          </a:p>
          <a:p>
            <a:r>
              <a:rPr lang="en-IN" dirty="0" smtClean="0"/>
              <a:t>i.e. left to right scanning, left most derivation is used for the parsing, look ahead symbol is 1 in the parsing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8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Predictive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a parser to be predictive i.e. LL(1),</a:t>
            </a:r>
          </a:p>
          <a:p>
            <a:r>
              <a:rPr lang="en-IN" dirty="0" smtClean="0"/>
              <a:t>The grammar should not contain left recursion</a:t>
            </a:r>
          </a:p>
          <a:p>
            <a:r>
              <a:rPr lang="en-IN" dirty="0" smtClean="0"/>
              <a:t>A parsing table is required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2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production of a grammar is said to have left recursion, if the left most variable of its RHS is same as variable of its LHS.</a:t>
            </a:r>
          </a:p>
          <a:p>
            <a:r>
              <a:rPr lang="en-IN" dirty="0" smtClean="0"/>
              <a:t>A grammar containing productions with left recursion is called left recursive grammar</a:t>
            </a:r>
          </a:p>
          <a:p>
            <a:r>
              <a:rPr lang="en-IN" dirty="0" smtClean="0"/>
              <a:t>If a production is left recursive, if the production is in the following form</a:t>
            </a:r>
          </a:p>
          <a:p>
            <a:r>
              <a:rPr lang="en-IN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41" y="5445224"/>
            <a:ext cx="286790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Elimination of left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 can eliminate the left recursion by replacing the production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  <a:p>
            <a:r>
              <a:rPr lang="en-IN" dirty="0"/>
              <a:t>by the following productions</a:t>
            </a:r>
          </a:p>
          <a:p>
            <a:r>
              <a:rPr lang="en-IN" dirty="0"/>
              <a:t>        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608512" cy="144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93032"/>
            <a:ext cx="286790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8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A</a:t>
            </a:r>
            <a:r>
              <a:rPr lang="en-IN" dirty="0" err="1" smtClean="0">
                <a:sym typeface="Wingdings" pitchFamily="2" charset="2"/>
              </a:rPr>
              <a:t>ABd</a:t>
            </a:r>
            <a:r>
              <a:rPr lang="en-IN" dirty="0" smtClean="0">
                <a:sym typeface="Wingdings" pitchFamily="2" charset="2"/>
              </a:rPr>
              <a:t>/</a:t>
            </a:r>
            <a:r>
              <a:rPr lang="en-IN" dirty="0" err="1" smtClean="0">
                <a:sym typeface="Wingdings" pitchFamily="2" charset="2"/>
              </a:rPr>
              <a:t>Aa</a:t>
            </a:r>
            <a:r>
              <a:rPr lang="en-IN" dirty="0" smtClean="0">
                <a:sym typeface="Wingdings" pitchFamily="2" charset="2"/>
              </a:rPr>
              <a:t>/a</a:t>
            </a:r>
          </a:p>
          <a:p>
            <a:r>
              <a:rPr lang="en-IN" dirty="0" err="1" smtClean="0">
                <a:sym typeface="Wingdings" pitchFamily="2" charset="2"/>
              </a:rPr>
              <a:t>BBe</a:t>
            </a:r>
            <a:r>
              <a:rPr lang="en-IN" dirty="0" smtClean="0">
                <a:sym typeface="Wingdings" pitchFamily="2" charset="2"/>
              </a:rPr>
              <a:t>/b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Two productions contains left recursion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Solution</a:t>
            </a:r>
          </a:p>
          <a:p>
            <a:pPr marL="0" indent="0">
              <a:buNone/>
            </a:pPr>
            <a:r>
              <a:rPr lang="en-IN" dirty="0" err="1" smtClean="0">
                <a:sym typeface="Wingdings" pitchFamily="2" charset="2"/>
              </a:rPr>
              <a:t>AaA</a:t>
            </a:r>
            <a:r>
              <a:rPr lang="en-IN" dirty="0" smtClean="0">
                <a:sym typeface="Wingdings" pitchFamily="2" charset="2"/>
              </a:rPr>
              <a:t>’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A’</a:t>
            </a:r>
            <a:r>
              <a:rPr lang="en-IN" dirty="0" err="1">
                <a:sym typeface="Wingdings" pitchFamily="2" charset="2"/>
              </a:rPr>
              <a:t>B</a:t>
            </a:r>
            <a:r>
              <a:rPr lang="en-IN" dirty="0" err="1" smtClean="0">
                <a:sym typeface="Wingdings" pitchFamily="2" charset="2"/>
              </a:rPr>
              <a:t>dA</a:t>
            </a:r>
            <a:r>
              <a:rPr lang="en-IN" dirty="0" smtClean="0">
                <a:sym typeface="Wingdings" pitchFamily="2" charset="2"/>
              </a:rPr>
              <a:t>’/ </a:t>
            </a:r>
            <a:r>
              <a:rPr lang="en-IN" dirty="0" err="1" smtClean="0">
                <a:sym typeface="Wingdings" pitchFamily="2" charset="2"/>
              </a:rPr>
              <a:t>aA</a:t>
            </a:r>
            <a:r>
              <a:rPr lang="en-IN" dirty="0" smtClean="0">
                <a:sym typeface="Wingdings" pitchFamily="2" charset="2"/>
              </a:rPr>
              <a:t>’/</a:t>
            </a:r>
            <a:r>
              <a:rPr lang="el-GR" dirty="0" smtClean="0">
                <a:sym typeface="Wingdings" pitchFamily="2" charset="2"/>
              </a:rPr>
              <a:t>ϵ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err="1" smtClean="0">
                <a:sym typeface="Wingdings" pitchFamily="2" charset="2"/>
              </a:rPr>
              <a:t>BbB</a:t>
            </a:r>
            <a:r>
              <a:rPr lang="en-IN" dirty="0" smtClean="0">
                <a:sym typeface="Wingdings" pitchFamily="2" charset="2"/>
              </a:rPr>
              <a:t>’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B’</a:t>
            </a:r>
            <a:r>
              <a:rPr lang="en-IN" dirty="0" err="1" smtClean="0">
                <a:sym typeface="Wingdings" pitchFamily="2" charset="2"/>
              </a:rPr>
              <a:t>eB</a:t>
            </a:r>
            <a:r>
              <a:rPr lang="en-IN" dirty="0" smtClean="0">
                <a:sym typeface="Wingdings" pitchFamily="2" charset="2"/>
              </a:rPr>
              <a:t>’/</a:t>
            </a:r>
            <a:r>
              <a:rPr lang="el-GR" dirty="0">
                <a:sym typeface="Wingdings" pitchFamily="2" charset="2"/>
              </a:rPr>
              <a:t> 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itchFamily="2" charset="2"/>
              </a:rPr>
              <a:t>(L)/a</a:t>
            </a:r>
          </a:p>
          <a:p>
            <a:r>
              <a:rPr lang="en-IN" dirty="0" smtClean="0">
                <a:sym typeface="Wingdings" pitchFamily="2" charset="2"/>
              </a:rPr>
              <a:t>LL,S/S</a:t>
            </a:r>
          </a:p>
          <a:p>
            <a:pPr marL="0" indent="0">
              <a:buNone/>
            </a:pP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Solution</a:t>
            </a:r>
          </a:p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ym typeface="Wingdings" pitchFamily="2" charset="2"/>
              </a:rPr>
              <a:t>(L)/</a:t>
            </a:r>
            <a:r>
              <a:rPr lang="en-IN" dirty="0" smtClean="0">
                <a:sym typeface="Wingdings" pitchFamily="2" charset="2"/>
              </a:rPr>
              <a:t>a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LSL’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L’,SL’/</a:t>
            </a:r>
            <a:r>
              <a:rPr lang="el-GR" dirty="0">
                <a:sym typeface="Wingdings" pitchFamily="2" charset="2"/>
              </a:rPr>
              <a:t> ϵ</a:t>
            </a: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2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Another requirement for predictive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and follow sets from the grammar is required for the predictive parsing</a:t>
            </a:r>
          </a:p>
          <a:p>
            <a:r>
              <a:rPr lang="en-IN" dirty="0" smtClean="0"/>
              <a:t>First-set in a grammar is can be computed by the following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4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670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Top down parsing</vt:lpstr>
      <vt:lpstr>Back tracking in top down parsing</vt:lpstr>
      <vt:lpstr>Predictive parser</vt:lpstr>
      <vt:lpstr>Predictive parser</vt:lpstr>
      <vt:lpstr>Left recursion</vt:lpstr>
      <vt:lpstr>Elimination of left recursion</vt:lpstr>
      <vt:lpstr>Sample-1</vt:lpstr>
      <vt:lpstr>Sample-2</vt:lpstr>
      <vt:lpstr>Another requirement for predictive parsing</vt:lpstr>
      <vt:lpstr>Compute First set</vt:lpstr>
      <vt:lpstr>Example to compute first set</vt:lpstr>
      <vt:lpstr>Example to compute first set</vt:lpstr>
      <vt:lpstr>Compute follow</vt:lpstr>
      <vt:lpstr>Example to compute follow set</vt:lpstr>
      <vt:lpstr>Compute follow</vt:lpstr>
      <vt:lpstr>Follow</vt:lpstr>
      <vt:lpstr>LL(1) grammar</vt:lpstr>
      <vt:lpstr>LL(1) parsing table</vt:lpstr>
      <vt:lpstr>Parsing table for the following grammar</vt:lpstr>
      <vt:lpstr>How to check whether the grammar is LL(1) or not</vt:lpstr>
      <vt:lpstr>A non LL(1) grammar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parsing</dc:title>
  <dc:creator>Nisha Deepak</dc:creator>
  <cp:lastModifiedBy>Nisha Deepak</cp:lastModifiedBy>
  <cp:revision>15</cp:revision>
  <dcterms:created xsi:type="dcterms:W3CDTF">2019-10-01T12:22:45Z</dcterms:created>
  <dcterms:modified xsi:type="dcterms:W3CDTF">2020-09-12T05:33:01Z</dcterms:modified>
</cp:coreProperties>
</file>