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56" r:id="rId2"/>
    <p:sldId id="257" r:id="rId3"/>
    <p:sldId id="259" r:id="rId4"/>
    <p:sldId id="261" r:id="rId5"/>
    <p:sldId id="272" r:id="rId6"/>
    <p:sldId id="262" r:id="rId7"/>
    <p:sldId id="273" r:id="rId8"/>
    <p:sldId id="264" r:id="rId9"/>
    <p:sldId id="265" r:id="rId10"/>
    <p:sldId id="266" r:id="rId11"/>
    <p:sldId id="267" r:id="rId12"/>
    <p:sldId id="268" r:id="rId13"/>
    <p:sldId id="269" r:id="rId14"/>
    <p:sldId id="270" r:id="rId15"/>
    <p:sldId id="271" r:id="rId16"/>
    <p:sldId id="263"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C1A00"/>
    <a:srgbClr val="C79E37"/>
    <a:srgbClr val="202E54"/>
    <a:srgbClr val="FF2549"/>
    <a:srgbClr val="1D3A00"/>
    <a:srgbClr val="007033"/>
    <a:srgbClr val="5EEC3C"/>
    <a:srgbClr val="990099"/>
    <a:srgbClr val="CC0099"/>
    <a:srgbClr val="FE920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29" d="100"/>
          <a:sy n="129" d="100"/>
        </p:scale>
        <p:origin x="-106" y="20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10/10/2020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xmlns=""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724455"/>
            <a:ext cx="8246070" cy="137434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1655520"/>
            <a:ext cx="8231372" cy="763525"/>
          </a:xfrm>
        </p:spPr>
        <p:txBody>
          <a:bodyPr>
            <a:normAutofit/>
          </a:bodyPr>
          <a:lstStyle>
            <a:lvl1pPr marL="0" indent="0" algn="r">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8" name="Slide Number Placeholder 7"/>
          <p:cNvSpPr>
            <a:spLocks noGrp="1"/>
          </p:cNvSpPr>
          <p:nvPr>
            <p:ph type="sldNum" sz="quarter" idx="11"/>
          </p:nvPr>
        </p:nvSpPr>
        <p:spPr/>
        <p:txBody>
          <a:bodyPr/>
          <a:lstStyle/>
          <a:p>
            <a:fld id="{B82CCC60-E8CD-4174-8B1A-7DF615B22EEF}"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433880"/>
            <a:ext cx="6413609"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0" y="1197405"/>
            <a:ext cx="6413609"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hidden="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hidden="1"/>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hidden="1"/>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10/10/2020</a:t>
            </a:fld>
            <a:endParaRPr lang="en-US"/>
          </a:p>
        </p:txBody>
      </p:sp>
      <p:sp>
        <p:nvSpPr>
          <p:cNvPr id="5" name="Footer Placeholder 4" hidden="1"/>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hidden="1"/>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hidden="1">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Applications of Automata in Game Theory</a:t>
            </a:r>
            <a:endParaRPr lang="en-US" dirty="0"/>
          </a:p>
        </p:txBody>
      </p:sp>
      <p:sp>
        <p:nvSpPr>
          <p:cNvPr id="3" name="Subtitle 2"/>
          <p:cNvSpPr>
            <a:spLocks noGrp="1"/>
          </p:cNvSpPr>
          <p:nvPr>
            <p:ph type="subTitle" idx="1"/>
          </p:nvPr>
        </p:nvSpPr>
        <p:spPr/>
        <p:txBody>
          <a:bodyPr/>
          <a:lstStyle/>
          <a:p>
            <a:r>
              <a:rPr lang="en-US" dirty="0" err="1" smtClean="0"/>
              <a:t>Aryaman</a:t>
            </a:r>
            <a:r>
              <a:rPr lang="en-US" dirty="0" smtClean="0"/>
              <a:t> </a:t>
            </a:r>
            <a:r>
              <a:rPr lang="en-US" dirty="0" err="1" smtClean="0"/>
              <a:t>Mishra</a:t>
            </a:r>
            <a:r>
              <a:rPr lang="en-US" dirty="0" smtClean="0"/>
              <a:t> 19BCE1027</a:t>
            </a:r>
            <a:endParaRPr lang="en-US" dirty="0"/>
          </a:p>
        </p:txBody>
      </p:sp>
    </p:spTree>
    <p:extLst>
      <p:ext uri="{BB962C8B-B14F-4D97-AF65-F5344CB8AC3E}">
        <p14:creationId xmlns:p14="http://schemas.microsoft.com/office/powerpoint/2010/main" xmlns=""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Pushdown Automata</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The pushdown automata are finite automata equipped with stack. Several operations can be applied on the stack including read, push and pop operations. Mathematically, pushdown automata can be defined as a </a:t>
            </a:r>
            <a:r>
              <a:rPr lang="en-US" dirty="0" err="1" smtClean="0"/>
              <a:t>septuple</a:t>
            </a:r>
            <a:r>
              <a:rPr lang="en-US" dirty="0" smtClean="0"/>
              <a:t> R as follows: R= (S; α; Г; δ; I0 ; Z0 ; F) </a:t>
            </a:r>
            <a:endParaRPr lang="en-US" dirty="0" smtClean="0"/>
          </a:p>
          <a:p>
            <a:pPr>
              <a:buNone/>
            </a:pPr>
            <a:r>
              <a:rPr lang="en-US" dirty="0" smtClean="0"/>
              <a:t>• </a:t>
            </a:r>
            <a:r>
              <a:rPr lang="en-US" dirty="0" smtClean="0"/>
              <a:t>State </a:t>
            </a:r>
            <a:r>
              <a:rPr lang="en-US" dirty="0" err="1" smtClean="0"/>
              <a:t>Tuples</a:t>
            </a:r>
            <a:r>
              <a:rPr lang="en-US" dirty="0" smtClean="0"/>
              <a:t>: This category includes </a:t>
            </a:r>
            <a:r>
              <a:rPr lang="en-US" dirty="0" err="1" smtClean="0"/>
              <a:t>tuples</a:t>
            </a:r>
            <a:r>
              <a:rPr lang="en-US" dirty="0" smtClean="0"/>
              <a:t> S, I0 and F, such that: </a:t>
            </a:r>
            <a:endParaRPr lang="en-US" dirty="0" smtClean="0"/>
          </a:p>
          <a:p>
            <a:pPr>
              <a:buNone/>
            </a:pPr>
            <a:r>
              <a:rPr lang="en-US" dirty="0" smtClean="0"/>
              <a:t>◦ </a:t>
            </a:r>
            <a:r>
              <a:rPr lang="en-US" dirty="0" smtClean="0"/>
              <a:t>S is a finite set of states. ◦ I0 is the initial state of the pushdown automata. </a:t>
            </a:r>
            <a:endParaRPr lang="en-US" dirty="0" smtClean="0"/>
          </a:p>
          <a:p>
            <a:pPr>
              <a:buNone/>
            </a:pPr>
            <a:r>
              <a:rPr lang="en-US" dirty="0" smtClean="0"/>
              <a:t>◦ </a:t>
            </a:r>
            <a:r>
              <a:rPr lang="en-US" dirty="0" smtClean="0"/>
              <a:t>F is the final (acceptance) state</a:t>
            </a:r>
            <a:r>
              <a:rPr lang="en-US" dirty="0" smtClean="0"/>
              <a:t>.</a:t>
            </a:r>
          </a:p>
          <a:p>
            <a:pPr>
              <a:buNone/>
            </a:pPr>
            <a:r>
              <a:rPr lang="en-US" dirty="0" smtClean="0"/>
              <a:t> </a:t>
            </a:r>
            <a:r>
              <a:rPr lang="en-US" dirty="0" smtClean="0"/>
              <a:t>• Input </a:t>
            </a:r>
            <a:r>
              <a:rPr lang="en-US" dirty="0" err="1" smtClean="0"/>
              <a:t>Tuples</a:t>
            </a:r>
            <a:r>
              <a:rPr lang="en-US" dirty="0" smtClean="0"/>
              <a:t>: This category includes </a:t>
            </a:r>
            <a:r>
              <a:rPr lang="en-US" dirty="0" err="1" smtClean="0"/>
              <a:t>tuples</a:t>
            </a:r>
            <a:r>
              <a:rPr lang="en-US" dirty="0" smtClean="0"/>
              <a:t> α and Z0 , such that: </a:t>
            </a:r>
            <a:endParaRPr lang="en-US" dirty="0" smtClean="0"/>
          </a:p>
          <a:p>
            <a:pPr>
              <a:buNone/>
            </a:pPr>
            <a:r>
              <a:rPr lang="en-US" dirty="0" smtClean="0"/>
              <a:t>◦ </a:t>
            </a:r>
            <a:r>
              <a:rPr lang="en-US" dirty="0" smtClean="0"/>
              <a:t>α is a finite set of input symbols</a:t>
            </a:r>
            <a:r>
              <a:rPr lang="en-US" dirty="0" smtClean="0"/>
              <a:t>.</a:t>
            </a:r>
          </a:p>
          <a:p>
            <a:pPr>
              <a:buNone/>
            </a:pPr>
            <a:r>
              <a:rPr lang="en-US" dirty="0" smtClean="0"/>
              <a:t> </a:t>
            </a:r>
            <a:r>
              <a:rPr lang="en-US" dirty="0" smtClean="0"/>
              <a:t>◦ Z0 is the initial input symbol to pushdown automata. </a:t>
            </a:r>
            <a:endParaRPr lang="en-US" dirty="0" smtClean="0"/>
          </a:p>
          <a:p>
            <a:pPr>
              <a:buNone/>
            </a:pPr>
            <a:r>
              <a:rPr lang="en-US" dirty="0" smtClean="0"/>
              <a:t>• </a:t>
            </a:r>
            <a:r>
              <a:rPr lang="en-US" dirty="0" smtClean="0"/>
              <a:t>Stack </a:t>
            </a:r>
            <a:r>
              <a:rPr lang="en-US" dirty="0" err="1" smtClean="0"/>
              <a:t>Tuples</a:t>
            </a:r>
            <a:r>
              <a:rPr lang="en-US" dirty="0" smtClean="0"/>
              <a:t>: This category includes </a:t>
            </a:r>
            <a:r>
              <a:rPr lang="en-US" dirty="0" err="1" smtClean="0"/>
              <a:t>tuple</a:t>
            </a:r>
            <a:r>
              <a:rPr lang="en-US" dirty="0" smtClean="0"/>
              <a:t> Г, such </a:t>
            </a:r>
            <a:r>
              <a:rPr lang="en-US" dirty="0" err="1" smtClean="0"/>
              <a:t>that:Г</a:t>
            </a:r>
            <a:r>
              <a:rPr lang="en-US" dirty="0" smtClean="0"/>
              <a:t> is finite stack alphabets that are allowed to be pushed onto the stack. </a:t>
            </a:r>
            <a:endParaRPr lang="en-US" dirty="0" smtClean="0"/>
          </a:p>
          <a:p>
            <a:pPr>
              <a:buNone/>
            </a:pPr>
            <a:r>
              <a:rPr lang="en-US" dirty="0" smtClean="0"/>
              <a:t>• </a:t>
            </a:r>
            <a:r>
              <a:rPr lang="en-US" dirty="0" smtClean="0"/>
              <a:t>Transition </a:t>
            </a:r>
            <a:r>
              <a:rPr lang="en-US" dirty="0" err="1" smtClean="0"/>
              <a:t>Tuples</a:t>
            </a:r>
            <a:r>
              <a:rPr lang="en-US" dirty="0" smtClean="0"/>
              <a:t>: This category includes </a:t>
            </a:r>
            <a:r>
              <a:rPr lang="en-US" dirty="0" err="1" smtClean="0"/>
              <a:t>tuples</a:t>
            </a:r>
            <a:r>
              <a:rPr lang="en-US" dirty="0" smtClean="0"/>
              <a:t> δ, such that: </a:t>
            </a:r>
            <a:endParaRPr lang="en-US" dirty="0" smtClean="0"/>
          </a:p>
          <a:p>
            <a:pPr>
              <a:buNone/>
            </a:pPr>
            <a:r>
              <a:rPr lang="en-US" dirty="0" smtClean="0"/>
              <a:t>◦ </a:t>
            </a:r>
            <a:r>
              <a:rPr lang="en-US" dirty="0" smtClean="0"/>
              <a:t>δ is the transition function, where δ is designed to control the behavior of the automaton. ◦ The function δ takes three arguments (m, n, r), where m is a member in S, n is a member in α and r is a member in Г. The output of this function is a finite set of pairs (p, q), where p is the new generated state and q is the string of the stack that replaces r from the top of the stack.</a:t>
            </a:r>
            <a:endParaRPr lang="en-US" dirty="0"/>
          </a:p>
        </p:txBody>
      </p:sp>
      <p:pic>
        <p:nvPicPr>
          <p:cNvPr id="8195" name="Picture 3"/>
          <p:cNvPicPr>
            <a:picLocks noChangeAspect="1" noChangeArrowheads="1"/>
          </p:cNvPicPr>
          <p:nvPr/>
        </p:nvPicPr>
        <p:blipFill>
          <a:blip r:embed="rId2" cstate="print"/>
          <a:srcRect/>
          <a:stretch>
            <a:fillRect/>
          </a:stretch>
        </p:blipFill>
        <p:spPr bwMode="auto">
          <a:xfrm>
            <a:off x="214282" y="1000114"/>
            <a:ext cx="1692615" cy="1346192"/>
          </a:xfrm>
          <a:prstGeom prst="rect">
            <a:avLst/>
          </a:prstGeom>
          <a:noFill/>
          <a:ln w="9525">
            <a:noFill/>
            <a:miter lim="800000"/>
            <a:headEnd/>
            <a:tailEnd/>
          </a:ln>
          <a:effectLst/>
        </p:spPr>
      </p:pic>
      <p:pic>
        <p:nvPicPr>
          <p:cNvPr id="8196" name="Picture 4"/>
          <p:cNvPicPr>
            <a:picLocks noChangeAspect="1" noChangeArrowheads="1"/>
          </p:cNvPicPr>
          <p:nvPr/>
        </p:nvPicPr>
        <p:blipFill>
          <a:blip r:embed="rId3" cstate="print"/>
          <a:srcRect/>
          <a:stretch>
            <a:fillRect/>
          </a:stretch>
        </p:blipFill>
        <p:spPr bwMode="auto">
          <a:xfrm>
            <a:off x="142844" y="2500312"/>
            <a:ext cx="1698622" cy="1936936"/>
          </a:xfrm>
          <a:prstGeom prst="rect">
            <a:avLst/>
          </a:prstGeom>
          <a:noFill/>
          <a:ln w="9525">
            <a:noFill/>
            <a:miter lim="800000"/>
            <a:headEnd/>
            <a:tailEnd/>
          </a:ln>
          <a:effectLst/>
        </p:spPr>
      </p:pic>
      <p:pic>
        <p:nvPicPr>
          <p:cNvPr id="8197" name="Picture 5"/>
          <p:cNvPicPr>
            <a:picLocks noChangeAspect="1" noChangeArrowheads="1"/>
          </p:cNvPicPr>
          <p:nvPr/>
        </p:nvPicPr>
        <p:blipFill>
          <a:blip r:embed="rId4" cstate="print"/>
          <a:srcRect/>
          <a:stretch>
            <a:fillRect/>
          </a:stretch>
        </p:blipFill>
        <p:spPr bwMode="auto">
          <a:xfrm>
            <a:off x="5786446" y="4122387"/>
            <a:ext cx="2636819" cy="102111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Turing Machine</a:t>
            </a:r>
            <a:endParaRPr lang="en-US" dirty="0"/>
          </a:p>
        </p:txBody>
      </p:sp>
      <p:sp>
        <p:nvSpPr>
          <p:cNvPr id="3" name="Content Placeholder 2"/>
          <p:cNvSpPr>
            <a:spLocks noGrp="1"/>
          </p:cNvSpPr>
          <p:nvPr>
            <p:ph idx="1"/>
          </p:nvPr>
        </p:nvSpPr>
        <p:spPr/>
        <p:txBody>
          <a:bodyPr>
            <a:normAutofit fontScale="40000" lnSpcReduction="20000"/>
          </a:bodyPr>
          <a:lstStyle/>
          <a:p>
            <a:pPr>
              <a:buNone/>
            </a:pPr>
            <a:endParaRPr lang="en-US" dirty="0" smtClean="0"/>
          </a:p>
          <a:p>
            <a:pPr>
              <a:buNone/>
            </a:pPr>
            <a:r>
              <a:rPr lang="en-US" dirty="0" smtClean="0"/>
              <a:t>A </a:t>
            </a:r>
            <a:r>
              <a:rPr lang="en-US" dirty="0" smtClean="0"/>
              <a:t>Turing machine is an abstract computing device which consists of a finite control, unbounded memory (represented by tapes), and a finite program. The program is a list of instructions that guide the machine to take actions based on the current state of its finite control and the bits in its current ‘window’ on the information on the tapes. A step normally involves both a change of state in the finite control, a rewrite of the bits in the window, and a move of the window to the left or to the right by one position </a:t>
            </a:r>
            <a:r>
              <a:rPr lang="en-US" dirty="0" smtClean="0"/>
              <a:t>Turing </a:t>
            </a:r>
            <a:r>
              <a:rPr lang="en-US" dirty="0" smtClean="0"/>
              <a:t>Machines were first proposed by Alan Turing .</a:t>
            </a:r>
            <a:r>
              <a:rPr lang="en-US" dirty="0" smtClean="0"/>
              <a:t>The </a:t>
            </a:r>
            <a:r>
              <a:rPr lang="en-US" dirty="0" smtClean="0"/>
              <a:t>idea was to model what humans do in order to solve a problem when following instructions through symbolic means. Alan tried to extract the basic entities of the process together with the basic operations that allow a computer to carry out the process of following a set of instructions. Turing machine assumes that at the entire input data is available on the input tape at the beginning of the computation. The rest of the input tape is blank. If the machine approaches the accepting state, the input is said to be accepted. The result of the computation is given by the contents of the tapes at this time. Once a new set of input data is started, all previous information will be erased. The framework of Turing machines is suitable for studying the power and efficiency of algorithms, considering the achievements of computability and complexity </a:t>
            </a:r>
            <a:r>
              <a:rPr lang="en-US" dirty="0" err="1" smtClean="0"/>
              <a:t>theoryTechnically</a:t>
            </a:r>
            <a:r>
              <a:rPr lang="en-US" dirty="0" smtClean="0"/>
              <a:t>, Turing machines are extended versions of pushdown automata. Similar to the transition function (δ) in pushdown automata, Turing machine has a central component which can be in one of a finite number of states and an infinite tape used for storage. However, several characteristics are responsible for distinguishing Turing machines from pushdown automata, </a:t>
            </a:r>
            <a:r>
              <a:rPr lang="en-US" dirty="0" smtClean="0"/>
              <a:t>:</a:t>
            </a:r>
          </a:p>
          <a:p>
            <a:pPr>
              <a:buNone/>
            </a:pPr>
            <a:r>
              <a:rPr lang="en-US" dirty="0" smtClean="0"/>
              <a:t>• </a:t>
            </a:r>
            <a:r>
              <a:rPr lang="en-US" dirty="0" smtClean="0"/>
              <a:t>The tape used by a Turing machine is infinite in both directions. </a:t>
            </a:r>
            <a:endParaRPr lang="en-US" dirty="0" smtClean="0"/>
          </a:p>
          <a:p>
            <a:pPr>
              <a:buNone/>
            </a:pPr>
            <a:r>
              <a:rPr lang="en-US" dirty="0" smtClean="0"/>
              <a:t>• </a:t>
            </a:r>
            <a:r>
              <a:rPr lang="en-US" dirty="0" smtClean="0"/>
              <a:t>Turing machine receive its input written on the tape which they use for storage. </a:t>
            </a:r>
            <a:endParaRPr lang="en-US" dirty="0" smtClean="0"/>
          </a:p>
          <a:p>
            <a:pPr>
              <a:buNone/>
            </a:pPr>
            <a:r>
              <a:rPr lang="en-US" dirty="0" smtClean="0"/>
              <a:t>• </a:t>
            </a:r>
            <a:r>
              <a:rPr lang="en-US" dirty="0" smtClean="0"/>
              <a:t>Turing machine control the head position to where reading and writing on the tape is performed.</a:t>
            </a:r>
            <a:endParaRPr lang="en-US" dirty="0"/>
          </a:p>
        </p:txBody>
      </p:sp>
      <p:pic>
        <p:nvPicPr>
          <p:cNvPr id="7169" name="Picture 1"/>
          <p:cNvPicPr>
            <a:picLocks noChangeAspect="1" noChangeArrowheads="1"/>
          </p:cNvPicPr>
          <p:nvPr/>
        </p:nvPicPr>
        <p:blipFill>
          <a:blip r:embed="rId2"/>
          <a:srcRect/>
          <a:stretch>
            <a:fillRect/>
          </a:stretch>
        </p:blipFill>
        <p:spPr bwMode="auto">
          <a:xfrm>
            <a:off x="0" y="2071684"/>
            <a:ext cx="2428892" cy="136207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Implementation of Turing Machine</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R</a:t>
            </a:r>
            <a:r>
              <a:rPr lang="en-US" dirty="0" smtClean="0"/>
              <a:t>= (S; α; Г; δ; I0 ; B; F) </a:t>
            </a:r>
            <a:r>
              <a:rPr lang="en-US" dirty="0" smtClean="0"/>
              <a:t>where </a:t>
            </a:r>
            <a:r>
              <a:rPr lang="en-US" dirty="0" smtClean="0"/>
              <a:t>the </a:t>
            </a:r>
            <a:r>
              <a:rPr lang="en-US" dirty="0" err="1" smtClean="0"/>
              <a:t>tuples</a:t>
            </a:r>
            <a:r>
              <a:rPr lang="en-US" dirty="0" smtClean="0"/>
              <a:t> of R are classified into the following categories</a:t>
            </a:r>
            <a:r>
              <a:rPr lang="en-US" dirty="0" smtClean="0"/>
              <a:t>:</a:t>
            </a:r>
          </a:p>
          <a:p>
            <a:pPr>
              <a:buNone/>
            </a:pPr>
            <a:r>
              <a:rPr lang="en-US" dirty="0" smtClean="0"/>
              <a:t> </a:t>
            </a:r>
            <a:r>
              <a:rPr lang="en-US" dirty="0" smtClean="0"/>
              <a:t>• State </a:t>
            </a:r>
            <a:r>
              <a:rPr lang="en-US" dirty="0" err="1" smtClean="0"/>
              <a:t>Tuples</a:t>
            </a:r>
            <a:r>
              <a:rPr lang="en-US" dirty="0" smtClean="0"/>
              <a:t>: This category includes </a:t>
            </a:r>
            <a:r>
              <a:rPr lang="en-US" dirty="0" err="1" smtClean="0"/>
              <a:t>tuples</a:t>
            </a:r>
            <a:r>
              <a:rPr lang="en-US" dirty="0" smtClean="0"/>
              <a:t> S, I0 and F, such that</a:t>
            </a:r>
            <a:r>
              <a:rPr lang="en-US" dirty="0" smtClean="0"/>
              <a:t>:</a:t>
            </a:r>
          </a:p>
          <a:p>
            <a:pPr>
              <a:buNone/>
            </a:pPr>
            <a:r>
              <a:rPr lang="en-US" dirty="0" smtClean="0"/>
              <a:t> </a:t>
            </a:r>
            <a:r>
              <a:rPr lang="en-US" dirty="0" smtClean="0"/>
              <a:t>◦ S is a finite set of states</a:t>
            </a:r>
            <a:r>
              <a:rPr lang="en-US" dirty="0" smtClean="0"/>
              <a:t>.</a:t>
            </a:r>
          </a:p>
          <a:p>
            <a:pPr>
              <a:buNone/>
            </a:pPr>
            <a:r>
              <a:rPr lang="en-US" dirty="0" smtClean="0"/>
              <a:t> </a:t>
            </a:r>
            <a:r>
              <a:rPr lang="en-US" dirty="0" smtClean="0"/>
              <a:t>◦ I0 is the initial state of the Turing machine</a:t>
            </a:r>
            <a:r>
              <a:rPr lang="en-US" dirty="0" smtClean="0"/>
              <a:t>.</a:t>
            </a:r>
          </a:p>
          <a:p>
            <a:pPr>
              <a:buNone/>
            </a:pPr>
            <a:r>
              <a:rPr lang="en-US" dirty="0" smtClean="0"/>
              <a:t> </a:t>
            </a:r>
            <a:r>
              <a:rPr lang="en-US" dirty="0" smtClean="0"/>
              <a:t>◦ F is the final (acceptance) state. </a:t>
            </a:r>
            <a:endParaRPr lang="en-US" dirty="0" smtClean="0"/>
          </a:p>
          <a:p>
            <a:pPr>
              <a:buNone/>
            </a:pPr>
            <a:r>
              <a:rPr lang="en-US" dirty="0" smtClean="0"/>
              <a:t>• </a:t>
            </a:r>
            <a:r>
              <a:rPr lang="en-US" dirty="0" smtClean="0"/>
              <a:t>Input </a:t>
            </a:r>
            <a:r>
              <a:rPr lang="en-US" dirty="0" err="1" smtClean="0"/>
              <a:t>Tuples</a:t>
            </a:r>
            <a:r>
              <a:rPr lang="en-US" dirty="0" smtClean="0"/>
              <a:t>: This category includes </a:t>
            </a:r>
            <a:r>
              <a:rPr lang="en-US" dirty="0" err="1" smtClean="0"/>
              <a:t>tuples</a:t>
            </a:r>
            <a:r>
              <a:rPr lang="en-US" dirty="0" smtClean="0"/>
              <a:t> α and B, such that</a:t>
            </a:r>
            <a:r>
              <a:rPr lang="en-US" dirty="0" smtClean="0"/>
              <a:t>:</a:t>
            </a:r>
          </a:p>
          <a:p>
            <a:pPr>
              <a:buNone/>
            </a:pPr>
            <a:r>
              <a:rPr lang="en-US" dirty="0" smtClean="0"/>
              <a:t> </a:t>
            </a:r>
            <a:r>
              <a:rPr lang="en-US" dirty="0" smtClean="0"/>
              <a:t>◦ α is a finite set of input symbols. </a:t>
            </a:r>
            <a:endParaRPr lang="en-US" dirty="0" smtClean="0"/>
          </a:p>
          <a:p>
            <a:pPr>
              <a:buNone/>
            </a:pPr>
            <a:r>
              <a:rPr lang="en-US" dirty="0" smtClean="0"/>
              <a:t>◦ </a:t>
            </a:r>
            <a:r>
              <a:rPr lang="en-US" dirty="0" smtClean="0"/>
              <a:t>B is the blank symbol. B is a member in Г but not in α. The blank appears initially in all but the finite number of initial cells that hold input symbols</a:t>
            </a:r>
            <a:r>
              <a:rPr lang="en-US" dirty="0" smtClean="0"/>
              <a:t>.</a:t>
            </a:r>
          </a:p>
          <a:p>
            <a:pPr>
              <a:buNone/>
            </a:pPr>
            <a:r>
              <a:rPr lang="en-US" dirty="0" smtClean="0"/>
              <a:t> </a:t>
            </a:r>
            <a:r>
              <a:rPr lang="en-US" dirty="0" smtClean="0"/>
              <a:t>• Tape </a:t>
            </a:r>
            <a:r>
              <a:rPr lang="en-US" dirty="0" err="1" smtClean="0"/>
              <a:t>Tuples</a:t>
            </a:r>
            <a:r>
              <a:rPr lang="en-US" dirty="0" smtClean="0"/>
              <a:t>: This category includes </a:t>
            </a:r>
            <a:r>
              <a:rPr lang="en-US" dirty="0" err="1" smtClean="0"/>
              <a:t>tuple</a:t>
            </a:r>
            <a:r>
              <a:rPr lang="en-US" dirty="0" smtClean="0"/>
              <a:t> Г, such that</a:t>
            </a:r>
            <a:r>
              <a:rPr lang="en-US" dirty="0" smtClean="0"/>
              <a:t>:</a:t>
            </a:r>
          </a:p>
          <a:p>
            <a:pPr>
              <a:buNone/>
            </a:pPr>
            <a:r>
              <a:rPr lang="en-US" dirty="0" smtClean="0"/>
              <a:t> </a:t>
            </a:r>
            <a:r>
              <a:rPr lang="en-US" dirty="0" smtClean="0"/>
              <a:t>◦ Г is a complete set of tap symbols. </a:t>
            </a:r>
            <a:endParaRPr lang="en-US" dirty="0" smtClean="0"/>
          </a:p>
          <a:p>
            <a:pPr>
              <a:buNone/>
            </a:pPr>
            <a:r>
              <a:rPr lang="en-US" dirty="0" smtClean="0"/>
              <a:t>• </a:t>
            </a:r>
            <a:r>
              <a:rPr lang="en-US" dirty="0" smtClean="0"/>
              <a:t>Transition </a:t>
            </a:r>
            <a:r>
              <a:rPr lang="en-US" dirty="0" err="1" smtClean="0"/>
              <a:t>Tuples</a:t>
            </a:r>
            <a:r>
              <a:rPr lang="en-US" dirty="0" smtClean="0"/>
              <a:t>: This category includes </a:t>
            </a:r>
            <a:r>
              <a:rPr lang="en-US" dirty="0" err="1" smtClean="0"/>
              <a:t>tuples</a:t>
            </a:r>
            <a:r>
              <a:rPr lang="en-US" dirty="0" smtClean="0"/>
              <a:t> δ, such that</a:t>
            </a:r>
            <a:r>
              <a:rPr lang="en-US" dirty="0" smtClean="0"/>
              <a:t>:</a:t>
            </a:r>
          </a:p>
          <a:p>
            <a:pPr>
              <a:buNone/>
            </a:pPr>
            <a:r>
              <a:rPr lang="en-US" dirty="0" smtClean="0"/>
              <a:t> </a:t>
            </a:r>
            <a:r>
              <a:rPr lang="en-US" dirty="0" smtClean="0"/>
              <a:t>◦ δ is the transition function, where δ is the central processing part of Turing machine. </a:t>
            </a:r>
            <a:endParaRPr lang="en-US" dirty="0" smtClean="0"/>
          </a:p>
          <a:p>
            <a:pPr>
              <a:buNone/>
            </a:pPr>
            <a:r>
              <a:rPr lang="en-US" dirty="0" smtClean="0"/>
              <a:t>◦ </a:t>
            </a:r>
            <a:r>
              <a:rPr lang="en-US" dirty="0" smtClean="0"/>
              <a:t>The function δ takes three arguments (t, u, d), where t is the next state, u is a symbol in Г that is written in the cell being scanned, replacing whatever symbol was there, and d is the direction (L: left and R:right), indicating the direction of the head tape. The output of this function is a finite set of pairs (p, q), where p is the new generated state and q is the string of the stack that replaces r from the top of the stack.</a:t>
            </a:r>
            <a:endParaRPr lang="en-US" dirty="0"/>
          </a:p>
        </p:txBody>
      </p:sp>
      <p:pic>
        <p:nvPicPr>
          <p:cNvPr id="6146" name="Picture 2" descr="Metal Gear Solid V: Ground Zeroes - Wikipedia"/>
          <p:cNvPicPr>
            <a:picLocks noChangeAspect="1" noChangeArrowheads="1"/>
          </p:cNvPicPr>
          <p:nvPr/>
        </p:nvPicPr>
        <p:blipFill>
          <a:blip r:embed="rId2"/>
          <a:srcRect/>
          <a:stretch>
            <a:fillRect/>
          </a:stretch>
        </p:blipFill>
        <p:spPr bwMode="auto">
          <a:xfrm>
            <a:off x="0" y="1500180"/>
            <a:ext cx="2095500" cy="258127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Applications of Automata in Game Theory</a:t>
            </a:r>
            <a:endParaRPr lang="en-US" sz="2800" dirty="0"/>
          </a:p>
        </p:txBody>
      </p:sp>
      <p:sp>
        <p:nvSpPr>
          <p:cNvPr id="3" name="Content Placeholder 2"/>
          <p:cNvSpPr>
            <a:spLocks noGrp="1"/>
          </p:cNvSpPr>
          <p:nvPr>
            <p:ph idx="1"/>
          </p:nvPr>
        </p:nvSpPr>
        <p:spPr/>
        <p:txBody>
          <a:bodyPr/>
          <a:lstStyle/>
          <a:p>
            <a:pPr>
              <a:buNone/>
            </a:pPr>
            <a:r>
              <a:rPr lang="en-US" dirty="0" smtClean="0"/>
              <a:t>Automata theory has presented various types of automata with different characteristics. In this section we will go through the applications which have successfully utilized the concept of </a:t>
            </a:r>
            <a:r>
              <a:rPr lang="en-US" dirty="0" smtClean="0"/>
              <a:t>automata </a:t>
            </a:r>
            <a:r>
              <a:rPr lang="en-US" dirty="0" smtClean="0"/>
              <a:t>in game </a:t>
            </a:r>
            <a:r>
              <a:rPr lang="en-US" dirty="0" smtClean="0"/>
              <a:t>theory:</a:t>
            </a:r>
            <a:endParaRPr lang="en-US" dirty="0"/>
          </a:p>
        </p:txBody>
      </p:sp>
      <p:pic>
        <p:nvPicPr>
          <p:cNvPr id="5122" name="Picture 2" descr="Finite-State Machines: Theory and Implementation"/>
          <p:cNvPicPr>
            <a:picLocks noChangeAspect="1" noChangeArrowheads="1"/>
          </p:cNvPicPr>
          <p:nvPr/>
        </p:nvPicPr>
        <p:blipFill>
          <a:blip r:embed="rId2"/>
          <a:srcRect/>
          <a:stretch>
            <a:fillRect/>
          </a:stretch>
        </p:blipFill>
        <p:spPr bwMode="auto">
          <a:xfrm>
            <a:off x="6357950" y="3357568"/>
            <a:ext cx="2651760" cy="16002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Finite Automata</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Recently, Finite automata have been widely used to represent player strategies in game theory. On the other hand, there is a difference between the environments for representation the players in lattices, trees, or graphs using EAs techniques, based on many factors that in turn affect back the outcome of the evolution of strategies. Some of these factors include the number of players, technique of evolutionary computation, type of automata and neighborhood structures. In (</a:t>
            </a:r>
            <a:r>
              <a:rPr lang="en-US" dirty="0" err="1" smtClean="0"/>
              <a:t>Dworman</a:t>
            </a:r>
            <a:r>
              <a:rPr lang="en-US" dirty="0" smtClean="0"/>
              <a:t>, Kimbrough, &amp; Laing, 1995) the authors have reported that they build their 3-players model using a genetic programming technique to discover </a:t>
            </a:r>
            <a:r>
              <a:rPr lang="en-US" dirty="0" err="1" smtClean="0"/>
              <a:t>highquality</a:t>
            </a:r>
            <a:r>
              <a:rPr lang="en-US" dirty="0" smtClean="0"/>
              <a:t> negotiation policies, where the behavior of the players was presented by finite automata. However, finite automata are found efficient in representing simple strategies in game theory. Nevertheless, game theory is interested in representing simple strategies since many real life applications do not require complex strategies to achieve their goals.</a:t>
            </a:r>
            <a:endParaRPr lang="en-US" dirty="0"/>
          </a:p>
        </p:txBody>
      </p:sp>
      <p:pic>
        <p:nvPicPr>
          <p:cNvPr id="4098" name="Picture 2" descr="Game Programming"/>
          <p:cNvPicPr>
            <a:picLocks noChangeAspect="1" noChangeArrowheads="1"/>
          </p:cNvPicPr>
          <p:nvPr/>
        </p:nvPicPr>
        <p:blipFill>
          <a:blip r:embed="rId2"/>
          <a:srcRect/>
          <a:stretch>
            <a:fillRect/>
          </a:stretch>
        </p:blipFill>
        <p:spPr bwMode="auto">
          <a:xfrm>
            <a:off x="0" y="1571618"/>
            <a:ext cx="2391635" cy="1831993"/>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Applications of Adaptive Automata</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dirty="0" smtClean="0"/>
              <a:t>Adaptive automata-based devices have been presented as powerful tools for defining complex languages. Adaptive automata have the following important </a:t>
            </a:r>
            <a:r>
              <a:rPr lang="en-US" dirty="0" smtClean="0"/>
              <a:t>features:</a:t>
            </a:r>
          </a:p>
          <a:p>
            <a:pPr>
              <a:buNone/>
            </a:pPr>
            <a:r>
              <a:rPr lang="en-US" dirty="0" smtClean="0"/>
              <a:t>The accepting procedure performed by an adaptive automaton is done efficiently, due to their structure which is based on </a:t>
            </a:r>
            <a:r>
              <a:rPr lang="en-US" dirty="0" err="1" smtClean="0"/>
              <a:t>finitestate</a:t>
            </a:r>
            <a:r>
              <a:rPr lang="en-US" dirty="0" smtClean="0"/>
              <a:t> or structured pushdown automata</a:t>
            </a:r>
            <a:r>
              <a:rPr lang="en-US" dirty="0" smtClean="0"/>
              <a:t>.</a:t>
            </a:r>
          </a:p>
          <a:p>
            <a:pPr>
              <a:buNone/>
            </a:pPr>
            <a:r>
              <a:rPr lang="en-US" dirty="0" smtClean="0"/>
              <a:t> </a:t>
            </a:r>
            <a:r>
              <a:rPr lang="en-US" dirty="0" smtClean="0"/>
              <a:t>• Adaptive automata can handle context dependencies in a strict syntactical way, without the aid of auxiliary semantic procedures. </a:t>
            </a:r>
            <a:endParaRPr lang="en-US" dirty="0" smtClean="0"/>
          </a:p>
          <a:p>
            <a:pPr>
              <a:buNone/>
            </a:pPr>
            <a:r>
              <a:rPr lang="en-US" dirty="0" smtClean="0"/>
              <a:t>• </a:t>
            </a:r>
            <a:r>
              <a:rPr lang="en-US" dirty="0" smtClean="0"/>
              <a:t>The structure of adaptive automata can extended to implement transducers, allowing the generation of parse trees as a side effect of parsing sentences. </a:t>
            </a:r>
            <a:endParaRPr lang="en-US" dirty="0" smtClean="0"/>
          </a:p>
          <a:p>
            <a:pPr>
              <a:buNone/>
            </a:pPr>
            <a:r>
              <a:rPr lang="en-US" dirty="0" smtClean="0"/>
              <a:t>• </a:t>
            </a:r>
            <a:r>
              <a:rPr lang="en-US" dirty="0" smtClean="0"/>
              <a:t>Generally, adaptive automata have cheaper implementations compared to other mechanisms. </a:t>
            </a:r>
            <a:endParaRPr lang="en-US" dirty="0" smtClean="0"/>
          </a:p>
          <a:p>
            <a:pPr>
              <a:buNone/>
            </a:pPr>
            <a:r>
              <a:rPr lang="en-US" dirty="0" smtClean="0"/>
              <a:t>• </a:t>
            </a:r>
            <a:r>
              <a:rPr lang="en-US" dirty="0" smtClean="0"/>
              <a:t>Adaptive automata can be considered as alternative to existing solutions of natural language processing. </a:t>
            </a:r>
            <a:endParaRPr lang="en-US" dirty="0" smtClean="0"/>
          </a:p>
          <a:p>
            <a:pPr>
              <a:buNone/>
            </a:pPr>
            <a:r>
              <a:rPr lang="en-US" dirty="0" smtClean="0"/>
              <a:t>In </a:t>
            </a:r>
            <a:r>
              <a:rPr lang="en-US" dirty="0" smtClean="0"/>
              <a:t>order for adaptive automata to do </a:t>
            </a:r>
            <a:r>
              <a:rPr lang="en-US" dirty="0" err="1" smtClean="0"/>
              <a:t>selfmodification</a:t>
            </a:r>
            <a:r>
              <a:rPr lang="en-US" dirty="0" smtClean="0"/>
              <a:t>, adaptive acts adhered to their state-transition rules are activated whenever the transition is used. Adaptive mechanism can be defined as Adaptive actions which change the behavior of adaptive automata by modifying the set of rules defining it. The simple notation for representing adaptive automata should have some features such as, being, at least, compact, simple, expressive, unambiguous, readable, and easy to learn, understand and </a:t>
            </a:r>
            <a:r>
              <a:rPr lang="en-US" dirty="0" err="1" smtClean="0"/>
              <a:t>maintainAdaptive</a:t>
            </a:r>
            <a:r>
              <a:rPr lang="en-US" dirty="0" smtClean="0"/>
              <a:t> automata have computational power equivalent to a Turing </a:t>
            </a:r>
            <a:r>
              <a:rPr lang="en-US" dirty="0" smtClean="0"/>
              <a:t>Machine Thus</a:t>
            </a:r>
            <a:r>
              <a:rPr lang="en-US" dirty="0" smtClean="0"/>
              <a:t>, strategies presented by adaptive automata may show more complex behaviors than the ones described by finite automata. For instance, learning mechanisms can be constructed using adaptive automata to represent adaptive learning mechanism based on specific input parameters. However, finite automata are a particular case of adaptive automata. If the automata have no rules associating adaptive functions to transitions, the model can be reduced to finite automata. This characteristic is considered important to use adaptive automata naturally where finite automata are </a:t>
            </a:r>
            <a:r>
              <a:rPr lang="en-US" dirty="0" smtClean="0"/>
              <a:t>required.</a:t>
            </a:r>
            <a:endParaRPr lang="en-US" dirty="0"/>
          </a:p>
        </p:txBody>
      </p:sp>
      <p:pic>
        <p:nvPicPr>
          <p:cNvPr id="3074" name="Picture 2" descr="Mathematics | Free Full-Text | Finite Automata Capturing Winning Sequences  for All Possible Variants of the PQ Penny Flip Game | HTML"/>
          <p:cNvPicPr>
            <a:picLocks noChangeAspect="1" noChangeArrowheads="1"/>
          </p:cNvPicPr>
          <p:nvPr/>
        </p:nvPicPr>
        <p:blipFill>
          <a:blip r:embed="rId2"/>
          <a:srcRect/>
          <a:stretch>
            <a:fillRect/>
          </a:stretch>
        </p:blipFill>
        <p:spPr bwMode="auto">
          <a:xfrm>
            <a:off x="0" y="3000378"/>
            <a:ext cx="2428892" cy="147187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Presenting players strategies in game theory is one of the factors which affect the players’ performance significantly. In this work we have analyzed the characteristics and the underlying structure of existed types of automata. Consequently, we have explored the applications of automata in game theory. However, this study revealed that only few types of automata have been utilized in game theory. We found that finite automata have been widely used to represent simple agents’ behavior. On the other hand, adaptive automata and cellular automata are mainly used to represent complex agents’ behavior. The complexity level of both adaptive automata and cellular automata is determined by the number of states in the automata. The more states we have, the higher is the capability for those automata to handle complex strategies.</a:t>
            </a:r>
            <a:endParaRPr lang="en-US" dirty="0"/>
          </a:p>
        </p:txBody>
      </p:sp>
      <p:pic>
        <p:nvPicPr>
          <p:cNvPr id="12290" name="Picture 2" descr="Cyberpunk 2077 - GOG Code: Amazon.in: Video Games"/>
          <p:cNvPicPr>
            <a:picLocks noChangeAspect="1" noChangeArrowheads="1"/>
          </p:cNvPicPr>
          <p:nvPr/>
        </p:nvPicPr>
        <p:blipFill>
          <a:blip r:embed="rId2" cstate="print"/>
          <a:srcRect/>
          <a:stretch>
            <a:fillRect/>
          </a:stretch>
        </p:blipFill>
        <p:spPr bwMode="auto">
          <a:xfrm>
            <a:off x="71406" y="1500180"/>
            <a:ext cx="2319682" cy="292889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latin typeface="Arial Narrow" pitchFamily="34" charset="0"/>
              </a:rPr>
              <a:t>In game theory, presenting players with strategies directly affects the performance of the players. Utilizing the power of automata is one way for presenting players with strategies. In this chapter, the authors studied different types of automata and their applications in game theory. They found that finite automata, adaptive automata, and cellular automata are widely adopted in game theory. The applications of finite automata are found to be limited to present simple strategies. In contrast, adaptive automata and cellular automata are intensively applied in complex environment, where the number of interacted players (human, computer applications, etc.) is high, and therefore, complex strategies are needed.</a:t>
            </a:r>
            <a:endParaRPr lang="en-US" dirty="0">
              <a:latin typeface="Arial Narrow" pitchFamily="34" charset="0"/>
            </a:endParaRPr>
          </a:p>
          <a:p>
            <a:endParaRPr lang="en-US" dirty="0"/>
          </a:p>
        </p:txBody>
      </p:sp>
    </p:spTree>
    <p:extLst>
      <p:ext uri="{BB962C8B-B14F-4D97-AF65-F5344CB8AC3E}">
        <p14:creationId xmlns:p14="http://schemas.microsoft.com/office/powerpoint/2010/main" xmlns=""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Let’s Start with the Basics</a:t>
            </a:r>
            <a:endParaRPr lang="en-US" dirty="0"/>
          </a:p>
        </p:txBody>
      </p:sp>
      <p:sp>
        <p:nvSpPr>
          <p:cNvPr id="5" name="Content Placeholder 4"/>
          <p:cNvSpPr>
            <a:spLocks noGrp="1"/>
          </p:cNvSpPr>
          <p:nvPr>
            <p:ph idx="1"/>
          </p:nvPr>
        </p:nvSpPr>
        <p:spPr/>
        <p:txBody>
          <a:bodyPr>
            <a:normAutofit fontScale="55000" lnSpcReduction="20000"/>
          </a:bodyPr>
          <a:lstStyle/>
          <a:p>
            <a:pPr>
              <a:buNone/>
            </a:pPr>
            <a:r>
              <a:rPr lang="en-US" dirty="0" smtClean="0"/>
              <a:t>Any problem with interacted participants and actions can be treated as a game. When car drivers put a plan to drive in heavy traffic, they are actually playing a driving game. When users bid on bidding-based Websites, they are actually playing an auctioning game. In election, choosing the platform is a political game. </a:t>
            </a:r>
          </a:p>
          <a:p>
            <a:pPr>
              <a:buNone/>
            </a:pPr>
            <a:r>
              <a:rPr lang="en-US" dirty="0" smtClean="0"/>
              <a:t>The owner of a factory deciding the price of his product is an economic game. Obviously, game theory can be presented in wide range of applications. Game theory is a mathematical tool that can analyze the interactions between individuals strategically. The interactions between agents, who may be individuals, groups, firms are interdependent. These interdependent interactions are controlled by the available strategies and their corresponding payoffs to participants. However, game theory studies the rational behavior in situations involving interdependency (McMillan, 1992). Therefore, game theory will only work when people play games rationally and it will not work on games with </a:t>
            </a:r>
            <a:r>
              <a:rPr lang="en-US" dirty="0" err="1" smtClean="0"/>
              <a:t>cooperational</a:t>
            </a:r>
            <a:r>
              <a:rPr lang="en-US" dirty="0" smtClean="0"/>
              <a:t> behavior.</a:t>
            </a:r>
            <a:endParaRPr lang="en-US" dirty="0"/>
          </a:p>
        </p:txBody>
      </p:sp>
      <p:pic>
        <p:nvPicPr>
          <p:cNvPr id="6" name="Picture 2" descr="Pac-Man at 40: A history of the famous arcade game on its anniversary - CNN  Style"/>
          <p:cNvPicPr>
            <a:picLocks noChangeAspect="1" noChangeArrowheads="1"/>
          </p:cNvPicPr>
          <p:nvPr/>
        </p:nvPicPr>
        <p:blipFill>
          <a:blip r:embed="rId2" cstate="print"/>
          <a:srcRect/>
          <a:stretch>
            <a:fillRect/>
          </a:stretch>
        </p:blipFill>
        <p:spPr bwMode="auto">
          <a:xfrm>
            <a:off x="285720" y="714362"/>
            <a:ext cx="1465195" cy="2713384"/>
          </a:xfrm>
          <a:prstGeom prst="rect">
            <a:avLst/>
          </a:prstGeom>
          <a:noFill/>
        </p:spPr>
      </p:pic>
      <p:pic>
        <p:nvPicPr>
          <p:cNvPr id="17412" name="Picture 4" descr="Super Mario 3: Mario Forever 5.103 - Download"/>
          <p:cNvPicPr>
            <a:picLocks noChangeAspect="1" noChangeArrowheads="1"/>
          </p:cNvPicPr>
          <p:nvPr/>
        </p:nvPicPr>
        <p:blipFill>
          <a:blip r:embed="rId3"/>
          <a:srcRect/>
          <a:stretch>
            <a:fillRect/>
          </a:stretch>
        </p:blipFill>
        <p:spPr bwMode="auto">
          <a:xfrm>
            <a:off x="214282" y="3643320"/>
            <a:ext cx="2214578" cy="1071552"/>
          </a:xfrm>
          <a:prstGeom prst="rect">
            <a:avLst/>
          </a:prstGeom>
          <a:noFill/>
        </p:spPr>
      </p:pic>
    </p:spTree>
    <p:extLst>
      <p:ext uri="{BB962C8B-B14F-4D97-AF65-F5344CB8AC3E}">
        <p14:creationId xmlns:p14="http://schemas.microsoft.com/office/powerpoint/2010/main" xmlns=""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‘What’s in a </a:t>
            </a:r>
            <a:r>
              <a:rPr lang="en-IN" dirty="0" err="1" smtClean="0"/>
              <a:t>game?’by</a:t>
            </a:r>
            <a:r>
              <a:rPr lang="en-IN" dirty="0" smtClean="0"/>
              <a:t> a Gamer</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Generally, the game consists of the following entities: </a:t>
            </a:r>
          </a:p>
          <a:p>
            <a:pPr>
              <a:buNone/>
            </a:pPr>
            <a:r>
              <a:rPr lang="en-US" dirty="0" smtClean="0"/>
              <a:t>• Players: Where one side of the game tries to maximize the gain (payoff), while the other side tries to minimize the opponent’s score. However, these players can be humans, computer applications or any other entities.</a:t>
            </a:r>
          </a:p>
          <a:p>
            <a:pPr>
              <a:buNone/>
            </a:pPr>
            <a:r>
              <a:rPr lang="en-US" dirty="0" smtClean="0"/>
              <a:t> • Environment: This includes board position and the possible moves for the players. </a:t>
            </a:r>
          </a:p>
          <a:p>
            <a:pPr>
              <a:buNone/>
            </a:pPr>
            <a:r>
              <a:rPr lang="en-US" dirty="0" smtClean="0"/>
              <a:t>• Successor Function: The successor function includes actions and returns a list of (move, state) pairs, where each pair indicates a legal move and the resulting state. </a:t>
            </a:r>
          </a:p>
          <a:p>
            <a:pPr>
              <a:buNone/>
            </a:pPr>
            <a:r>
              <a:rPr lang="en-US" dirty="0" smtClean="0"/>
              <a:t>• Terminal Test: The terminal test specifies when the game is over and the terminal state is reached.</a:t>
            </a:r>
          </a:p>
          <a:p>
            <a:pPr>
              <a:buNone/>
            </a:pPr>
            <a:r>
              <a:rPr lang="en-US" dirty="0" smtClean="0"/>
              <a:t> • Utility Function: The utility function is the numeric value for the terminal states. </a:t>
            </a:r>
            <a:endParaRPr lang="en-US" dirty="0"/>
          </a:p>
        </p:txBody>
      </p:sp>
      <p:pic>
        <p:nvPicPr>
          <p:cNvPr id="16386" name="Picture 2" descr="Applications of Deterministic Finite Automata | A Single Neuron"/>
          <p:cNvPicPr>
            <a:picLocks noChangeAspect="1" noChangeArrowheads="1"/>
          </p:cNvPicPr>
          <p:nvPr/>
        </p:nvPicPr>
        <p:blipFill>
          <a:blip r:embed="rId2"/>
          <a:srcRect/>
          <a:stretch>
            <a:fillRect/>
          </a:stretch>
        </p:blipFill>
        <p:spPr bwMode="auto">
          <a:xfrm>
            <a:off x="0" y="3071816"/>
            <a:ext cx="2143108" cy="146047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smtClean="0"/>
              <a:t>Visualization of an automata of Mario Forever in Unity Engine</a:t>
            </a:r>
            <a:endParaRPr lang="en-US" sz="2400" dirty="0"/>
          </a:p>
        </p:txBody>
      </p:sp>
      <p:pic>
        <p:nvPicPr>
          <p:cNvPr id="4" name="Picture 4" descr="A simple finite state machine with C# delegates in Unity – VoidInSpace"/>
          <p:cNvPicPr>
            <a:picLocks noGrp="1" noChangeAspect="1" noChangeArrowheads="1"/>
          </p:cNvPicPr>
          <p:nvPr>
            <p:ph idx="1"/>
          </p:nvPr>
        </p:nvPicPr>
        <p:blipFill>
          <a:blip r:embed="rId2"/>
          <a:srcRect/>
          <a:stretch>
            <a:fillRect/>
          </a:stretch>
        </p:blipFill>
        <p:spPr bwMode="auto">
          <a:xfrm>
            <a:off x="2500298" y="1285866"/>
            <a:ext cx="5782390" cy="35115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AUTOMATA TYPES </a:t>
            </a:r>
            <a:endParaRPr lang="en-US" dirty="0"/>
          </a:p>
        </p:txBody>
      </p:sp>
      <p:sp>
        <p:nvSpPr>
          <p:cNvPr id="3" name="Content Placeholder 2"/>
          <p:cNvSpPr>
            <a:spLocks noGrp="1"/>
          </p:cNvSpPr>
          <p:nvPr>
            <p:ph idx="1"/>
          </p:nvPr>
        </p:nvSpPr>
        <p:spPr/>
        <p:txBody>
          <a:bodyPr>
            <a:normAutofit fontScale="62500" lnSpcReduction="20000"/>
          </a:bodyPr>
          <a:lstStyle/>
          <a:p>
            <a:pPr>
              <a:buNone/>
            </a:pPr>
            <a:endParaRPr lang="en-US" dirty="0" smtClean="0"/>
          </a:p>
          <a:p>
            <a:pPr>
              <a:buNone/>
            </a:pPr>
            <a:r>
              <a:rPr lang="en-US" dirty="0" smtClean="0"/>
              <a:t>An automaton (plural: automata or automatons) is a self-operating machine. The output to one automaton is a combination between the consequences of the current input and the history of the machine’s previous input. An automaton is designed to automatically follow a predetermined sequence of operations or respond to encoded instructions. There are many types of well known automata, such as finite automata, </a:t>
            </a:r>
            <a:r>
              <a:rPr lang="en-US" dirty="0" err="1" smtClean="0"/>
              <a:t>turing</a:t>
            </a:r>
            <a:r>
              <a:rPr lang="en-US" dirty="0" smtClean="0"/>
              <a:t> machines, push–down automata, adaptive automata as well as other variations such as, random access machines, parallel random access machines and arrays automata. Experimental simulations of automata methods carried out in different researchers have recommended the automaton approach in the solution of many interesting examples in parameter optimization, hypothesis testing, and in game theory.</a:t>
            </a:r>
            <a:endParaRPr lang="en-US" dirty="0"/>
          </a:p>
        </p:txBody>
      </p:sp>
      <p:pic>
        <p:nvPicPr>
          <p:cNvPr id="15362" name="Picture 2" descr="5 Examples of Game Theory in Real Life – StudiousGuy"/>
          <p:cNvPicPr>
            <a:picLocks noChangeAspect="1" noChangeArrowheads="1"/>
          </p:cNvPicPr>
          <p:nvPr/>
        </p:nvPicPr>
        <p:blipFill>
          <a:blip r:embed="rId2"/>
          <a:srcRect/>
          <a:stretch>
            <a:fillRect/>
          </a:stretch>
        </p:blipFill>
        <p:spPr bwMode="auto">
          <a:xfrm>
            <a:off x="0" y="1571618"/>
            <a:ext cx="2143108" cy="303369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of Finite Automata</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Finite automata are widely used in game theory. For instance, in the iterated n-player prisoners’ dilemma (INPPD), finite automata can be used to represent players’ strategies. The automata states represent the players’ action and the input is the strategy profile observed from the other players (e.g. the number of cooperated agents). Therefore, if n represent the number of players in the game, then the set I is defined as I = {0, 1, …, n-1}. The set of states S can be divided two states C and D, such that the player cooperate or defect if </a:t>
            </a:r>
            <a:r>
              <a:rPr lang="en-US" dirty="0" err="1" smtClean="0"/>
              <a:t>st</a:t>
            </a:r>
            <a:r>
              <a:rPr lang="en-US" dirty="0" smtClean="0"/>
              <a:t> ∈ C or </a:t>
            </a:r>
            <a:r>
              <a:rPr lang="en-US" dirty="0" err="1" smtClean="0"/>
              <a:t>st</a:t>
            </a:r>
            <a:r>
              <a:rPr lang="en-US" dirty="0" smtClean="0"/>
              <a:t> ∈ D, respectively. Figure 3 shows an example of a strategy for the NPPD with 3 participants. The automaton presented in Figure 3 has four states: C1, C2, D1 and D2. The arcs between the states represent the transitions. The four states can only be triggered by the numbers associated with the arcs, resulting in a transition between the states. In this example, F(C1, 0) = D1 and F(D2, 2) = C2, and so on. The initial state is the one with an empty arrow in its direction (S0 = C1). The following sequence of plays illustrates the role which finite automata can play in representing strategies: • First, the player selects “C” as its initial state. • If in this round none of the other two players played “C”, the total number of cooperator will be 0 (excluding the player itself). </a:t>
            </a:r>
            <a:endParaRPr lang="en-US" dirty="0"/>
          </a:p>
        </p:txBody>
      </p:sp>
      <p:pic>
        <p:nvPicPr>
          <p:cNvPr id="35842" name="Picture 2"/>
          <p:cNvPicPr>
            <a:picLocks noChangeAspect="1" noChangeArrowheads="1"/>
          </p:cNvPicPr>
          <p:nvPr/>
        </p:nvPicPr>
        <p:blipFill>
          <a:blip r:embed="rId2"/>
          <a:srcRect/>
          <a:stretch>
            <a:fillRect/>
          </a:stretch>
        </p:blipFill>
        <p:spPr bwMode="auto">
          <a:xfrm>
            <a:off x="-71470" y="2143122"/>
            <a:ext cx="2500330" cy="194310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Diving deep into Automata Theory</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14282" y="3357568"/>
            <a:ext cx="2377440" cy="1478280"/>
          </a:xfrm>
          <a:prstGeom prst="rect">
            <a:avLst/>
          </a:prstGeom>
          <a:noFill/>
          <a:ln w="9525">
            <a:noFill/>
            <a:miter lim="800000"/>
            <a:headEnd/>
            <a:tailEnd/>
          </a:ln>
          <a:effectLst/>
        </p:spPr>
      </p:pic>
      <p:sp>
        <p:nvSpPr>
          <p:cNvPr id="6" name="TextBox 5"/>
          <p:cNvSpPr txBox="1"/>
          <p:nvPr/>
        </p:nvSpPr>
        <p:spPr>
          <a:xfrm>
            <a:off x="2714612" y="1428742"/>
            <a:ext cx="6429388" cy="3293209"/>
          </a:xfrm>
          <a:prstGeom prst="rect">
            <a:avLst/>
          </a:prstGeom>
          <a:noFill/>
        </p:spPr>
        <p:txBody>
          <a:bodyPr wrap="square" rtlCol="0">
            <a:spAutoFit/>
          </a:bodyPr>
          <a:lstStyle/>
          <a:p>
            <a:r>
              <a:rPr lang="en-US" sz="1600" dirty="0" smtClean="0"/>
              <a:t>A learning automaton operates in a random environment. The actions are chosen based on the inputs received from the environment to find the optimal. The learning schemes come in two structures: fixed structure and variable structure. Fixed structure schemes in stationary random environments are described by homogeneous Markov chains. On the other hand, variable structure schemes are described by Markov processes. Much of the effort in these areas has been directed towards achieving expedient, optimal </a:t>
            </a:r>
            <a:r>
              <a:rPr lang="en-US" sz="1600" dirty="0" err="1" smtClean="0"/>
              <a:t>behavior.However</a:t>
            </a:r>
            <a:r>
              <a:rPr lang="en-US" sz="1600" dirty="0" smtClean="0"/>
              <a:t>, learning automaton has a finite number of output actions, one of which is selected at each instant. Every selected action will be either rewarded or punished by the environment, which leads to update the probability distribution defined over the actions. Choosing the proper updating algorithms, leads to desirable asymptotic behavior of the learning automaton.</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Finite State Automata</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Finite automaton is one of the well-studied computation models in theoretical computer science. Finite automata are composed of fixed finite memory, which takes its decisions using that finite memory, a finite non-empty alphabet, a transition function, an initial state and a set of final states. Transitions map ordered pairs specifying the current state and the current input symbol into a new state. Finite Automata are classified into Deterministic Finite Automaton (DFA) and Non-Deterministic Finite Automaton (NFA). DFA is only permitted to be in one state in any time. On the contrast, NFA can be in two or more states at any given time. Technically, adding restrictions to DFA is sufficient to transform it to NFA. However, there are two types of transitions from state A to state B: Input transitions (A, r) → B, with an input symbol r, and Empty transitions (A, α) → B, which do not modify the input.</a:t>
            </a:r>
            <a:endParaRPr lang="en-US" dirty="0"/>
          </a:p>
        </p:txBody>
      </p:sp>
      <p:pic>
        <p:nvPicPr>
          <p:cNvPr id="2050" name="Picture 2"/>
          <p:cNvPicPr>
            <a:picLocks noChangeAspect="1" noChangeArrowheads="1"/>
          </p:cNvPicPr>
          <p:nvPr/>
        </p:nvPicPr>
        <p:blipFill>
          <a:blip r:embed="rId2"/>
          <a:srcRect/>
          <a:stretch>
            <a:fillRect/>
          </a:stretch>
        </p:blipFill>
        <p:spPr bwMode="auto">
          <a:xfrm>
            <a:off x="0" y="3214692"/>
            <a:ext cx="2462278" cy="135732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2868</Words>
  <Application>Microsoft Office PowerPoint</Application>
  <PresentationFormat>On-screen Show (16:9)</PresentationFormat>
  <Paragraphs>69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The Applications of Automata in Game Theory</vt:lpstr>
      <vt:lpstr>Introduction</vt:lpstr>
      <vt:lpstr>Let’s Start with the Basics</vt:lpstr>
      <vt:lpstr>‘What’s in a game?’by a Gamer</vt:lpstr>
      <vt:lpstr>Visualization of an automata of Mario Forever in Unity Engine</vt:lpstr>
      <vt:lpstr>AUTOMATA TYPES </vt:lpstr>
      <vt:lpstr>Example of Finite Automata</vt:lpstr>
      <vt:lpstr>Diving deep into Automata Theory</vt:lpstr>
      <vt:lpstr>Finite State Automata</vt:lpstr>
      <vt:lpstr>Pushdown Automata</vt:lpstr>
      <vt:lpstr>Turing Machine</vt:lpstr>
      <vt:lpstr>Implementation of Turing Machine</vt:lpstr>
      <vt:lpstr>Applications of Automata in Game Theory</vt:lpstr>
      <vt:lpstr>Applications of Finite Automata</vt:lpstr>
      <vt:lpstr>Applications of Adaptive Automata</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2020-10-10T17:05:37Z</dcterms:modified>
</cp:coreProperties>
</file>