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56" r:id="rId2"/>
    <p:sldId id="257" r:id="rId3"/>
    <p:sldId id="258" r:id="rId4"/>
    <p:sldId id="259" r:id="rId5"/>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097" autoAdjust="0"/>
  </p:normalViewPr>
  <p:slideViewPr>
    <p:cSldViewPr snapToGrid="0">
      <p:cViewPr varScale="1">
        <p:scale>
          <a:sx n="31" d="100"/>
          <a:sy n="31" d="100"/>
        </p:scale>
        <p:origin x="2544"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9587C-F774-4E05-A8D9-CC842846F368}" type="datetimeFigureOut">
              <a:rPr lang="en-GB" smtClean="0"/>
              <a:t>29/05/2019</a:t>
            </a:fld>
            <a:endParaRPr lang="en-GB"/>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C103E-3BF6-4A67-B6C4-A93F22000599}" type="slidenum">
              <a:rPr lang="en-GB" smtClean="0"/>
              <a:t>‹#›</a:t>
            </a:fld>
            <a:endParaRPr lang="en-GB"/>
          </a:p>
        </p:txBody>
      </p:sp>
    </p:spTree>
    <p:extLst>
      <p:ext uri="{BB962C8B-B14F-4D97-AF65-F5344CB8AC3E}">
        <p14:creationId xmlns:p14="http://schemas.microsoft.com/office/powerpoint/2010/main" val="2307387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32C103E-3BF6-4A67-B6C4-A93F22000599}" type="slidenum">
              <a:rPr lang="en-GB" smtClean="0"/>
              <a:t>2</a:t>
            </a:fld>
            <a:endParaRPr lang="en-GB"/>
          </a:p>
        </p:txBody>
      </p:sp>
    </p:spTree>
    <p:extLst>
      <p:ext uri="{BB962C8B-B14F-4D97-AF65-F5344CB8AC3E}">
        <p14:creationId xmlns:p14="http://schemas.microsoft.com/office/powerpoint/2010/main" val="274079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C83D2A-4C01-4CF7-8514-B376080BA3FC}" type="datetimeFigureOut">
              <a:rPr lang="en-GB" smtClean="0"/>
              <a:t>29/05/2019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9D33AE-A616-4C8A-B82C-312B4B9B6C23}" type="slidenum">
              <a:rPr lang="en-GB" smtClean="0"/>
              <a:t>‹#›</a:t>
            </a:fld>
            <a:endParaRPr lang="en-GB"/>
          </a:p>
        </p:txBody>
      </p:sp>
    </p:spTree>
    <p:extLst>
      <p:ext uri="{BB962C8B-B14F-4D97-AF65-F5344CB8AC3E}">
        <p14:creationId xmlns:p14="http://schemas.microsoft.com/office/powerpoint/2010/main" val="3729184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83D2A-4C01-4CF7-8514-B376080BA3FC}" type="datetimeFigureOut">
              <a:rPr lang="en-GB" smtClean="0"/>
              <a:t>29/05/2019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9D33AE-A616-4C8A-B82C-312B4B9B6C23}" type="slidenum">
              <a:rPr lang="en-GB" smtClean="0"/>
              <a:t>‹#›</a:t>
            </a:fld>
            <a:endParaRPr lang="en-GB"/>
          </a:p>
        </p:txBody>
      </p:sp>
    </p:spTree>
    <p:extLst>
      <p:ext uri="{BB962C8B-B14F-4D97-AF65-F5344CB8AC3E}">
        <p14:creationId xmlns:p14="http://schemas.microsoft.com/office/powerpoint/2010/main" val="2854875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83D2A-4C01-4CF7-8514-B376080BA3FC}" type="datetimeFigureOut">
              <a:rPr lang="en-GB" smtClean="0"/>
              <a:t>29/05/2019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9D33AE-A616-4C8A-B82C-312B4B9B6C23}" type="slidenum">
              <a:rPr lang="en-GB" smtClean="0"/>
              <a:t>‹#›</a:t>
            </a:fld>
            <a:endParaRPr lang="en-GB"/>
          </a:p>
        </p:txBody>
      </p:sp>
    </p:spTree>
    <p:extLst>
      <p:ext uri="{BB962C8B-B14F-4D97-AF65-F5344CB8AC3E}">
        <p14:creationId xmlns:p14="http://schemas.microsoft.com/office/powerpoint/2010/main" val="340913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83D2A-4C01-4CF7-8514-B376080BA3FC}" type="datetimeFigureOut">
              <a:rPr lang="en-GB" smtClean="0"/>
              <a:t>29/05/2019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9D33AE-A616-4C8A-B82C-312B4B9B6C23}" type="slidenum">
              <a:rPr lang="en-GB" smtClean="0"/>
              <a:t>‹#›</a:t>
            </a:fld>
            <a:endParaRPr lang="en-GB"/>
          </a:p>
        </p:txBody>
      </p:sp>
    </p:spTree>
    <p:extLst>
      <p:ext uri="{BB962C8B-B14F-4D97-AF65-F5344CB8AC3E}">
        <p14:creationId xmlns:p14="http://schemas.microsoft.com/office/powerpoint/2010/main" val="291029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C83D2A-4C01-4CF7-8514-B376080BA3FC}" type="datetimeFigureOut">
              <a:rPr lang="en-GB" smtClean="0"/>
              <a:t>29/05/2019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9D33AE-A616-4C8A-B82C-312B4B9B6C23}" type="slidenum">
              <a:rPr lang="en-GB" smtClean="0"/>
              <a:t>‹#›</a:t>
            </a:fld>
            <a:endParaRPr lang="en-GB"/>
          </a:p>
        </p:txBody>
      </p:sp>
    </p:spTree>
    <p:extLst>
      <p:ext uri="{BB962C8B-B14F-4D97-AF65-F5344CB8AC3E}">
        <p14:creationId xmlns:p14="http://schemas.microsoft.com/office/powerpoint/2010/main" val="1897510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C83D2A-4C01-4CF7-8514-B376080BA3FC}" type="datetimeFigureOut">
              <a:rPr lang="en-GB" smtClean="0"/>
              <a:t>29/05/2019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9D33AE-A616-4C8A-B82C-312B4B9B6C23}" type="slidenum">
              <a:rPr lang="en-GB" smtClean="0"/>
              <a:t>‹#›</a:t>
            </a:fld>
            <a:endParaRPr lang="en-GB"/>
          </a:p>
        </p:txBody>
      </p:sp>
    </p:spTree>
    <p:extLst>
      <p:ext uri="{BB962C8B-B14F-4D97-AF65-F5344CB8AC3E}">
        <p14:creationId xmlns:p14="http://schemas.microsoft.com/office/powerpoint/2010/main" val="82310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C83D2A-4C01-4CF7-8514-B376080BA3FC}" type="datetimeFigureOut">
              <a:rPr lang="en-GB" smtClean="0"/>
              <a:t>29/05/2019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99D33AE-A616-4C8A-B82C-312B4B9B6C23}" type="slidenum">
              <a:rPr lang="en-GB" smtClean="0"/>
              <a:t>‹#›</a:t>
            </a:fld>
            <a:endParaRPr lang="en-GB"/>
          </a:p>
        </p:txBody>
      </p:sp>
    </p:spTree>
    <p:extLst>
      <p:ext uri="{BB962C8B-B14F-4D97-AF65-F5344CB8AC3E}">
        <p14:creationId xmlns:p14="http://schemas.microsoft.com/office/powerpoint/2010/main" val="1078158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C83D2A-4C01-4CF7-8514-B376080BA3FC}" type="datetimeFigureOut">
              <a:rPr lang="en-GB" smtClean="0"/>
              <a:t>29/05/2019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9D33AE-A616-4C8A-B82C-312B4B9B6C23}" type="slidenum">
              <a:rPr lang="en-GB" smtClean="0"/>
              <a:t>‹#›</a:t>
            </a:fld>
            <a:endParaRPr lang="en-GB"/>
          </a:p>
        </p:txBody>
      </p:sp>
    </p:spTree>
    <p:extLst>
      <p:ext uri="{BB962C8B-B14F-4D97-AF65-F5344CB8AC3E}">
        <p14:creationId xmlns:p14="http://schemas.microsoft.com/office/powerpoint/2010/main" val="2263469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83D2A-4C01-4CF7-8514-B376080BA3FC}" type="datetimeFigureOut">
              <a:rPr lang="en-GB" smtClean="0"/>
              <a:t>29/05/2019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9D33AE-A616-4C8A-B82C-312B4B9B6C23}" type="slidenum">
              <a:rPr lang="en-GB" smtClean="0"/>
              <a:t>‹#›</a:t>
            </a:fld>
            <a:endParaRPr lang="en-GB"/>
          </a:p>
        </p:txBody>
      </p:sp>
    </p:spTree>
    <p:extLst>
      <p:ext uri="{BB962C8B-B14F-4D97-AF65-F5344CB8AC3E}">
        <p14:creationId xmlns:p14="http://schemas.microsoft.com/office/powerpoint/2010/main" val="115172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AC83D2A-4C01-4CF7-8514-B376080BA3FC}" type="datetimeFigureOut">
              <a:rPr lang="en-GB" smtClean="0"/>
              <a:t>29/05/2019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9D33AE-A616-4C8A-B82C-312B4B9B6C23}" type="slidenum">
              <a:rPr lang="en-GB" smtClean="0"/>
              <a:t>‹#›</a:t>
            </a:fld>
            <a:endParaRPr lang="en-GB"/>
          </a:p>
        </p:txBody>
      </p:sp>
    </p:spTree>
    <p:extLst>
      <p:ext uri="{BB962C8B-B14F-4D97-AF65-F5344CB8AC3E}">
        <p14:creationId xmlns:p14="http://schemas.microsoft.com/office/powerpoint/2010/main" val="3813819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AC83D2A-4C01-4CF7-8514-B376080BA3FC}" type="datetimeFigureOut">
              <a:rPr lang="en-GB" smtClean="0"/>
              <a:t>29/05/2019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9D33AE-A616-4C8A-B82C-312B4B9B6C23}" type="slidenum">
              <a:rPr lang="en-GB" smtClean="0"/>
              <a:t>‹#›</a:t>
            </a:fld>
            <a:endParaRPr lang="en-GB"/>
          </a:p>
        </p:txBody>
      </p:sp>
    </p:spTree>
    <p:extLst>
      <p:ext uri="{BB962C8B-B14F-4D97-AF65-F5344CB8AC3E}">
        <p14:creationId xmlns:p14="http://schemas.microsoft.com/office/powerpoint/2010/main" val="366040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9AC83D2A-4C01-4CF7-8514-B376080BA3FC}" type="datetimeFigureOut">
              <a:rPr lang="en-GB" smtClean="0"/>
              <a:t>29/05/2019</a:t>
            </a:fld>
            <a:endParaRPr lang="en-GB"/>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299D33AE-A616-4C8A-B82C-312B4B9B6C23}" type="slidenum">
              <a:rPr lang="en-GB" smtClean="0"/>
              <a:t>‹#›</a:t>
            </a:fld>
            <a:endParaRPr lang="en-GB"/>
          </a:p>
        </p:txBody>
      </p:sp>
    </p:spTree>
    <p:extLst>
      <p:ext uri="{BB962C8B-B14F-4D97-AF65-F5344CB8AC3E}">
        <p14:creationId xmlns:p14="http://schemas.microsoft.com/office/powerpoint/2010/main" val="24755483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08B4D7-F813-4778-9B18-DC09EA8E5171}"/>
              </a:ext>
            </a:extLst>
          </p:cNvPr>
          <p:cNvSpPr txBox="1"/>
          <p:nvPr/>
        </p:nvSpPr>
        <p:spPr>
          <a:xfrm>
            <a:off x="198328" y="88900"/>
            <a:ext cx="6362700" cy="877163"/>
          </a:xfrm>
          <a:prstGeom prst="rect">
            <a:avLst/>
          </a:prstGeom>
          <a:noFill/>
        </p:spPr>
        <p:txBody>
          <a:bodyPr wrap="square" rtlCol="0">
            <a:spAutoFit/>
          </a:bodyPr>
          <a:lstStyle/>
          <a:p>
            <a:r>
              <a:rPr lang="en-GB" dirty="0"/>
              <a:t>STEP 1: getting started</a:t>
            </a:r>
          </a:p>
          <a:p>
            <a:pPr marL="228600" indent="-228600">
              <a:buFont typeface="+mj-lt"/>
              <a:buAutoNum type="arabicPeriod"/>
            </a:pPr>
            <a:r>
              <a:rPr lang="en-GB" sz="1100" dirty="0"/>
              <a:t>Navigate to the ‘</a:t>
            </a:r>
            <a:r>
              <a:rPr lang="en-GB" sz="1100" dirty="0" err="1"/>
              <a:t>main_project</a:t>
            </a:r>
            <a:r>
              <a:rPr lang="en-GB" sz="1100" dirty="0"/>
              <a:t>’ directory using the command line</a:t>
            </a:r>
          </a:p>
          <a:p>
            <a:pPr marL="228600" indent="-228600">
              <a:buFont typeface="+mj-lt"/>
              <a:buAutoNum type="arabicPeriod"/>
            </a:pPr>
            <a:r>
              <a:rPr lang="en-GB" sz="1100" dirty="0"/>
              <a:t>Type ‘export PATH=/</a:t>
            </a:r>
            <a:r>
              <a:rPr lang="en-GB" sz="1100" dirty="0" err="1"/>
              <a:t>usr</a:t>
            </a:r>
            <a:r>
              <a:rPr lang="en-GB" sz="1100" dirty="0"/>
              <a:t>/local/apps/anaconda3-5.0.1/bin:$PATH’</a:t>
            </a:r>
          </a:p>
          <a:p>
            <a:pPr marL="228600" indent="-228600">
              <a:buFont typeface="+mj-lt"/>
              <a:buAutoNum type="arabicPeriod"/>
            </a:pPr>
            <a:r>
              <a:rPr lang="en-GB" sz="1100" dirty="0"/>
              <a:t>type ‘python3 main.py’ + press ENTER</a:t>
            </a:r>
          </a:p>
        </p:txBody>
      </p:sp>
      <p:sp>
        <p:nvSpPr>
          <p:cNvPr id="8" name="TextBox 7">
            <a:extLst>
              <a:ext uri="{FF2B5EF4-FFF2-40B4-BE49-F238E27FC236}">
                <a16:creationId xmlns:a16="http://schemas.microsoft.com/office/drawing/2014/main" id="{B181C941-4791-4B57-BF79-21D3B3EF03CA}"/>
              </a:ext>
            </a:extLst>
          </p:cNvPr>
          <p:cNvSpPr txBox="1"/>
          <p:nvPr/>
        </p:nvSpPr>
        <p:spPr>
          <a:xfrm>
            <a:off x="198328" y="986026"/>
            <a:ext cx="6362700" cy="646331"/>
          </a:xfrm>
          <a:prstGeom prst="rect">
            <a:avLst/>
          </a:prstGeom>
          <a:noFill/>
        </p:spPr>
        <p:txBody>
          <a:bodyPr wrap="square" rtlCol="0">
            <a:spAutoFit/>
          </a:bodyPr>
          <a:lstStyle/>
          <a:p>
            <a:r>
              <a:rPr lang="en-GB" dirty="0"/>
              <a:t>STEP 2: define your circuit</a:t>
            </a:r>
          </a:p>
          <a:p>
            <a:endParaRPr lang="en-GB" dirty="0"/>
          </a:p>
        </p:txBody>
      </p:sp>
      <p:pic>
        <p:nvPicPr>
          <p:cNvPr id="10" name="Picture 9" descr="A screenshot of a cell phone&#10;&#10;Description automatically generated">
            <a:extLst>
              <a:ext uri="{FF2B5EF4-FFF2-40B4-BE49-F238E27FC236}">
                <a16:creationId xmlns:a16="http://schemas.microsoft.com/office/drawing/2014/main" id="{B5B3B322-037F-42A3-B53F-859367DFF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616" y="1377849"/>
            <a:ext cx="4055862" cy="2121071"/>
          </a:xfrm>
          <a:prstGeom prst="rect">
            <a:avLst/>
          </a:prstGeom>
        </p:spPr>
      </p:pic>
      <p:grpSp>
        <p:nvGrpSpPr>
          <p:cNvPr id="16" name="Group 15">
            <a:extLst>
              <a:ext uri="{FF2B5EF4-FFF2-40B4-BE49-F238E27FC236}">
                <a16:creationId xmlns:a16="http://schemas.microsoft.com/office/drawing/2014/main" id="{8092A341-0B82-401D-A6DA-82D75A1ECD04}"/>
              </a:ext>
            </a:extLst>
          </p:cNvPr>
          <p:cNvGrpSpPr/>
          <p:nvPr/>
        </p:nvGrpSpPr>
        <p:grpSpPr>
          <a:xfrm>
            <a:off x="29847" y="1808621"/>
            <a:ext cx="1689100" cy="965982"/>
            <a:chOff x="382349" y="4266365"/>
            <a:chExt cx="1689100" cy="965982"/>
          </a:xfrm>
        </p:grpSpPr>
        <p:sp>
          <p:nvSpPr>
            <p:cNvPr id="11" name="Speech Bubble: Oval 10">
              <a:extLst>
                <a:ext uri="{FF2B5EF4-FFF2-40B4-BE49-F238E27FC236}">
                  <a16:creationId xmlns:a16="http://schemas.microsoft.com/office/drawing/2014/main" id="{5F48D317-6625-43FE-AA53-976B50F632CA}"/>
                </a:ext>
              </a:extLst>
            </p:cNvPr>
            <p:cNvSpPr/>
            <p:nvPr/>
          </p:nvSpPr>
          <p:spPr>
            <a:xfrm>
              <a:off x="382349" y="4266365"/>
              <a:ext cx="1689100" cy="965982"/>
            </a:xfrm>
            <a:prstGeom prst="wedgeEllipseCallout">
              <a:avLst>
                <a:gd name="adj1" fmla="val 75032"/>
                <a:gd name="adj2" fmla="val -4530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2" name="TextBox 11">
              <a:extLst>
                <a:ext uri="{FF2B5EF4-FFF2-40B4-BE49-F238E27FC236}">
                  <a16:creationId xmlns:a16="http://schemas.microsoft.com/office/drawing/2014/main" id="{52257EA0-6B3D-4BE8-9A15-32ED82FFAFD7}"/>
                </a:ext>
              </a:extLst>
            </p:cNvPr>
            <p:cNvSpPr txBox="1"/>
            <p:nvPr/>
          </p:nvSpPr>
          <p:spPr>
            <a:xfrm>
              <a:off x="566499" y="4450179"/>
              <a:ext cx="1504950" cy="577081"/>
            </a:xfrm>
            <a:prstGeom prst="rect">
              <a:avLst/>
            </a:prstGeom>
            <a:noFill/>
          </p:spPr>
          <p:txBody>
            <a:bodyPr wrap="square" rtlCol="0">
              <a:spAutoFit/>
            </a:bodyPr>
            <a:lstStyle/>
            <a:p>
              <a:r>
                <a:rPr lang="en-GB" sz="1050" dirty="0"/>
                <a:t>Type in the circuit definition as per the provided grammar. </a:t>
              </a:r>
            </a:p>
          </p:txBody>
        </p:sp>
      </p:grpSp>
      <p:sp>
        <p:nvSpPr>
          <p:cNvPr id="13" name="Speech Bubble: Oval 12">
            <a:extLst>
              <a:ext uri="{FF2B5EF4-FFF2-40B4-BE49-F238E27FC236}">
                <a16:creationId xmlns:a16="http://schemas.microsoft.com/office/drawing/2014/main" id="{8DA2B4B4-15FB-492B-9F0B-F82F7B04D33B}"/>
              </a:ext>
            </a:extLst>
          </p:cNvPr>
          <p:cNvSpPr/>
          <p:nvPr/>
        </p:nvSpPr>
        <p:spPr>
          <a:xfrm>
            <a:off x="2917318" y="1963997"/>
            <a:ext cx="1946269" cy="1200329"/>
          </a:xfrm>
          <a:prstGeom prst="wedgeEllipseCallout">
            <a:avLst>
              <a:gd name="adj1" fmla="val -53756"/>
              <a:gd name="adj2" fmla="val -7337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5" name="TextBox 14">
            <a:extLst>
              <a:ext uri="{FF2B5EF4-FFF2-40B4-BE49-F238E27FC236}">
                <a16:creationId xmlns:a16="http://schemas.microsoft.com/office/drawing/2014/main" id="{2AF2F970-EF21-4010-BB06-DE49575270D5}"/>
              </a:ext>
            </a:extLst>
          </p:cNvPr>
          <p:cNvSpPr txBox="1"/>
          <p:nvPr/>
        </p:nvSpPr>
        <p:spPr>
          <a:xfrm>
            <a:off x="3152829" y="2004257"/>
            <a:ext cx="1577975" cy="1061829"/>
          </a:xfrm>
          <a:prstGeom prst="rect">
            <a:avLst/>
          </a:prstGeom>
          <a:noFill/>
        </p:spPr>
        <p:txBody>
          <a:bodyPr wrap="square" rtlCol="0">
            <a:spAutoFit/>
          </a:bodyPr>
          <a:lstStyle/>
          <a:p>
            <a:r>
              <a:rPr lang="en-GB" sz="1050" dirty="0"/>
              <a:t>Click here to browse your directory to load a text file in which you have defined the circuit.</a:t>
            </a:r>
          </a:p>
          <a:p>
            <a:r>
              <a:rPr lang="en-GB" sz="1050" dirty="0"/>
              <a:t>This will override any </a:t>
            </a:r>
            <a:r>
              <a:rPr lang="en-GB" sz="1050" dirty="0" err="1"/>
              <a:t>inputed</a:t>
            </a:r>
            <a:r>
              <a:rPr lang="en-GB" sz="1050" dirty="0"/>
              <a:t> text.</a:t>
            </a:r>
          </a:p>
        </p:txBody>
      </p:sp>
      <p:grpSp>
        <p:nvGrpSpPr>
          <p:cNvPr id="18" name="Group 17">
            <a:extLst>
              <a:ext uri="{FF2B5EF4-FFF2-40B4-BE49-F238E27FC236}">
                <a16:creationId xmlns:a16="http://schemas.microsoft.com/office/drawing/2014/main" id="{437E9341-1BF2-428E-8070-DB30A3218081}"/>
              </a:ext>
            </a:extLst>
          </p:cNvPr>
          <p:cNvGrpSpPr/>
          <p:nvPr/>
        </p:nvGrpSpPr>
        <p:grpSpPr>
          <a:xfrm>
            <a:off x="4906458" y="1110224"/>
            <a:ext cx="1689100" cy="965982"/>
            <a:chOff x="1670069" y="4491079"/>
            <a:chExt cx="1689100" cy="965982"/>
          </a:xfrm>
        </p:grpSpPr>
        <p:sp>
          <p:nvSpPr>
            <p:cNvPr id="19" name="Speech Bubble: Oval 18">
              <a:extLst>
                <a:ext uri="{FF2B5EF4-FFF2-40B4-BE49-F238E27FC236}">
                  <a16:creationId xmlns:a16="http://schemas.microsoft.com/office/drawing/2014/main" id="{2469C32D-2241-40B7-93EE-89B39A3757F6}"/>
                </a:ext>
              </a:extLst>
            </p:cNvPr>
            <p:cNvSpPr/>
            <p:nvPr/>
          </p:nvSpPr>
          <p:spPr>
            <a:xfrm>
              <a:off x="1670069" y="4491079"/>
              <a:ext cx="1689100" cy="965982"/>
            </a:xfrm>
            <a:prstGeom prst="wedgeEllipseCallout">
              <a:avLst>
                <a:gd name="adj1" fmla="val -155044"/>
                <a:gd name="adj2" fmla="val 59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0" name="TextBox 19">
              <a:extLst>
                <a:ext uri="{FF2B5EF4-FFF2-40B4-BE49-F238E27FC236}">
                  <a16:creationId xmlns:a16="http://schemas.microsoft.com/office/drawing/2014/main" id="{AA268BCC-4E70-4DB5-B86A-9836E12A7294}"/>
                </a:ext>
              </a:extLst>
            </p:cNvPr>
            <p:cNvSpPr txBox="1"/>
            <p:nvPr/>
          </p:nvSpPr>
          <p:spPr>
            <a:xfrm>
              <a:off x="1817698" y="4627197"/>
              <a:ext cx="1504950" cy="577081"/>
            </a:xfrm>
            <a:prstGeom prst="rect">
              <a:avLst/>
            </a:prstGeom>
            <a:noFill/>
          </p:spPr>
          <p:txBody>
            <a:bodyPr wrap="square" rtlCol="0">
              <a:spAutoFit/>
            </a:bodyPr>
            <a:lstStyle/>
            <a:p>
              <a:r>
                <a:rPr lang="en-GB" sz="1050" dirty="0"/>
                <a:t>Once you are happy with your text, click here.</a:t>
              </a:r>
            </a:p>
          </p:txBody>
        </p:sp>
      </p:grpSp>
      <p:grpSp>
        <p:nvGrpSpPr>
          <p:cNvPr id="25" name="Group 24">
            <a:extLst>
              <a:ext uri="{FF2B5EF4-FFF2-40B4-BE49-F238E27FC236}">
                <a16:creationId xmlns:a16="http://schemas.microsoft.com/office/drawing/2014/main" id="{471199A5-3CF9-4BB3-A954-B9C630C76530}"/>
              </a:ext>
            </a:extLst>
          </p:cNvPr>
          <p:cNvGrpSpPr/>
          <p:nvPr/>
        </p:nvGrpSpPr>
        <p:grpSpPr>
          <a:xfrm>
            <a:off x="1254052" y="2715878"/>
            <a:ext cx="1689100" cy="965982"/>
            <a:chOff x="1070030" y="4333067"/>
            <a:chExt cx="1689100" cy="965982"/>
          </a:xfrm>
        </p:grpSpPr>
        <p:sp>
          <p:nvSpPr>
            <p:cNvPr id="26" name="Speech Bubble: Oval 25">
              <a:extLst>
                <a:ext uri="{FF2B5EF4-FFF2-40B4-BE49-F238E27FC236}">
                  <a16:creationId xmlns:a16="http://schemas.microsoft.com/office/drawing/2014/main" id="{7C787102-D2A2-46B4-9752-9459D5AB2BD0}"/>
                </a:ext>
              </a:extLst>
            </p:cNvPr>
            <p:cNvSpPr/>
            <p:nvPr/>
          </p:nvSpPr>
          <p:spPr>
            <a:xfrm>
              <a:off x="1070030" y="4333067"/>
              <a:ext cx="1689100" cy="965982"/>
            </a:xfrm>
            <a:prstGeom prst="wedgeEllipseCallout">
              <a:avLst>
                <a:gd name="adj1" fmla="val -63314"/>
                <a:gd name="adj2" fmla="val 925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7" name="TextBox 26">
              <a:extLst>
                <a:ext uri="{FF2B5EF4-FFF2-40B4-BE49-F238E27FC236}">
                  <a16:creationId xmlns:a16="http://schemas.microsoft.com/office/drawing/2014/main" id="{F5561B7F-C136-42CD-BE71-7D5CA19DBBF1}"/>
                </a:ext>
              </a:extLst>
            </p:cNvPr>
            <p:cNvSpPr txBox="1"/>
            <p:nvPr/>
          </p:nvSpPr>
          <p:spPr>
            <a:xfrm>
              <a:off x="1246866" y="4527517"/>
              <a:ext cx="1504950" cy="577081"/>
            </a:xfrm>
            <a:prstGeom prst="rect">
              <a:avLst/>
            </a:prstGeom>
            <a:noFill/>
          </p:spPr>
          <p:txBody>
            <a:bodyPr wrap="square" rtlCol="0">
              <a:spAutoFit/>
            </a:bodyPr>
            <a:lstStyle/>
            <a:p>
              <a:r>
                <a:rPr lang="en-GB" sz="1050" dirty="0"/>
                <a:t>Error messages will appear here once you have verified your code.</a:t>
              </a:r>
            </a:p>
          </p:txBody>
        </p:sp>
      </p:grpSp>
      <p:pic>
        <p:nvPicPr>
          <p:cNvPr id="29" name="Picture 28" descr="A screenshot of a cell phone&#10;&#10;Description automatically generated">
            <a:extLst>
              <a:ext uri="{FF2B5EF4-FFF2-40B4-BE49-F238E27FC236}">
                <a16:creationId xmlns:a16="http://schemas.microsoft.com/office/drawing/2014/main" id="{BD64B2D6-70A1-4329-9DBE-264544A43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79" y="4160992"/>
            <a:ext cx="4083588" cy="2123038"/>
          </a:xfrm>
          <a:prstGeom prst="rect">
            <a:avLst/>
          </a:prstGeom>
        </p:spPr>
      </p:pic>
      <p:sp>
        <p:nvSpPr>
          <p:cNvPr id="30" name="TextBox 29">
            <a:extLst>
              <a:ext uri="{FF2B5EF4-FFF2-40B4-BE49-F238E27FC236}">
                <a16:creationId xmlns:a16="http://schemas.microsoft.com/office/drawing/2014/main" id="{9EC3DCAF-783A-493E-A7DA-17EC3B3EA3D1}"/>
              </a:ext>
            </a:extLst>
          </p:cNvPr>
          <p:cNvSpPr txBox="1"/>
          <p:nvPr/>
        </p:nvSpPr>
        <p:spPr>
          <a:xfrm>
            <a:off x="196337" y="3693371"/>
            <a:ext cx="6362700" cy="646331"/>
          </a:xfrm>
          <a:prstGeom prst="rect">
            <a:avLst/>
          </a:prstGeom>
          <a:noFill/>
        </p:spPr>
        <p:txBody>
          <a:bodyPr wrap="square" rtlCol="0">
            <a:spAutoFit/>
          </a:bodyPr>
          <a:lstStyle/>
          <a:p>
            <a:r>
              <a:rPr lang="en-GB" dirty="0"/>
              <a:t>STEP 3: define your circuit</a:t>
            </a:r>
          </a:p>
          <a:p>
            <a:endParaRPr lang="en-GB" dirty="0"/>
          </a:p>
        </p:txBody>
      </p:sp>
      <p:grpSp>
        <p:nvGrpSpPr>
          <p:cNvPr id="33" name="Group 32">
            <a:extLst>
              <a:ext uri="{FF2B5EF4-FFF2-40B4-BE49-F238E27FC236}">
                <a16:creationId xmlns:a16="http://schemas.microsoft.com/office/drawing/2014/main" id="{312BDA6F-7EA5-4D36-90DF-27B539D48499}"/>
              </a:ext>
            </a:extLst>
          </p:cNvPr>
          <p:cNvGrpSpPr/>
          <p:nvPr/>
        </p:nvGrpSpPr>
        <p:grpSpPr>
          <a:xfrm>
            <a:off x="606645" y="4084453"/>
            <a:ext cx="2388920" cy="1409496"/>
            <a:chOff x="360924" y="4268888"/>
            <a:chExt cx="1689100" cy="965982"/>
          </a:xfrm>
        </p:grpSpPr>
        <p:sp>
          <p:nvSpPr>
            <p:cNvPr id="34" name="Speech Bubble: Oval 33">
              <a:extLst>
                <a:ext uri="{FF2B5EF4-FFF2-40B4-BE49-F238E27FC236}">
                  <a16:creationId xmlns:a16="http://schemas.microsoft.com/office/drawing/2014/main" id="{14678B0F-428C-498F-BD0C-812B0781BF55}"/>
                </a:ext>
              </a:extLst>
            </p:cNvPr>
            <p:cNvSpPr/>
            <p:nvPr/>
          </p:nvSpPr>
          <p:spPr>
            <a:xfrm>
              <a:off x="360924" y="4268888"/>
              <a:ext cx="1689100" cy="965982"/>
            </a:xfrm>
            <a:prstGeom prst="wedgeEllipseCallout">
              <a:avLst>
                <a:gd name="adj1" fmla="val 80082"/>
                <a:gd name="adj2" fmla="val 5323"/>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5" name="TextBox 34">
              <a:extLst>
                <a:ext uri="{FF2B5EF4-FFF2-40B4-BE49-F238E27FC236}">
                  <a16:creationId xmlns:a16="http://schemas.microsoft.com/office/drawing/2014/main" id="{30EEE288-96EF-45BF-954D-A6F7B5DD113E}"/>
                </a:ext>
              </a:extLst>
            </p:cNvPr>
            <p:cNvSpPr txBox="1"/>
            <p:nvPr/>
          </p:nvSpPr>
          <p:spPr>
            <a:xfrm>
              <a:off x="648552" y="4334924"/>
              <a:ext cx="1269665" cy="838451"/>
            </a:xfrm>
            <a:prstGeom prst="rect">
              <a:avLst/>
            </a:prstGeom>
            <a:noFill/>
          </p:spPr>
          <p:txBody>
            <a:bodyPr wrap="square" rtlCol="0">
              <a:spAutoFit/>
            </a:bodyPr>
            <a:lstStyle/>
            <a:p>
              <a:r>
                <a:rPr lang="en-GB" sz="1050" dirty="0"/>
                <a:t>Once the text is error free, this plane will appear where you can manually select your initial conditions and which signals you are interested in monitoring. Remember that Green means ON!</a:t>
              </a:r>
            </a:p>
          </p:txBody>
        </p:sp>
      </p:grpSp>
      <p:grpSp>
        <p:nvGrpSpPr>
          <p:cNvPr id="36" name="Group 35">
            <a:extLst>
              <a:ext uri="{FF2B5EF4-FFF2-40B4-BE49-F238E27FC236}">
                <a16:creationId xmlns:a16="http://schemas.microsoft.com/office/drawing/2014/main" id="{B467EF5D-CE55-4A52-B47C-2E36390EB81A}"/>
              </a:ext>
            </a:extLst>
          </p:cNvPr>
          <p:cNvGrpSpPr/>
          <p:nvPr/>
        </p:nvGrpSpPr>
        <p:grpSpPr>
          <a:xfrm>
            <a:off x="813746" y="5491879"/>
            <a:ext cx="1689100" cy="965982"/>
            <a:chOff x="1070030" y="4333067"/>
            <a:chExt cx="1689100" cy="965982"/>
          </a:xfrm>
        </p:grpSpPr>
        <p:sp>
          <p:nvSpPr>
            <p:cNvPr id="37" name="Speech Bubble: Oval 36">
              <a:extLst>
                <a:ext uri="{FF2B5EF4-FFF2-40B4-BE49-F238E27FC236}">
                  <a16:creationId xmlns:a16="http://schemas.microsoft.com/office/drawing/2014/main" id="{036C40D9-9ECC-4074-A3AD-FF333864CBE5}"/>
                </a:ext>
              </a:extLst>
            </p:cNvPr>
            <p:cNvSpPr/>
            <p:nvPr/>
          </p:nvSpPr>
          <p:spPr>
            <a:xfrm>
              <a:off x="1070030" y="4333067"/>
              <a:ext cx="1689100" cy="965982"/>
            </a:xfrm>
            <a:prstGeom prst="wedgeEllipseCallout">
              <a:avLst>
                <a:gd name="adj1" fmla="val 84430"/>
                <a:gd name="adj2" fmla="val 1648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8" name="TextBox 37">
              <a:extLst>
                <a:ext uri="{FF2B5EF4-FFF2-40B4-BE49-F238E27FC236}">
                  <a16:creationId xmlns:a16="http://schemas.microsoft.com/office/drawing/2014/main" id="{A640C2EB-4051-446A-A2F0-4118C1BF894B}"/>
                </a:ext>
              </a:extLst>
            </p:cNvPr>
            <p:cNvSpPr txBox="1"/>
            <p:nvPr/>
          </p:nvSpPr>
          <p:spPr>
            <a:xfrm>
              <a:off x="1246866" y="4527517"/>
              <a:ext cx="1504950" cy="577081"/>
            </a:xfrm>
            <a:prstGeom prst="rect">
              <a:avLst/>
            </a:prstGeom>
            <a:noFill/>
          </p:spPr>
          <p:txBody>
            <a:bodyPr wrap="square" rtlCol="0">
              <a:spAutoFit/>
            </a:bodyPr>
            <a:lstStyle/>
            <a:p>
              <a:r>
                <a:rPr lang="en-GB" sz="1050" dirty="0"/>
                <a:t>When you are ready, click here to see the signal trace!</a:t>
              </a:r>
            </a:p>
          </p:txBody>
        </p:sp>
      </p:grpSp>
      <p:grpSp>
        <p:nvGrpSpPr>
          <p:cNvPr id="39" name="Group 38">
            <a:extLst>
              <a:ext uri="{FF2B5EF4-FFF2-40B4-BE49-F238E27FC236}">
                <a16:creationId xmlns:a16="http://schemas.microsoft.com/office/drawing/2014/main" id="{1C914482-3980-4858-BC60-2D58204AF147}"/>
              </a:ext>
            </a:extLst>
          </p:cNvPr>
          <p:cNvGrpSpPr/>
          <p:nvPr/>
        </p:nvGrpSpPr>
        <p:grpSpPr>
          <a:xfrm>
            <a:off x="5144978" y="4629974"/>
            <a:ext cx="1689100" cy="965982"/>
            <a:chOff x="1670069" y="4491079"/>
            <a:chExt cx="1689100" cy="965982"/>
          </a:xfrm>
        </p:grpSpPr>
        <p:sp>
          <p:nvSpPr>
            <p:cNvPr id="40" name="Speech Bubble: Oval 39">
              <a:extLst>
                <a:ext uri="{FF2B5EF4-FFF2-40B4-BE49-F238E27FC236}">
                  <a16:creationId xmlns:a16="http://schemas.microsoft.com/office/drawing/2014/main" id="{DC978AAB-AEC3-4CAC-AEB3-F5AB0B7E5523}"/>
                </a:ext>
              </a:extLst>
            </p:cNvPr>
            <p:cNvSpPr/>
            <p:nvPr/>
          </p:nvSpPr>
          <p:spPr>
            <a:xfrm>
              <a:off x="1670069" y="4491079"/>
              <a:ext cx="1689100" cy="965982"/>
            </a:xfrm>
            <a:prstGeom prst="wedgeEllipseCallout">
              <a:avLst>
                <a:gd name="adj1" fmla="val -72337"/>
                <a:gd name="adj2" fmla="val 9142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1" name="TextBox 40">
              <a:extLst>
                <a:ext uri="{FF2B5EF4-FFF2-40B4-BE49-F238E27FC236}">
                  <a16:creationId xmlns:a16="http://schemas.microsoft.com/office/drawing/2014/main" id="{3A074B16-56A2-42DC-801B-BD6E0D0271E2}"/>
                </a:ext>
              </a:extLst>
            </p:cNvPr>
            <p:cNvSpPr txBox="1"/>
            <p:nvPr/>
          </p:nvSpPr>
          <p:spPr>
            <a:xfrm>
              <a:off x="1854219" y="4604738"/>
              <a:ext cx="1504950" cy="738664"/>
            </a:xfrm>
            <a:prstGeom prst="rect">
              <a:avLst/>
            </a:prstGeom>
            <a:noFill/>
          </p:spPr>
          <p:txBody>
            <a:bodyPr wrap="square" rtlCol="0">
              <a:spAutoFit/>
            </a:bodyPr>
            <a:lstStyle/>
            <a:p>
              <a:r>
                <a:rPr lang="en-GB" sz="1050" dirty="0"/>
                <a:t>Click here to see the logic circuit that you are modelling (slightly experimental)</a:t>
              </a:r>
            </a:p>
          </p:txBody>
        </p:sp>
      </p:grpSp>
      <p:grpSp>
        <p:nvGrpSpPr>
          <p:cNvPr id="42" name="Group 41">
            <a:extLst>
              <a:ext uri="{FF2B5EF4-FFF2-40B4-BE49-F238E27FC236}">
                <a16:creationId xmlns:a16="http://schemas.microsoft.com/office/drawing/2014/main" id="{70F7088D-1098-4988-8362-83B46CEC3197}"/>
              </a:ext>
            </a:extLst>
          </p:cNvPr>
          <p:cNvGrpSpPr/>
          <p:nvPr/>
        </p:nvGrpSpPr>
        <p:grpSpPr>
          <a:xfrm>
            <a:off x="5168900" y="3487409"/>
            <a:ext cx="1689100" cy="965982"/>
            <a:chOff x="1670069" y="4491079"/>
            <a:chExt cx="1689100" cy="965982"/>
          </a:xfrm>
        </p:grpSpPr>
        <p:sp>
          <p:nvSpPr>
            <p:cNvPr id="43" name="Speech Bubble: Oval 42">
              <a:extLst>
                <a:ext uri="{FF2B5EF4-FFF2-40B4-BE49-F238E27FC236}">
                  <a16:creationId xmlns:a16="http://schemas.microsoft.com/office/drawing/2014/main" id="{549AE908-B5A0-4ECC-AB2D-DE874B6F6CA1}"/>
                </a:ext>
              </a:extLst>
            </p:cNvPr>
            <p:cNvSpPr/>
            <p:nvPr/>
          </p:nvSpPr>
          <p:spPr>
            <a:xfrm>
              <a:off x="1670069" y="4491079"/>
              <a:ext cx="1689100" cy="965982"/>
            </a:xfrm>
            <a:prstGeom prst="wedgeEllipseCallout">
              <a:avLst>
                <a:gd name="adj1" fmla="val -68954"/>
                <a:gd name="adj2" fmla="val 21086"/>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4" name="TextBox 43">
              <a:extLst>
                <a:ext uri="{FF2B5EF4-FFF2-40B4-BE49-F238E27FC236}">
                  <a16:creationId xmlns:a16="http://schemas.microsoft.com/office/drawing/2014/main" id="{658B2EED-A7AD-4FDA-A3D9-5F21B9075510}"/>
                </a:ext>
              </a:extLst>
            </p:cNvPr>
            <p:cNvSpPr txBox="1"/>
            <p:nvPr/>
          </p:nvSpPr>
          <p:spPr>
            <a:xfrm>
              <a:off x="1854219" y="4697041"/>
              <a:ext cx="1504950" cy="577081"/>
            </a:xfrm>
            <a:prstGeom prst="rect">
              <a:avLst/>
            </a:prstGeom>
            <a:noFill/>
          </p:spPr>
          <p:txBody>
            <a:bodyPr wrap="square" rtlCol="0">
              <a:spAutoFit/>
            </a:bodyPr>
            <a:lstStyle/>
            <a:p>
              <a:r>
                <a:rPr lang="en-GB" sz="1050" dirty="0"/>
                <a:t>You can always click help if you are unsure what to do</a:t>
              </a:r>
            </a:p>
          </p:txBody>
        </p:sp>
      </p:grpSp>
      <p:sp>
        <p:nvSpPr>
          <p:cNvPr id="45" name="TextBox 44">
            <a:extLst>
              <a:ext uri="{FF2B5EF4-FFF2-40B4-BE49-F238E27FC236}">
                <a16:creationId xmlns:a16="http://schemas.microsoft.com/office/drawing/2014/main" id="{EAF0AF8B-231C-458B-9161-7ADB76687DDD}"/>
              </a:ext>
            </a:extLst>
          </p:cNvPr>
          <p:cNvSpPr txBox="1"/>
          <p:nvPr/>
        </p:nvSpPr>
        <p:spPr>
          <a:xfrm>
            <a:off x="237731" y="6505234"/>
            <a:ext cx="6362700" cy="646331"/>
          </a:xfrm>
          <a:prstGeom prst="rect">
            <a:avLst/>
          </a:prstGeom>
          <a:noFill/>
        </p:spPr>
        <p:txBody>
          <a:bodyPr wrap="square" rtlCol="0">
            <a:spAutoFit/>
          </a:bodyPr>
          <a:lstStyle/>
          <a:p>
            <a:r>
              <a:rPr lang="en-GB" dirty="0"/>
              <a:t>STEP 4: run your simulation</a:t>
            </a:r>
          </a:p>
          <a:p>
            <a:endParaRPr lang="en-GB" dirty="0"/>
          </a:p>
        </p:txBody>
      </p:sp>
      <p:pic>
        <p:nvPicPr>
          <p:cNvPr id="47" name="Picture 46" descr="A screenshot of a cell phone&#10;&#10;Description automatically generated">
            <a:extLst>
              <a:ext uri="{FF2B5EF4-FFF2-40B4-BE49-F238E27FC236}">
                <a16:creationId xmlns:a16="http://schemas.microsoft.com/office/drawing/2014/main" id="{A7C1D565-254B-4557-AC25-A44689BF7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308" y="6932062"/>
            <a:ext cx="4069687" cy="2123038"/>
          </a:xfrm>
          <a:prstGeom prst="rect">
            <a:avLst/>
          </a:prstGeom>
        </p:spPr>
      </p:pic>
      <p:grpSp>
        <p:nvGrpSpPr>
          <p:cNvPr id="48" name="Group 47">
            <a:extLst>
              <a:ext uri="{FF2B5EF4-FFF2-40B4-BE49-F238E27FC236}">
                <a16:creationId xmlns:a16="http://schemas.microsoft.com/office/drawing/2014/main" id="{34F64FAB-D663-43C9-A617-A31096C56D31}"/>
              </a:ext>
            </a:extLst>
          </p:cNvPr>
          <p:cNvGrpSpPr/>
          <p:nvPr/>
        </p:nvGrpSpPr>
        <p:grpSpPr>
          <a:xfrm>
            <a:off x="59592" y="6917225"/>
            <a:ext cx="2258158" cy="1240748"/>
            <a:chOff x="382349" y="4266365"/>
            <a:chExt cx="1689100" cy="1411833"/>
          </a:xfrm>
        </p:grpSpPr>
        <p:sp>
          <p:nvSpPr>
            <p:cNvPr id="49" name="Speech Bubble: Oval 48">
              <a:extLst>
                <a:ext uri="{FF2B5EF4-FFF2-40B4-BE49-F238E27FC236}">
                  <a16:creationId xmlns:a16="http://schemas.microsoft.com/office/drawing/2014/main" id="{14CBED7E-06C5-48BD-BAA7-7B743762CA88}"/>
                </a:ext>
              </a:extLst>
            </p:cNvPr>
            <p:cNvSpPr/>
            <p:nvPr/>
          </p:nvSpPr>
          <p:spPr>
            <a:xfrm>
              <a:off x="382349" y="4266365"/>
              <a:ext cx="1689100" cy="1411833"/>
            </a:xfrm>
            <a:prstGeom prst="wedgeEllipseCallout">
              <a:avLst>
                <a:gd name="adj1" fmla="val 67428"/>
                <a:gd name="adj2" fmla="val -581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0" name="TextBox 49">
              <a:extLst>
                <a:ext uri="{FF2B5EF4-FFF2-40B4-BE49-F238E27FC236}">
                  <a16:creationId xmlns:a16="http://schemas.microsoft.com/office/drawing/2014/main" id="{F257E988-9A5B-4941-BCEA-A0376718431B}"/>
                </a:ext>
              </a:extLst>
            </p:cNvPr>
            <p:cNvSpPr txBox="1"/>
            <p:nvPr/>
          </p:nvSpPr>
          <p:spPr>
            <a:xfrm>
              <a:off x="655602" y="4506511"/>
              <a:ext cx="1306602" cy="1024380"/>
            </a:xfrm>
            <a:prstGeom prst="rect">
              <a:avLst/>
            </a:prstGeom>
            <a:noFill/>
          </p:spPr>
          <p:txBody>
            <a:bodyPr wrap="square" rtlCol="0">
              <a:spAutoFit/>
            </a:bodyPr>
            <a:lstStyle/>
            <a:p>
              <a:r>
                <a:rPr lang="en-GB" sz="1050" dirty="0"/>
                <a:t>You can see the trace of the signals you have chosen to monitor. Plan by clicking and scrolling on the monitor’s window</a:t>
              </a:r>
            </a:p>
          </p:txBody>
        </p:sp>
      </p:grpSp>
      <p:grpSp>
        <p:nvGrpSpPr>
          <p:cNvPr id="51" name="Group 50">
            <a:extLst>
              <a:ext uri="{FF2B5EF4-FFF2-40B4-BE49-F238E27FC236}">
                <a16:creationId xmlns:a16="http://schemas.microsoft.com/office/drawing/2014/main" id="{A03E215E-652A-4DD6-9FD4-32BEBD8A8DE1}"/>
              </a:ext>
            </a:extLst>
          </p:cNvPr>
          <p:cNvGrpSpPr/>
          <p:nvPr/>
        </p:nvGrpSpPr>
        <p:grpSpPr>
          <a:xfrm>
            <a:off x="5260975" y="5780419"/>
            <a:ext cx="1566972" cy="965982"/>
            <a:chOff x="1670069" y="4491079"/>
            <a:chExt cx="1689100" cy="965982"/>
          </a:xfrm>
        </p:grpSpPr>
        <p:sp>
          <p:nvSpPr>
            <p:cNvPr id="52" name="Speech Bubble: Oval 51">
              <a:extLst>
                <a:ext uri="{FF2B5EF4-FFF2-40B4-BE49-F238E27FC236}">
                  <a16:creationId xmlns:a16="http://schemas.microsoft.com/office/drawing/2014/main" id="{9626B59F-FA93-4757-867B-5B53EAFC0D80}"/>
                </a:ext>
              </a:extLst>
            </p:cNvPr>
            <p:cNvSpPr/>
            <p:nvPr/>
          </p:nvSpPr>
          <p:spPr>
            <a:xfrm>
              <a:off x="1670069" y="4491079"/>
              <a:ext cx="1689100" cy="965982"/>
            </a:xfrm>
            <a:prstGeom prst="wedgeEllipseCallout">
              <a:avLst>
                <a:gd name="adj1" fmla="val -72337"/>
                <a:gd name="adj2" fmla="val 9142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3" name="TextBox 52">
              <a:extLst>
                <a:ext uri="{FF2B5EF4-FFF2-40B4-BE49-F238E27FC236}">
                  <a16:creationId xmlns:a16="http://schemas.microsoft.com/office/drawing/2014/main" id="{0F740640-9FAC-4C0E-B87A-6200A0B1F5E4}"/>
                </a:ext>
              </a:extLst>
            </p:cNvPr>
            <p:cNvSpPr txBox="1"/>
            <p:nvPr/>
          </p:nvSpPr>
          <p:spPr>
            <a:xfrm>
              <a:off x="1854219" y="4604738"/>
              <a:ext cx="1504950" cy="738664"/>
            </a:xfrm>
            <a:prstGeom prst="rect">
              <a:avLst/>
            </a:prstGeom>
            <a:noFill/>
          </p:spPr>
          <p:txBody>
            <a:bodyPr wrap="square" rtlCol="0">
              <a:spAutoFit/>
            </a:bodyPr>
            <a:lstStyle/>
            <a:p>
              <a:r>
                <a:rPr lang="en-GB" sz="1050" dirty="0"/>
                <a:t>Choose a time scale and click continue if you want to run your simulation for longer</a:t>
              </a:r>
            </a:p>
          </p:txBody>
        </p:sp>
      </p:grpSp>
      <p:grpSp>
        <p:nvGrpSpPr>
          <p:cNvPr id="54" name="Group 53">
            <a:extLst>
              <a:ext uri="{FF2B5EF4-FFF2-40B4-BE49-F238E27FC236}">
                <a16:creationId xmlns:a16="http://schemas.microsoft.com/office/drawing/2014/main" id="{C44F5361-5EAA-4939-AE60-4885A17088E4}"/>
              </a:ext>
            </a:extLst>
          </p:cNvPr>
          <p:cNvGrpSpPr/>
          <p:nvPr/>
        </p:nvGrpSpPr>
        <p:grpSpPr>
          <a:xfrm>
            <a:off x="5279818" y="7094861"/>
            <a:ext cx="1670257" cy="965982"/>
            <a:chOff x="1486261" y="3850076"/>
            <a:chExt cx="1786255" cy="965982"/>
          </a:xfrm>
        </p:grpSpPr>
        <p:sp>
          <p:nvSpPr>
            <p:cNvPr id="55" name="Speech Bubble: Oval 54">
              <a:extLst>
                <a:ext uri="{FF2B5EF4-FFF2-40B4-BE49-F238E27FC236}">
                  <a16:creationId xmlns:a16="http://schemas.microsoft.com/office/drawing/2014/main" id="{A6615F13-704E-43FB-AEE9-29E075208595}"/>
                </a:ext>
              </a:extLst>
            </p:cNvPr>
            <p:cNvSpPr/>
            <p:nvPr/>
          </p:nvSpPr>
          <p:spPr>
            <a:xfrm>
              <a:off x="1486261" y="3850076"/>
              <a:ext cx="1689100" cy="965982"/>
            </a:xfrm>
            <a:prstGeom prst="wedgeEllipseCallout">
              <a:avLst>
                <a:gd name="adj1" fmla="val -82863"/>
                <a:gd name="adj2" fmla="val -17041"/>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6" name="TextBox 55">
              <a:extLst>
                <a:ext uri="{FF2B5EF4-FFF2-40B4-BE49-F238E27FC236}">
                  <a16:creationId xmlns:a16="http://schemas.microsoft.com/office/drawing/2014/main" id="{FEEDDC88-0863-488F-AE36-C2799D33028A}"/>
                </a:ext>
              </a:extLst>
            </p:cNvPr>
            <p:cNvSpPr txBox="1"/>
            <p:nvPr/>
          </p:nvSpPr>
          <p:spPr>
            <a:xfrm>
              <a:off x="1767566" y="4153670"/>
              <a:ext cx="1504950" cy="415498"/>
            </a:xfrm>
            <a:prstGeom prst="rect">
              <a:avLst/>
            </a:prstGeom>
            <a:noFill/>
          </p:spPr>
          <p:txBody>
            <a:bodyPr wrap="square" rtlCol="0">
              <a:spAutoFit/>
            </a:bodyPr>
            <a:lstStyle/>
            <a:p>
              <a:r>
                <a:rPr lang="en-GB" sz="1050" dirty="0"/>
                <a:t>Change the switch values here</a:t>
              </a:r>
            </a:p>
          </p:txBody>
        </p:sp>
      </p:grpSp>
      <p:grpSp>
        <p:nvGrpSpPr>
          <p:cNvPr id="57" name="Group 56">
            <a:extLst>
              <a:ext uri="{FF2B5EF4-FFF2-40B4-BE49-F238E27FC236}">
                <a16:creationId xmlns:a16="http://schemas.microsoft.com/office/drawing/2014/main" id="{D3B0113E-62F6-4959-AA8A-2B181824BB28}"/>
              </a:ext>
            </a:extLst>
          </p:cNvPr>
          <p:cNvGrpSpPr/>
          <p:nvPr/>
        </p:nvGrpSpPr>
        <p:grpSpPr>
          <a:xfrm>
            <a:off x="2821866" y="6686689"/>
            <a:ext cx="1689100" cy="646331"/>
            <a:chOff x="1670069" y="4491079"/>
            <a:chExt cx="1689100" cy="965982"/>
          </a:xfrm>
        </p:grpSpPr>
        <p:sp>
          <p:nvSpPr>
            <p:cNvPr id="58" name="Speech Bubble: Oval 57">
              <a:extLst>
                <a:ext uri="{FF2B5EF4-FFF2-40B4-BE49-F238E27FC236}">
                  <a16:creationId xmlns:a16="http://schemas.microsoft.com/office/drawing/2014/main" id="{C7AE29EF-82D3-44EA-A7CE-C8C4B9919D68}"/>
                </a:ext>
              </a:extLst>
            </p:cNvPr>
            <p:cNvSpPr/>
            <p:nvPr/>
          </p:nvSpPr>
          <p:spPr>
            <a:xfrm>
              <a:off x="1670069" y="4491079"/>
              <a:ext cx="1689100" cy="965982"/>
            </a:xfrm>
            <a:prstGeom prst="wedgeEllipseCallout">
              <a:avLst>
                <a:gd name="adj1" fmla="val 52850"/>
                <a:gd name="adj2" fmla="val 8923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9" name="TextBox 58">
              <a:extLst>
                <a:ext uri="{FF2B5EF4-FFF2-40B4-BE49-F238E27FC236}">
                  <a16:creationId xmlns:a16="http://schemas.microsoft.com/office/drawing/2014/main" id="{6445D913-9160-4F61-8D60-B27DDC440410}"/>
                </a:ext>
              </a:extLst>
            </p:cNvPr>
            <p:cNvSpPr txBox="1"/>
            <p:nvPr/>
          </p:nvSpPr>
          <p:spPr>
            <a:xfrm>
              <a:off x="1854219" y="4697041"/>
              <a:ext cx="1504950" cy="415498"/>
            </a:xfrm>
            <a:prstGeom prst="rect">
              <a:avLst/>
            </a:prstGeom>
            <a:noFill/>
          </p:spPr>
          <p:txBody>
            <a:bodyPr wrap="square" rtlCol="0">
              <a:spAutoFit/>
            </a:bodyPr>
            <a:lstStyle/>
            <a:p>
              <a:r>
                <a:rPr lang="en-GB" sz="1050" dirty="0"/>
                <a:t>Clear your screen by clicking here</a:t>
              </a:r>
            </a:p>
          </p:txBody>
        </p:sp>
      </p:grpSp>
      <p:grpSp>
        <p:nvGrpSpPr>
          <p:cNvPr id="60" name="Group 59">
            <a:extLst>
              <a:ext uri="{FF2B5EF4-FFF2-40B4-BE49-F238E27FC236}">
                <a16:creationId xmlns:a16="http://schemas.microsoft.com/office/drawing/2014/main" id="{83DE1DB8-A94B-4396-8EA0-DD0AF05A704F}"/>
              </a:ext>
            </a:extLst>
          </p:cNvPr>
          <p:cNvGrpSpPr/>
          <p:nvPr/>
        </p:nvGrpSpPr>
        <p:grpSpPr>
          <a:xfrm>
            <a:off x="2434355" y="7607986"/>
            <a:ext cx="2160407" cy="1156766"/>
            <a:chOff x="1118355" y="3945346"/>
            <a:chExt cx="1716898" cy="1156766"/>
          </a:xfrm>
        </p:grpSpPr>
        <p:sp>
          <p:nvSpPr>
            <p:cNvPr id="61" name="Speech Bubble: Oval 60">
              <a:extLst>
                <a:ext uri="{FF2B5EF4-FFF2-40B4-BE49-F238E27FC236}">
                  <a16:creationId xmlns:a16="http://schemas.microsoft.com/office/drawing/2014/main" id="{0049D3A7-BE3F-4428-84EC-BE4581C6DD05}"/>
                </a:ext>
              </a:extLst>
            </p:cNvPr>
            <p:cNvSpPr/>
            <p:nvPr/>
          </p:nvSpPr>
          <p:spPr>
            <a:xfrm>
              <a:off x="1118355" y="3945346"/>
              <a:ext cx="1689100" cy="965982"/>
            </a:xfrm>
            <a:prstGeom prst="wedgeEllipseCallout">
              <a:avLst>
                <a:gd name="adj1" fmla="val -48610"/>
                <a:gd name="adj2" fmla="val 89451"/>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62" name="TextBox 61">
              <a:extLst>
                <a:ext uri="{FF2B5EF4-FFF2-40B4-BE49-F238E27FC236}">
                  <a16:creationId xmlns:a16="http://schemas.microsoft.com/office/drawing/2014/main" id="{B5EC9886-0B0C-47EB-8269-4651BEDB2945}"/>
                </a:ext>
              </a:extLst>
            </p:cNvPr>
            <p:cNvSpPr txBox="1"/>
            <p:nvPr/>
          </p:nvSpPr>
          <p:spPr>
            <a:xfrm>
              <a:off x="1330303" y="4040283"/>
              <a:ext cx="1504950" cy="1061829"/>
            </a:xfrm>
            <a:prstGeom prst="rect">
              <a:avLst/>
            </a:prstGeom>
            <a:noFill/>
          </p:spPr>
          <p:txBody>
            <a:bodyPr wrap="square" rtlCol="0">
              <a:spAutoFit/>
            </a:bodyPr>
            <a:lstStyle/>
            <a:p>
              <a:r>
                <a:rPr lang="en-GB" sz="1050" dirty="0"/>
                <a:t>Interact with the simulation using this panel. (Note, some buttons are still under development at this stage)</a:t>
              </a:r>
            </a:p>
          </p:txBody>
        </p:sp>
      </p:grpSp>
      <p:pic>
        <p:nvPicPr>
          <p:cNvPr id="64" name="Picture 63" descr="A close up of a logo&#10;&#10;Description automatically generated">
            <a:extLst>
              <a:ext uri="{FF2B5EF4-FFF2-40B4-BE49-F238E27FC236}">
                <a16:creationId xmlns:a16="http://schemas.microsoft.com/office/drawing/2014/main" id="{6259CAAE-8A53-4B6D-9CEB-272FAF25BD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7438" y="303970"/>
            <a:ext cx="527050" cy="527050"/>
          </a:xfrm>
          <a:prstGeom prst="rect">
            <a:avLst/>
          </a:prstGeom>
        </p:spPr>
      </p:pic>
      <p:sp>
        <p:nvSpPr>
          <p:cNvPr id="65" name="TextBox 64">
            <a:extLst>
              <a:ext uri="{FF2B5EF4-FFF2-40B4-BE49-F238E27FC236}">
                <a16:creationId xmlns:a16="http://schemas.microsoft.com/office/drawing/2014/main" id="{9C01AAAD-2611-49AD-B41A-AC2F420E32E5}"/>
              </a:ext>
            </a:extLst>
          </p:cNvPr>
          <p:cNvSpPr txBox="1"/>
          <p:nvPr/>
        </p:nvSpPr>
        <p:spPr>
          <a:xfrm>
            <a:off x="5445125" y="31717"/>
            <a:ext cx="1382822" cy="369332"/>
          </a:xfrm>
          <a:prstGeom prst="rect">
            <a:avLst/>
          </a:prstGeom>
          <a:noFill/>
        </p:spPr>
        <p:txBody>
          <a:bodyPr wrap="square" rtlCol="0">
            <a:spAutoFit/>
          </a:bodyPr>
          <a:lstStyle/>
          <a:p>
            <a:r>
              <a:rPr lang="en-GB" dirty="0"/>
              <a:t>USER GUIDE</a:t>
            </a:r>
          </a:p>
        </p:txBody>
      </p:sp>
    </p:spTree>
    <p:extLst>
      <p:ext uri="{BB962C8B-B14F-4D97-AF65-F5344CB8AC3E}">
        <p14:creationId xmlns:p14="http://schemas.microsoft.com/office/powerpoint/2010/main" val="1897729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BA9D-6724-4744-A127-F231E70B9015}"/>
              </a:ext>
            </a:extLst>
          </p:cNvPr>
          <p:cNvSpPr>
            <a:spLocks noGrp="1"/>
          </p:cNvSpPr>
          <p:nvPr>
            <p:ph type="title"/>
          </p:nvPr>
        </p:nvSpPr>
        <p:spPr>
          <a:xfrm>
            <a:off x="471488" y="690037"/>
            <a:ext cx="5915025" cy="757764"/>
          </a:xfrm>
        </p:spPr>
        <p:txBody>
          <a:bodyPr/>
          <a:lstStyle/>
          <a:p>
            <a:r>
              <a:rPr lang="en-GB" dirty="0"/>
              <a:t>Example text definition 1: simple</a:t>
            </a:r>
          </a:p>
        </p:txBody>
      </p:sp>
      <p:sp>
        <p:nvSpPr>
          <p:cNvPr id="4" name="Rectangle 1">
            <a:extLst>
              <a:ext uri="{FF2B5EF4-FFF2-40B4-BE49-F238E27FC236}">
                <a16:creationId xmlns:a16="http://schemas.microsoft.com/office/drawing/2014/main" id="{B6602E26-61DC-4E12-B6B6-1B12E698FC79}"/>
              </a:ext>
            </a:extLst>
          </p:cNvPr>
          <p:cNvSpPr>
            <a:spLocks noGrp="1" noChangeArrowheads="1"/>
          </p:cNvSpPr>
          <p:nvPr>
            <p:ph idx="1"/>
          </p:nvPr>
        </p:nvSpPr>
        <p:spPr bwMode="auto">
          <a:xfrm>
            <a:off x="382588" y="2882796"/>
            <a:ext cx="2223686" cy="33085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DEVICES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 B are NAND gates;</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S1, S2 are SWITCH;</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 B have 2 inputs;</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CONNECTIONS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device A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S1 to A.I1;</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 to A.I2;</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device B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 to B.I1;</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S2 to B.I2;</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MONITOR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 B;</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6" name="Picture 5" descr="A close up of a map&#10;&#10;Description automatically generated">
            <a:extLst>
              <a:ext uri="{FF2B5EF4-FFF2-40B4-BE49-F238E27FC236}">
                <a16:creationId xmlns:a16="http://schemas.microsoft.com/office/drawing/2014/main" id="{792D5B81-F411-4D63-B95B-A024AC6454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9765" y="3290868"/>
            <a:ext cx="4036635" cy="2492454"/>
          </a:xfrm>
          <a:prstGeom prst="rect">
            <a:avLst/>
          </a:prstGeom>
        </p:spPr>
      </p:pic>
    </p:spTree>
    <p:extLst>
      <p:ext uri="{BB962C8B-B14F-4D97-AF65-F5344CB8AC3E}">
        <p14:creationId xmlns:p14="http://schemas.microsoft.com/office/powerpoint/2010/main" val="2039227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EE0776-43EE-4325-B1C7-4E001102C5D7}"/>
              </a:ext>
            </a:extLst>
          </p:cNvPr>
          <p:cNvSpPr>
            <a:spLocks noGrp="1"/>
          </p:cNvSpPr>
          <p:nvPr>
            <p:ph type="title"/>
          </p:nvPr>
        </p:nvSpPr>
        <p:spPr>
          <a:xfrm>
            <a:off x="471488" y="487363"/>
            <a:ext cx="5915025" cy="846137"/>
          </a:xfrm>
        </p:spPr>
        <p:txBody>
          <a:bodyPr>
            <a:normAutofit fontScale="90000"/>
          </a:bodyPr>
          <a:lstStyle/>
          <a:p>
            <a:r>
              <a:rPr lang="en-GB" dirty="0"/>
              <a:t>Example text definition 2: complex</a:t>
            </a:r>
          </a:p>
        </p:txBody>
      </p:sp>
      <p:pic>
        <p:nvPicPr>
          <p:cNvPr id="8" name="Content Placeholder 7" descr="A close up of a piece of paper&#10;&#10;Description automatically generated">
            <a:extLst>
              <a:ext uri="{FF2B5EF4-FFF2-40B4-BE49-F238E27FC236}">
                <a16:creationId xmlns:a16="http://schemas.microsoft.com/office/drawing/2014/main" id="{80ACB61A-8933-4CE5-8120-50954C850C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487" y="1598023"/>
            <a:ext cx="5915025" cy="2028706"/>
          </a:xfrm>
        </p:spPr>
      </p:pic>
      <p:sp>
        <p:nvSpPr>
          <p:cNvPr id="9" name="TextBox 8">
            <a:extLst>
              <a:ext uri="{FF2B5EF4-FFF2-40B4-BE49-F238E27FC236}">
                <a16:creationId xmlns:a16="http://schemas.microsoft.com/office/drawing/2014/main" id="{1A8CA0AF-B65F-4910-B344-FACD11C36E5C}"/>
              </a:ext>
            </a:extLst>
          </p:cNvPr>
          <p:cNvSpPr txBox="1"/>
          <p:nvPr/>
        </p:nvSpPr>
        <p:spPr>
          <a:xfrm>
            <a:off x="471487" y="3891252"/>
            <a:ext cx="5742276" cy="16435268"/>
          </a:xfrm>
          <a:prstGeom prst="rect">
            <a:avLst/>
          </a:prstGeom>
          <a:noFill/>
        </p:spPr>
        <p:txBody>
          <a:bodyPr wrap="square" numCol="2" rtlCol="0">
            <a:spAutoFit/>
          </a:bodyPr>
          <a:lstStyle/>
          <a:p>
            <a:r>
              <a:rPr lang="en-GB" dirty="0"/>
              <a:t>DEVICES {</a:t>
            </a:r>
          </a:p>
          <a:p>
            <a:r>
              <a:rPr lang="en-GB" dirty="0"/>
              <a:t>   A is XOR;</a:t>
            </a:r>
          </a:p>
          <a:p>
            <a:r>
              <a:rPr lang="en-GB" dirty="0"/>
              <a:t>   B is AND;</a:t>
            </a:r>
          </a:p>
          <a:p>
            <a:r>
              <a:rPr lang="en-GB" dirty="0"/>
              <a:t>   C is NAND;</a:t>
            </a:r>
          </a:p>
          <a:p>
            <a:r>
              <a:rPr lang="en-GB" dirty="0"/>
              <a:t>   D is OR;</a:t>
            </a:r>
          </a:p>
          <a:p>
            <a:r>
              <a:rPr lang="en-GB" dirty="0"/>
              <a:t>   E is NOR;</a:t>
            </a:r>
          </a:p>
          <a:p>
            <a:r>
              <a:rPr lang="en-GB" dirty="0"/>
              <a:t>   F is DTYPE;</a:t>
            </a:r>
          </a:p>
          <a:p>
            <a:r>
              <a:rPr lang="en-GB" dirty="0"/>
              <a:t>   G is NAND;</a:t>
            </a:r>
          </a:p>
          <a:p>
            <a:r>
              <a:rPr lang="en-GB" dirty="0"/>
              <a:t>   H is OR;</a:t>
            </a:r>
          </a:p>
          <a:p>
            <a:r>
              <a:rPr lang="en-GB" dirty="0"/>
              <a:t>   A,B,C,D,G,H have 2 inputs;</a:t>
            </a:r>
          </a:p>
          <a:p>
            <a:r>
              <a:rPr lang="en-GB" dirty="0"/>
              <a:t>   E has 3 inputs;</a:t>
            </a:r>
          </a:p>
          <a:p>
            <a:r>
              <a:rPr lang="en-GB" dirty="0"/>
              <a:t>   S1 =&gt; S3 are SWITCH;</a:t>
            </a:r>
          </a:p>
          <a:p>
            <a:r>
              <a:rPr lang="en-GB" dirty="0"/>
              <a:t>   S2 set 1;</a:t>
            </a:r>
          </a:p>
          <a:p>
            <a:r>
              <a:rPr lang="en-GB" dirty="0"/>
              <a:t>   CKL1 is CLOCK;</a:t>
            </a:r>
          </a:p>
          <a:p>
            <a:r>
              <a:rPr lang="en-GB" dirty="0"/>
              <a:t>   CKL1 has cycle 5;</a:t>
            </a:r>
          </a:p>
          <a:p>
            <a:r>
              <a:rPr lang="en-GB" dirty="0"/>
              <a:t>}</a:t>
            </a:r>
          </a:p>
          <a:p>
            <a:endParaRPr lang="en-GB" dirty="0"/>
          </a:p>
          <a:p>
            <a:r>
              <a:rPr lang="en-GB" dirty="0"/>
              <a:t>CONNECTIONS {</a:t>
            </a:r>
          </a:p>
          <a:p>
            <a:r>
              <a:rPr lang="en-GB" dirty="0"/>
              <a:t>   device A {</a:t>
            </a:r>
          </a:p>
          <a:p>
            <a:r>
              <a:rPr lang="en-GB" dirty="0"/>
              <a:t>       S1 to A.I1;</a:t>
            </a:r>
          </a:p>
          <a:p>
            <a:r>
              <a:rPr lang="en-GB" dirty="0"/>
              <a:t>       S2 to A.I2;</a:t>
            </a:r>
          </a:p>
          <a:p>
            <a:r>
              <a:rPr lang="en-GB" dirty="0"/>
              <a:t>   }</a:t>
            </a:r>
          </a:p>
          <a:p>
            <a:r>
              <a:rPr lang="en-GB" dirty="0"/>
              <a:t>   device B {</a:t>
            </a:r>
          </a:p>
          <a:p>
            <a:r>
              <a:rPr lang="en-GB" dirty="0"/>
              <a:t>       S1 to B.I1;</a:t>
            </a:r>
          </a:p>
          <a:p>
            <a:r>
              <a:rPr lang="en-GB" dirty="0"/>
              <a:t>       S3 to B.I2;</a:t>
            </a:r>
          </a:p>
          <a:p>
            <a:r>
              <a:rPr lang="en-GB" dirty="0"/>
              <a:t>   }</a:t>
            </a:r>
          </a:p>
          <a:p>
            <a:r>
              <a:rPr lang="en-GB" dirty="0"/>
              <a:t>   device C {</a:t>
            </a:r>
          </a:p>
          <a:p>
            <a:r>
              <a:rPr lang="en-GB" dirty="0"/>
              <a:t>       S2 to C.I1;</a:t>
            </a:r>
          </a:p>
          <a:p>
            <a:r>
              <a:rPr lang="en-GB" dirty="0"/>
              <a:t>       B to C.I2;</a:t>
            </a:r>
          </a:p>
          <a:p>
            <a:r>
              <a:rPr lang="en-GB" dirty="0"/>
              <a:t>   }</a:t>
            </a:r>
          </a:p>
          <a:p>
            <a:r>
              <a:rPr lang="en-GB" dirty="0"/>
              <a:t>   device D {</a:t>
            </a:r>
          </a:p>
          <a:p>
            <a:r>
              <a:rPr lang="en-GB" dirty="0"/>
              <a:t>       A to D.I1;</a:t>
            </a:r>
          </a:p>
          <a:p>
            <a:r>
              <a:rPr lang="en-GB" dirty="0"/>
              <a:t>       B to D.I2;</a:t>
            </a:r>
          </a:p>
          <a:p>
            <a:r>
              <a:rPr lang="en-GB" dirty="0"/>
              <a:t>   }</a:t>
            </a:r>
          </a:p>
          <a:p>
            <a:r>
              <a:rPr lang="en-GB" dirty="0"/>
              <a:t>   device E {</a:t>
            </a:r>
          </a:p>
          <a:p>
            <a:r>
              <a:rPr lang="en-GB" dirty="0"/>
              <a:t>       D to E.I1;</a:t>
            </a:r>
          </a:p>
          <a:p>
            <a:r>
              <a:rPr lang="en-GB" dirty="0"/>
              <a:t>       S2 to E.I2;</a:t>
            </a:r>
          </a:p>
          <a:p>
            <a:r>
              <a:rPr lang="en-GB" dirty="0"/>
              <a:t>       C to E.I3;</a:t>
            </a:r>
          </a:p>
          <a:p>
            <a:r>
              <a:rPr lang="en-GB" dirty="0"/>
              <a:t>   }</a:t>
            </a:r>
          </a:p>
          <a:p>
            <a:r>
              <a:rPr lang="en-GB" dirty="0"/>
              <a:t>   device F {</a:t>
            </a:r>
          </a:p>
          <a:p>
            <a:r>
              <a:rPr lang="en-GB" dirty="0"/>
              <a:t>        CKL1 to F.CLK;</a:t>
            </a:r>
          </a:p>
          <a:p>
            <a:r>
              <a:rPr lang="en-GB" dirty="0"/>
              <a:t>        D to F.SET;</a:t>
            </a:r>
          </a:p>
          <a:p>
            <a:r>
              <a:rPr lang="en-GB" dirty="0"/>
              <a:t>        C to F.CLEAR;</a:t>
            </a:r>
          </a:p>
          <a:p>
            <a:r>
              <a:rPr lang="en-GB" dirty="0"/>
              <a:t>        S2 to F.DATA;</a:t>
            </a:r>
          </a:p>
          <a:p>
            <a:r>
              <a:rPr lang="en-GB" dirty="0"/>
              <a:t>   }</a:t>
            </a:r>
          </a:p>
          <a:p>
            <a:r>
              <a:rPr lang="en-GB" dirty="0"/>
              <a:t>   device G {</a:t>
            </a:r>
          </a:p>
          <a:p>
            <a:r>
              <a:rPr lang="en-GB" dirty="0"/>
              <a:t>       E to G.I1;</a:t>
            </a:r>
          </a:p>
          <a:p>
            <a:r>
              <a:rPr lang="en-GB" dirty="0"/>
              <a:t>       F.Q to G.I2;</a:t>
            </a:r>
          </a:p>
          <a:p>
            <a:r>
              <a:rPr lang="en-GB" dirty="0"/>
              <a:t>   }</a:t>
            </a:r>
          </a:p>
          <a:p>
            <a:r>
              <a:rPr lang="en-GB" dirty="0"/>
              <a:t>   device H {</a:t>
            </a:r>
          </a:p>
          <a:p>
            <a:r>
              <a:rPr lang="en-GB" dirty="0"/>
              <a:t>       C to H.I1;</a:t>
            </a:r>
          </a:p>
          <a:p>
            <a:r>
              <a:rPr lang="en-GB" dirty="0"/>
              <a:t>       F.QBAR to H.I2;</a:t>
            </a:r>
          </a:p>
          <a:p>
            <a:r>
              <a:rPr lang="en-GB" dirty="0"/>
              <a:t>   }</a:t>
            </a:r>
          </a:p>
          <a:p>
            <a:r>
              <a:rPr lang="en-GB" dirty="0"/>
              <a:t>}</a:t>
            </a:r>
          </a:p>
          <a:p>
            <a:endParaRPr lang="en-GB" dirty="0"/>
          </a:p>
          <a:p>
            <a:r>
              <a:rPr lang="en-GB" dirty="0"/>
              <a:t>MONITOR {</a:t>
            </a:r>
          </a:p>
          <a:p>
            <a:r>
              <a:rPr lang="en-GB" dirty="0"/>
              <a:t>   B, F.Q, CKL1;</a:t>
            </a:r>
          </a:p>
          <a:p>
            <a:r>
              <a:rPr lang="en-GB" dirty="0"/>
              <a:t>}</a:t>
            </a:r>
          </a:p>
          <a:p>
            <a:endParaRPr lang="en-GB" dirty="0"/>
          </a:p>
        </p:txBody>
      </p:sp>
    </p:spTree>
    <p:extLst>
      <p:ext uri="{BB962C8B-B14F-4D97-AF65-F5344CB8AC3E}">
        <p14:creationId xmlns:p14="http://schemas.microsoft.com/office/powerpoint/2010/main" val="242898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ADF53A-0BA0-43D5-9DC3-95C26F4733AC}"/>
              </a:ext>
            </a:extLst>
          </p:cNvPr>
          <p:cNvSpPr>
            <a:spLocks noGrp="1"/>
          </p:cNvSpPr>
          <p:nvPr>
            <p:ph idx="1"/>
          </p:nvPr>
        </p:nvSpPr>
        <p:spPr/>
        <p:txBody>
          <a:bodyPr/>
          <a:lstStyle/>
          <a:p>
            <a:endParaRPr lang="en-GB"/>
          </a:p>
        </p:txBody>
      </p:sp>
      <p:sp>
        <p:nvSpPr>
          <p:cNvPr id="4" name="Title 1">
            <a:extLst>
              <a:ext uri="{FF2B5EF4-FFF2-40B4-BE49-F238E27FC236}">
                <a16:creationId xmlns:a16="http://schemas.microsoft.com/office/drawing/2014/main" id="{FB43211F-55FB-4358-988F-F02E2A140B8A}"/>
              </a:ext>
            </a:extLst>
          </p:cNvPr>
          <p:cNvSpPr>
            <a:spLocks noGrp="1"/>
          </p:cNvSpPr>
          <p:nvPr>
            <p:ph type="title"/>
          </p:nvPr>
        </p:nvSpPr>
        <p:spPr>
          <a:xfrm>
            <a:off x="471488" y="487363"/>
            <a:ext cx="5915025" cy="1189037"/>
          </a:xfrm>
        </p:spPr>
        <p:txBody>
          <a:bodyPr/>
          <a:lstStyle/>
          <a:p>
            <a:r>
              <a:rPr lang="en-GB" dirty="0"/>
              <a:t>Example text definition 3: 3bit ripple counter</a:t>
            </a:r>
          </a:p>
        </p:txBody>
      </p:sp>
    </p:spTree>
    <p:extLst>
      <p:ext uri="{BB962C8B-B14F-4D97-AF65-F5344CB8AC3E}">
        <p14:creationId xmlns:p14="http://schemas.microsoft.com/office/powerpoint/2010/main" val="17034662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TotalTime>
  <Words>581</Words>
  <Application>Microsoft Office PowerPoint</Application>
  <PresentationFormat>On-screen Show (4:3)</PresentationFormat>
  <Paragraphs>85</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Courier New</vt:lpstr>
      <vt:lpstr>Office Theme</vt:lpstr>
      <vt:lpstr>PowerPoint Presentation</vt:lpstr>
      <vt:lpstr>Example text definition 1: simple</vt:lpstr>
      <vt:lpstr>Example text definition 2: complex</vt:lpstr>
      <vt:lpstr>Example text definition 3: 3bit ripple counter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 Gansser-Potts</dc:creator>
  <cp:lastModifiedBy>Lea Gansser-Potts</cp:lastModifiedBy>
  <cp:revision>12</cp:revision>
  <dcterms:created xsi:type="dcterms:W3CDTF">2019-05-29T10:43:25Z</dcterms:created>
  <dcterms:modified xsi:type="dcterms:W3CDTF">2019-05-29T17:14:58Z</dcterms:modified>
</cp:coreProperties>
</file>