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erif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exe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erif-regular.fntdata"/><Relationship Id="rId12" Type="http://schemas.openxmlformats.org/officeDocument/2006/relationships/slide" Target="slides/slide7.xml"/><Relationship Id="rId15" Type="http://schemas.openxmlformats.org/officeDocument/2006/relationships/font" Target="fonts/RobotoSerif-italic.fntdata"/><Relationship Id="rId14" Type="http://schemas.openxmlformats.org/officeDocument/2006/relationships/font" Target="fonts/RobotoSerif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Serif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8294c2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8294c2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294c2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294c2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294c21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8294c21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8294c21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8294c21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294c21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294c21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294c21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8294c21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irogcare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industantimes.com/delhi/with-over-10-000-opd-patients-many-die-waiting-at-crowded-aiims/story-uIOPzEwsBRNEgvxQrumqoJ.html" TargetMode="External"/><Relationship Id="rId4" Type="http://schemas.openxmlformats.org/officeDocument/2006/relationships/image" Target="../media/image7.png"/><Relationship Id="rId11" Type="http://schemas.openxmlformats.org/officeDocument/2006/relationships/hyperlink" Target="https://timesofindia.indiatimes.com/city/kolkata/man-waits-in-hospital-queue-for-3-hours-dies/articleshow/61281981.cms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4.png"/><Relationship Id="rId9" Type="http://schemas.openxmlformats.org/officeDocument/2006/relationships/hyperlink" Target="https://www.hindustantimes.com/cities/58-year-old-covid-19-patient-dies-outside-thane-hospital-waiting-for-icu-bed/story-M6ipbHEqwVvtWXLAXRprdM.html" TargetMode="External"/><Relationship Id="rId5" Type="http://schemas.openxmlformats.org/officeDocument/2006/relationships/hyperlink" Target="https://www.ndtv.com/india-news/mumbai-hospital-staff-dies-after-alleged-three-hour-wait-for-doctor-6291402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hindustantimes.com/cities/noida-news/22yearold-man-dies-waiting-for-ultrasound-at-noida-hospital-family-demands-legal-action-against-staff-for-negligence-101689275533074.html" TargetMode="Externa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35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44" u="sng">
                <a:solidFill>
                  <a:schemeClr val="hlink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nirogcare.in</a:t>
            </a:r>
            <a:endParaRPr sz="5944"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Hospital Management System</a:t>
            </a:r>
            <a:endParaRPr sz="3900"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049213"/>
            <a:ext cx="8180400" cy="13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Founders : Aryaman &amp; Harshit Singh Rajput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							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01050" y="4437275"/>
            <a:ext cx="332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809483" y="45990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05525"/>
            <a:ext cx="8520600" cy="4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In India, long waiting queues at hospitals are a major challenge that affects both patients and healthcare providers. The current system suffers from several inefficiencies: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Excessive Queuing Time:</a:t>
            </a:r>
            <a:r>
              <a:rPr lang="en-GB" sz="1500">
                <a:solidFill>
                  <a:schemeClr val="dk1"/>
                </a:solidFill>
              </a:rPr>
              <a:t> Patients often have to wait for hours to get registered, consult doctors, or access lab services due to the lack of a structured digital appointment system.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Spread of Communicable Diseases:</a:t>
            </a:r>
            <a:r>
              <a:rPr lang="en-GB" sz="1500">
                <a:solidFill>
                  <a:schemeClr val="dk1"/>
                </a:solidFill>
              </a:rPr>
              <a:t> Crowded hospital waiting areas significantly increase the risk of transmission of communicable diseases such as </a:t>
            </a:r>
            <a:r>
              <a:rPr b="1" lang="en-GB" sz="1500">
                <a:solidFill>
                  <a:schemeClr val="dk1"/>
                </a:solidFill>
              </a:rPr>
              <a:t>tuberculosis, influenza, COVID-19</a:t>
            </a:r>
            <a:r>
              <a:rPr lang="en-GB" sz="1500">
                <a:solidFill>
                  <a:schemeClr val="dk1"/>
                </a:solidFill>
              </a:rPr>
              <a:t>, and </a:t>
            </a:r>
            <a:r>
              <a:rPr b="1" lang="en-GB" sz="1500">
                <a:solidFill>
                  <a:schemeClr val="dk1"/>
                </a:solidFill>
              </a:rPr>
              <a:t>dengue</a:t>
            </a:r>
            <a:r>
              <a:rPr lang="en-GB" sz="1500">
                <a:solidFill>
                  <a:schemeClr val="dk1"/>
                </a:solidFill>
              </a:rPr>
              <a:t> (via hospital-acquired mosquito exposure). This poses a serious threat, particularly to elderly and immunocompromised patients.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Stress on Medical Staff and Infrastructure:</a:t>
            </a:r>
            <a:r>
              <a:rPr lang="en-GB" sz="1500">
                <a:solidFill>
                  <a:schemeClr val="dk1"/>
                </a:solidFill>
              </a:rPr>
              <a:t> Unmanaged crowds put unnecessary pressure on hospital staff and infrastructure, reducing the quality and speed of care delivery.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Manual and Fragmented Processes:</a:t>
            </a:r>
            <a:r>
              <a:rPr lang="en-GB" sz="1500">
                <a:solidFill>
                  <a:schemeClr val="dk1"/>
                </a:solidFill>
              </a:rPr>
              <a:t> Most hospitals still rely on paper-based or semi-digital systems that lead to mismanagement of patient flow, appointment overlaps, and confusion at the help desks.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04950" y="143550"/>
            <a:ext cx="7082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Problem Stat</a:t>
            </a:r>
            <a:r>
              <a:rPr lang="en-GB" sz="2500">
                <a:solidFill>
                  <a:schemeClr val="dk1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GB" sz="2500">
                <a:solidFill>
                  <a:schemeClr val="dk1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ment :</a:t>
            </a:r>
            <a:endParaRPr sz="2500">
              <a:solidFill>
                <a:schemeClr val="dk1"/>
              </a:solidFill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5" y="1507888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5" y="2177075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5" y="3302875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5" y="4058425"/>
            <a:ext cx="144825" cy="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broader study published in The Lancet found that 1.6 million Indians died in 2016 due to poor quality of care and Management 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AIIMS Delhi, a medical store supervisor estimated that 75% of cancer deaths at the hospital are due to long waits, as many patients are turned away or given long dates for treatment, leading to fatal delays.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With over 10,000 OPD patients, many die waiting at crowded AIIMS | Latest News Delhi - Hindustan Times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0175" y="260925"/>
            <a:ext cx="81912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00FFFF"/>
                </a:highlight>
              </a:rPr>
              <a:t>Facts and Figures showing Urgent need of Digital M</a:t>
            </a:r>
            <a:r>
              <a:rPr lang="en-GB" sz="2200">
                <a:solidFill>
                  <a:schemeClr val="dk1"/>
                </a:solidFill>
                <a:highlight>
                  <a:srgbClr val="00FFFF"/>
                </a:highlight>
              </a:rPr>
              <a:t>anagement</a:t>
            </a:r>
            <a:r>
              <a:rPr lang="en-GB" sz="2200">
                <a:solidFill>
                  <a:schemeClr val="dk1"/>
                </a:solidFill>
                <a:highlight>
                  <a:srgbClr val="00FFFF"/>
                </a:highlight>
              </a:rPr>
              <a:t> System in Government Hospitals: </a:t>
            </a:r>
            <a:endParaRPr sz="220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9500"/>
            <a:ext cx="1497100" cy="17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83925" y="4786350"/>
            <a:ext cx="2235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chemeClr val="hlink"/>
                </a:solidFill>
                <a:hlinkClick r:id="rId5"/>
              </a:rPr>
              <a:t>Mumbai Hospital Staff Dies After Alleged Three Hour Wait For Doctor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925" y="3139500"/>
            <a:ext cx="1497099" cy="17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258450" y="4839750"/>
            <a:ext cx="2053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 u="sng">
                <a:solidFill>
                  <a:schemeClr val="hlink"/>
                </a:solidFill>
                <a:hlinkClick r:id="rId7"/>
              </a:rPr>
              <a:t>Man dies while waiting in queue for ultrasound at Noida’s district hospital - Hindustan Times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9125" y="3089750"/>
            <a:ext cx="1819850" cy="17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429175" y="4865400"/>
            <a:ext cx="1658400" cy="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u="sng">
                <a:solidFill>
                  <a:schemeClr val="hlink"/>
                </a:solidFill>
                <a:hlinkClick r:id="rId9"/>
              </a:rPr>
              <a:t>58-year-old Covid-19 patient dies outside Thane hospital waiting for ICU bed - Hindustan Times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96075" y="3038525"/>
            <a:ext cx="1921150" cy="18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736650" y="4786350"/>
            <a:ext cx="2040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1"/>
              </a:rPr>
              <a:t>Man waits in hospital queue for 3 hours, dies | Kolkata News - Times of India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96625" y="2254150"/>
            <a:ext cx="1743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50" y="1283475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50" y="1863375"/>
            <a:ext cx="144825" cy="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525" y="1118800"/>
            <a:ext cx="87858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5">
                <a:solidFill>
                  <a:schemeClr val="dk1"/>
                </a:solidFill>
              </a:rPr>
              <a:t>      View and manage </a:t>
            </a:r>
            <a:r>
              <a:rPr b="1" lang="en-GB" sz="1545">
                <a:solidFill>
                  <a:schemeClr val="dk1"/>
                </a:solidFill>
              </a:rPr>
              <a:t>daily appointment schedules</a:t>
            </a:r>
            <a:r>
              <a:rPr lang="en-GB" sz="1545">
                <a:solidFill>
                  <a:schemeClr val="dk1"/>
                </a:solidFill>
              </a:rPr>
              <a:t> in real time.</a:t>
            </a:r>
            <a:endParaRPr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45">
                <a:solidFill>
                  <a:schemeClr val="dk1"/>
                </a:solidFill>
              </a:rPr>
              <a:t>      Send alerts of doctor’s arrivals and timing of patient’s meet.</a:t>
            </a:r>
            <a:endParaRPr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45">
                <a:solidFill>
                  <a:schemeClr val="dk1"/>
                </a:solidFill>
              </a:rPr>
              <a:t>      A </a:t>
            </a:r>
            <a:r>
              <a:rPr b="1" lang="en-GB" sz="1545">
                <a:solidFill>
                  <a:schemeClr val="dk1"/>
                </a:solidFill>
              </a:rPr>
              <a:t>compounder or assistant</a:t>
            </a:r>
            <a:r>
              <a:rPr lang="en-GB" sz="1545">
                <a:solidFill>
                  <a:schemeClr val="dk1"/>
                </a:solidFill>
              </a:rPr>
              <a:t> manages patient flow with just a few clicks.</a:t>
            </a:r>
            <a:endParaRPr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45">
                <a:solidFill>
                  <a:schemeClr val="dk1"/>
                </a:solidFill>
              </a:rPr>
              <a:t>         Easily send real-time notifications such as:</a:t>
            </a:r>
            <a:endParaRPr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45">
                <a:solidFill>
                  <a:schemeClr val="dk1"/>
                </a:solidFill>
              </a:rPr>
              <a:t>              ✅ </a:t>
            </a:r>
            <a:r>
              <a:rPr i="1" lang="en-GB" sz="1545">
                <a:solidFill>
                  <a:schemeClr val="dk1"/>
                </a:solidFill>
              </a:rPr>
              <a:t>“Doctor has arrived at the clinic.”</a:t>
            </a:r>
            <a:endParaRPr i="1"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45">
                <a:solidFill>
                  <a:schemeClr val="dk1"/>
                </a:solidFill>
              </a:rPr>
              <a:t>              🕒 </a:t>
            </a:r>
            <a:r>
              <a:rPr i="1" lang="en-GB" sz="1545">
                <a:solidFill>
                  <a:schemeClr val="dk1"/>
                </a:solidFill>
              </a:rPr>
              <a:t>“Estimated time for your appointment: X minutes.”</a:t>
            </a:r>
            <a:endParaRPr i="1" sz="15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05300" y="153975"/>
            <a:ext cx="25770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Solution :</a:t>
            </a:r>
            <a:endParaRPr sz="2500">
              <a:solidFill>
                <a:schemeClr val="dk1"/>
              </a:solidFill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264325" y="508488"/>
            <a:ext cx="216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Doctor Side 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25" y="434925"/>
            <a:ext cx="685925" cy="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1262300"/>
            <a:ext cx="144825" cy="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182525" y="3806975"/>
            <a:ext cx="8309400" cy="105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22775" y="3923400"/>
            <a:ext cx="8309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4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system </a:t>
            </a:r>
            <a:r>
              <a:rPr b="1" lang="en-GB" sz="194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automatically notifies all booked patients</a:t>
            </a:r>
            <a:r>
              <a:rPr lang="en-GB" sz="194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with updated estimated timings,   helping them plan their arrival.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1668700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2075100"/>
            <a:ext cx="144825" cy="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Book doctor and lab appointments</a:t>
            </a: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advance through the web portal.</a:t>
            </a:r>
            <a:endParaRPr sz="6358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Receive </a:t>
            </a:r>
            <a:r>
              <a:rPr b="1"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SMS notifications</a:t>
            </a: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with estimated appointment time to avoid long waits.</a:t>
            </a:r>
            <a:endParaRPr sz="6358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Track nearby hospitals and lab centers</a:t>
            </a: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view real-time </a:t>
            </a:r>
            <a:r>
              <a:rPr b="1"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waiting times</a:t>
            </a: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similar to ride-sharing apps like Ola/Uber.</a:t>
            </a:r>
            <a:endParaRPr sz="6358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Arrive just-in-time based on updates, ensuring </a:t>
            </a:r>
            <a:r>
              <a:rPr b="1"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convenience and reduced exposure</a:t>
            </a:r>
            <a:r>
              <a:rPr lang="en-GB" sz="6358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crowded spaces.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300775" y="240400"/>
            <a:ext cx="42300" cy="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062775" y="504975"/>
            <a:ext cx="211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Patient Side 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50" y="363125"/>
            <a:ext cx="680650" cy="6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1326475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2184438"/>
            <a:ext cx="144825" cy="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3106563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3960150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00" y="4405325"/>
            <a:ext cx="144825" cy="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14450" y="2090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Solution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15552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37325" y="1992275"/>
            <a:ext cx="39525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                                       </a:t>
            </a:r>
            <a:endParaRPr b="1" sz="917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949625" y="55500"/>
            <a:ext cx="460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Technology Used ⚙️</a:t>
            </a:r>
            <a:endParaRPr b="1" sz="24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8450" y="766725"/>
            <a:ext cx="2750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10700" y="870025"/>
            <a:ext cx="3683400" cy="19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10025" y="870025"/>
            <a:ext cx="14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FrontEnd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75000" y="1318950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10025" y="1259325"/>
            <a:ext cx="22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1. </a:t>
            </a: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React JS 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00" y="1314275"/>
            <a:ext cx="351800" cy="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75000" y="1721025"/>
            <a:ext cx="18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2.Tailwind CSS 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125" y="1721025"/>
            <a:ext cx="398700" cy="3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956650" y="686500"/>
            <a:ext cx="4829400" cy="44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556075" y="645250"/>
            <a:ext cx="14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DataBase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552225" y="1903700"/>
            <a:ext cx="459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313950" y="1118550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1. </a:t>
            </a: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FireBase     (Real Time Database)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75" y="1173500"/>
            <a:ext cx="351800" cy="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395400" y="1527825"/>
            <a:ext cx="348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</a:rPr>
              <a:t>   </a:t>
            </a:r>
            <a:r>
              <a:rPr b="1" lang="en-GB" sz="1600">
                <a:solidFill>
                  <a:schemeClr val="dk1"/>
                </a:solidFill>
              </a:rPr>
              <a:t>Real-time queue updates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(patients joining, status changes)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313950" y="2233750"/>
            <a:ext cx="4435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   </a:t>
            </a:r>
            <a:r>
              <a:rPr b="1" lang="en-GB" sz="1500">
                <a:solidFill>
                  <a:schemeClr val="dk1"/>
                </a:solidFill>
              </a:rPr>
              <a:t> Push notifications</a:t>
            </a:r>
            <a:r>
              <a:rPr lang="en-GB" sz="1500">
                <a:solidFill>
                  <a:schemeClr val="dk1"/>
                </a:solidFill>
              </a:rPr>
              <a:t> (</a:t>
            </a:r>
            <a:r>
              <a:rPr lang="en-GB" sz="1600">
                <a:solidFill>
                  <a:schemeClr val="dk2"/>
                </a:solidFill>
              </a:rPr>
              <a:t>"</a:t>
            </a:r>
            <a:r>
              <a:rPr lang="en-GB" sz="1600">
                <a:solidFill>
                  <a:schemeClr val="dk2"/>
                </a:solidFill>
              </a:rPr>
              <a:t>You're next </a:t>
            </a:r>
            <a:r>
              <a:rPr lang="en-GB" sz="1600">
                <a:solidFill>
                  <a:schemeClr val="dk2"/>
                </a:solidFill>
              </a:rPr>
              <a:t>in line!"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🔔)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Push notifications alert patients via FCM when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dk2"/>
                </a:solidFill>
              </a:rPr>
              <a:t>their turn arrives, using </a:t>
            </a:r>
            <a:r>
              <a:rPr lang="en-GB">
                <a:solidFill>
                  <a:schemeClr val="dk2"/>
                </a:solidFill>
              </a:rPr>
              <a:t>stored </a:t>
            </a:r>
            <a:r>
              <a:rPr lang="en-GB">
                <a:solidFill>
                  <a:schemeClr val="dk2"/>
                </a:solidFill>
              </a:rPr>
              <a:t>device tokens and real-time triggers.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313950" y="3248488"/>
            <a:ext cx="47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2. MongoDB 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500" y="3282650"/>
            <a:ext cx="398700" cy="3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4393150" y="3576638"/>
            <a:ext cx="416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</a:rPr>
              <a:t>   </a:t>
            </a:r>
            <a:r>
              <a:rPr b="1" lang="en-GB">
                <a:solidFill>
                  <a:schemeClr val="dk1"/>
                </a:solidFill>
              </a:rPr>
              <a:t>Storing detailed patient records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chemeClr val="dk2"/>
                </a:solidFill>
              </a:rPr>
              <a:t>history prescriptions, appointments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313950" y="4113625"/>
            <a:ext cx="44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</a:t>
            </a:r>
            <a:r>
              <a:rPr lang="en-GB" sz="2200">
                <a:solidFill>
                  <a:schemeClr val="dk2"/>
                </a:solidFill>
              </a:rPr>
              <a:t> </a:t>
            </a:r>
            <a:r>
              <a:rPr b="1" lang="en-GB" sz="1500">
                <a:solidFill>
                  <a:schemeClr val="dk1"/>
                </a:solidFill>
              </a:rPr>
              <a:t>Complex queries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313950" y="4567700"/>
            <a:ext cx="443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</a:rPr>
              <a:t>(e.g., filter patients by condition, sort by date)</a:t>
            </a:r>
            <a:br>
              <a:rPr lang="en-GB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400" y="1755963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400" y="2396300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400" y="3773650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400" y="4361413"/>
            <a:ext cx="144825" cy="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110700" y="3123925"/>
            <a:ext cx="3683400" cy="19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10025" y="3084050"/>
            <a:ext cx="15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BackEnd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10025" y="3495475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1. Node Js 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5200" y="3550425"/>
            <a:ext cx="351800" cy="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210025" y="3902225"/>
            <a:ext cx="15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2. Express js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65225" y="3986925"/>
            <a:ext cx="292300" cy="2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275000" y="4592750"/>
            <a:ext cx="1862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Conclusion : </a:t>
            </a:r>
            <a:endParaRPr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01550" y="1148450"/>
            <a:ext cx="8340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Our hospital management web application directly addresses the long-standing issue of excessive queuing in Indian hospitals by providing: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Streamlined Online Appointments:</a:t>
            </a:r>
            <a:r>
              <a:rPr lang="en-GB" sz="1500">
                <a:solidFill>
                  <a:schemeClr val="dk1"/>
                </a:solidFill>
              </a:rPr>
              <a:t> Minimizing patient wait times through efficient scheduling.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Digital Workflow Management:</a:t>
            </a:r>
            <a:r>
              <a:rPr lang="en-GB" sz="1500">
                <a:solidFill>
                  <a:schemeClr val="dk1"/>
                </a:solidFill>
              </a:rPr>
              <a:t> Reducing paperwork and easing staff workload with a centralized system.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Safer Hospital Environments:</a:t>
            </a:r>
            <a:r>
              <a:rPr lang="en-GB" sz="1500">
                <a:solidFill>
                  <a:schemeClr val="dk1"/>
                </a:solidFill>
              </a:rPr>
              <a:t> Lowering the risk of communicable disease spread through better crowd management and reduced physical contact.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26800" y="4035675"/>
            <a:ext cx="86055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00FFFF"/>
                </a:highlight>
              </a:rPr>
              <a:t>This is not just a solution—it's a step toward a smarter, healthier future.</a:t>
            </a:r>
            <a:endParaRPr sz="2000">
              <a:highlight>
                <a:srgbClr val="00FFFF"/>
              </a:highlight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50" y="4188975"/>
            <a:ext cx="452700" cy="4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950" y="4218525"/>
            <a:ext cx="39362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0" y="2003125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0" y="2675650"/>
            <a:ext cx="144825" cy="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0" y="3355663"/>
            <a:ext cx="144825" cy="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