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9" r:id="rId1"/>
  </p:sldMasterIdLst>
  <p:sldIdLst>
    <p:sldId id="256" r:id="rId2"/>
    <p:sldId id="271" r:id="rId3"/>
    <p:sldId id="276" r:id="rId4"/>
    <p:sldId id="270" r:id="rId5"/>
    <p:sldId id="264" r:id="rId6"/>
    <p:sldId id="272" r:id="rId7"/>
    <p:sldId id="275" r:id="rId8"/>
    <p:sldId id="274" r:id="rId9"/>
    <p:sldId id="260" r:id="rId10"/>
    <p:sldId id="257" r:id="rId11"/>
    <p:sldId id="261" r:id="rId12"/>
    <p:sldId id="263" r:id="rId13"/>
    <p:sldId id="262" r:id="rId14"/>
    <p:sldId id="265" r:id="rId15"/>
    <p:sldId id="269" r:id="rId16"/>
    <p:sldId id="280" r:id="rId17"/>
    <p:sldId id="266" r:id="rId18"/>
    <p:sldId id="267" r:id="rId19"/>
    <p:sldId id="268" r:id="rId20"/>
    <p:sldId id="277" r:id="rId21"/>
    <p:sldId id="278" r:id="rId22"/>
    <p:sldId id="279" r:id="rId23"/>
    <p:sldId id="283" r:id="rId24"/>
    <p:sldId id="284" r:id="rId25"/>
    <p:sldId id="25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F60070-A676-5044-8389-14307E61A17B}" v="797" dt="2023-11-30T16:53:18.119"/>
    <p1510:client id="{CD8CDB1A-7C5D-6B50-5463-B29949426723}" v="588" dt="2023-11-30T16:24:41.717"/>
    <p1510:client id="{D73F584A-6881-8D90-F5FB-79CA9BE29BE0}" v="1238" dt="2023-11-30T05:04:44.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48A26ED-CA52-804D-BF3D-15EF9E1E6CE9}"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2807"/>
            <a:ext cx="1212574"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216403" y="4529538"/>
            <a:ext cx="779767" cy="365125"/>
          </a:xfrm>
        </p:spPr>
        <p:txBody>
          <a:bodyPr/>
          <a:lstStyle/>
          <a:p>
            <a:fld id="{53463AAD-B95E-0B49-B485-8232107EDF9A}" type="slidenum">
              <a:rPr lang="en-US" smtClean="0"/>
              <a:t>‹#›</a:t>
            </a:fld>
            <a:endParaRPr lang="en-US"/>
          </a:p>
        </p:txBody>
      </p:sp>
    </p:spTree>
    <p:extLst>
      <p:ext uri="{BB962C8B-B14F-4D97-AF65-F5344CB8AC3E}">
        <p14:creationId xmlns:p14="http://schemas.microsoft.com/office/powerpoint/2010/main" val="257859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A26ED-CA52-804D-BF3D-15EF9E1E6CE9}"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463AAD-B95E-0B49-B485-8232107EDF9A}" type="slidenum">
              <a:rPr lang="en-US" smtClean="0"/>
              <a:t>‹#›</a:t>
            </a:fld>
            <a:endParaRPr lang="en-US"/>
          </a:p>
        </p:txBody>
      </p:sp>
    </p:spTree>
    <p:extLst>
      <p:ext uri="{BB962C8B-B14F-4D97-AF65-F5344CB8AC3E}">
        <p14:creationId xmlns:p14="http://schemas.microsoft.com/office/powerpoint/2010/main" val="305982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A26ED-CA52-804D-BF3D-15EF9E1E6CE9}"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463AAD-B95E-0B49-B485-8232107EDF9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133613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8A26ED-CA52-804D-BF3D-15EF9E1E6CE9}"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463AAD-B95E-0B49-B485-8232107EDF9A}" type="slidenum">
              <a:rPr lang="en-US" smtClean="0"/>
              <a:t>‹#›</a:t>
            </a:fld>
            <a:endParaRPr lang="en-US"/>
          </a:p>
        </p:txBody>
      </p:sp>
    </p:spTree>
    <p:extLst>
      <p:ext uri="{BB962C8B-B14F-4D97-AF65-F5344CB8AC3E}">
        <p14:creationId xmlns:p14="http://schemas.microsoft.com/office/powerpoint/2010/main" val="503696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8A26ED-CA52-804D-BF3D-15EF9E1E6CE9}"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463AAD-B95E-0B49-B485-8232107EDF9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899016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8A26ED-CA52-804D-BF3D-15EF9E1E6CE9}"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463AAD-B95E-0B49-B485-8232107EDF9A}" type="slidenum">
              <a:rPr lang="en-US" smtClean="0"/>
              <a:t>‹#›</a:t>
            </a:fld>
            <a:endParaRPr lang="en-US"/>
          </a:p>
        </p:txBody>
      </p:sp>
    </p:spTree>
    <p:extLst>
      <p:ext uri="{BB962C8B-B14F-4D97-AF65-F5344CB8AC3E}">
        <p14:creationId xmlns:p14="http://schemas.microsoft.com/office/powerpoint/2010/main" val="1437748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8A26ED-CA52-804D-BF3D-15EF9E1E6CE9}"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463AAD-B95E-0B49-B485-8232107EDF9A}" type="slidenum">
              <a:rPr lang="en-US" smtClean="0"/>
              <a:t>‹#›</a:t>
            </a:fld>
            <a:endParaRPr lang="en-US"/>
          </a:p>
        </p:txBody>
      </p:sp>
    </p:spTree>
    <p:extLst>
      <p:ext uri="{BB962C8B-B14F-4D97-AF65-F5344CB8AC3E}">
        <p14:creationId xmlns:p14="http://schemas.microsoft.com/office/powerpoint/2010/main" val="2254568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8A26ED-CA52-804D-BF3D-15EF9E1E6CE9}"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463AAD-B95E-0B49-B485-8232107EDF9A}" type="slidenum">
              <a:rPr lang="en-US" smtClean="0"/>
              <a:t>‹#›</a:t>
            </a:fld>
            <a:endParaRPr lang="en-US"/>
          </a:p>
        </p:txBody>
      </p:sp>
    </p:spTree>
    <p:extLst>
      <p:ext uri="{BB962C8B-B14F-4D97-AF65-F5344CB8AC3E}">
        <p14:creationId xmlns:p14="http://schemas.microsoft.com/office/powerpoint/2010/main" val="261943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37968" y="624110"/>
            <a:ext cx="10466645" cy="1280890"/>
          </a:xfrm>
        </p:spPr>
        <p:txBody>
          <a:bodyPr/>
          <a:lstStyle/>
          <a:p>
            <a:r>
              <a:rPr lang="en-US"/>
              <a:t>Click to edit Master title style</a:t>
            </a:r>
          </a:p>
        </p:txBody>
      </p:sp>
      <p:sp>
        <p:nvSpPr>
          <p:cNvPr id="3" name="Content Placeholder 2"/>
          <p:cNvSpPr>
            <a:spLocks noGrp="1"/>
          </p:cNvSpPr>
          <p:nvPr>
            <p:ph idx="1"/>
          </p:nvPr>
        </p:nvSpPr>
        <p:spPr>
          <a:xfrm>
            <a:off x="1037967" y="2133600"/>
            <a:ext cx="1046664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8A26ED-CA52-804D-BF3D-15EF9E1E6CE9}" type="datetimeFigureOut">
              <a:rPr lang="en-US" smtClean="0"/>
              <a:t>11/30/23</a:t>
            </a:fld>
            <a:endParaRPr lang="en-US"/>
          </a:p>
        </p:txBody>
      </p:sp>
      <p:sp>
        <p:nvSpPr>
          <p:cNvPr id="5" name="Footer Placeholder 4"/>
          <p:cNvSpPr>
            <a:spLocks noGrp="1"/>
          </p:cNvSpPr>
          <p:nvPr>
            <p:ph type="ftr" sz="quarter" idx="11"/>
          </p:nvPr>
        </p:nvSpPr>
        <p:spPr>
          <a:xfrm>
            <a:off x="1037967" y="6135808"/>
            <a:ext cx="9171245" cy="365125"/>
          </a:xfrm>
        </p:spPr>
        <p:txBody>
          <a:bodyPr/>
          <a:lstStyle/>
          <a:p>
            <a:endParaRPr lang="en-US"/>
          </a:p>
        </p:txBody>
      </p:sp>
      <p:sp>
        <p:nvSpPr>
          <p:cNvPr id="8" name="Freeform 11"/>
          <p:cNvSpPr/>
          <p:nvPr/>
        </p:nvSpPr>
        <p:spPr bwMode="auto">
          <a:xfrm flipV="1">
            <a:off x="0" y="714372"/>
            <a:ext cx="868892"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0" y="785457"/>
            <a:ext cx="779767" cy="365125"/>
          </a:xfrm>
        </p:spPr>
        <p:txBody>
          <a:bodyPr/>
          <a:lstStyle/>
          <a:p>
            <a:fld id="{53463AAD-B95E-0B49-B485-8232107EDF9A}" type="slidenum">
              <a:rPr lang="en-US" smtClean="0"/>
              <a:t>‹#›</a:t>
            </a:fld>
            <a:endParaRPr lang="en-US"/>
          </a:p>
        </p:txBody>
      </p:sp>
    </p:spTree>
    <p:extLst>
      <p:ext uri="{BB962C8B-B14F-4D97-AF65-F5344CB8AC3E}">
        <p14:creationId xmlns:p14="http://schemas.microsoft.com/office/powerpoint/2010/main" val="1325942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A26ED-CA52-804D-BF3D-15EF9E1E6CE9}"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463AAD-B95E-0B49-B485-8232107EDF9A}" type="slidenum">
              <a:rPr lang="en-US" smtClean="0"/>
              <a:t>‹#›</a:t>
            </a:fld>
            <a:endParaRPr lang="en-US"/>
          </a:p>
        </p:txBody>
      </p:sp>
    </p:spTree>
    <p:extLst>
      <p:ext uri="{BB962C8B-B14F-4D97-AF65-F5344CB8AC3E}">
        <p14:creationId xmlns:p14="http://schemas.microsoft.com/office/powerpoint/2010/main" val="102698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8A26ED-CA52-804D-BF3D-15EF9E1E6CE9}"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3463AAD-B95E-0B49-B485-8232107EDF9A}" type="slidenum">
              <a:rPr lang="en-US" smtClean="0"/>
              <a:t>‹#›</a:t>
            </a:fld>
            <a:endParaRPr lang="en-US"/>
          </a:p>
        </p:txBody>
      </p:sp>
    </p:spTree>
    <p:extLst>
      <p:ext uri="{BB962C8B-B14F-4D97-AF65-F5344CB8AC3E}">
        <p14:creationId xmlns:p14="http://schemas.microsoft.com/office/powerpoint/2010/main" val="75712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8A26ED-CA52-804D-BF3D-15EF9E1E6CE9}" type="datetimeFigureOut">
              <a:rPr lang="en-US" smtClean="0"/>
              <a:t>11/30/23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3463AAD-B95E-0B49-B485-8232107EDF9A}" type="slidenum">
              <a:rPr lang="en-US" smtClean="0"/>
              <a:t>‹#›</a:t>
            </a:fld>
            <a:endParaRPr lang="en-US"/>
          </a:p>
        </p:txBody>
      </p:sp>
    </p:spTree>
    <p:extLst>
      <p:ext uri="{BB962C8B-B14F-4D97-AF65-F5344CB8AC3E}">
        <p14:creationId xmlns:p14="http://schemas.microsoft.com/office/powerpoint/2010/main" val="289545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8A26ED-CA52-804D-BF3D-15EF9E1E6CE9}" type="datetimeFigureOut">
              <a:rPr lang="en-US" smtClean="0"/>
              <a:t>11/30/23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3463AAD-B95E-0B49-B485-8232107EDF9A}" type="slidenum">
              <a:rPr lang="en-US" smtClean="0"/>
              <a:t>‹#›</a:t>
            </a:fld>
            <a:endParaRPr lang="en-US"/>
          </a:p>
        </p:txBody>
      </p:sp>
    </p:spTree>
    <p:extLst>
      <p:ext uri="{BB962C8B-B14F-4D97-AF65-F5344CB8AC3E}">
        <p14:creationId xmlns:p14="http://schemas.microsoft.com/office/powerpoint/2010/main" val="135020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A26ED-CA52-804D-BF3D-15EF9E1E6CE9}" type="datetimeFigureOut">
              <a:rPr lang="en-US" smtClean="0"/>
              <a:t>11/30/23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3463AAD-B95E-0B49-B485-8232107EDF9A}" type="slidenum">
              <a:rPr lang="en-US" smtClean="0"/>
              <a:t>‹#›</a:t>
            </a:fld>
            <a:endParaRPr lang="en-US"/>
          </a:p>
        </p:txBody>
      </p:sp>
    </p:spTree>
    <p:extLst>
      <p:ext uri="{BB962C8B-B14F-4D97-AF65-F5344CB8AC3E}">
        <p14:creationId xmlns:p14="http://schemas.microsoft.com/office/powerpoint/2010/main" val="183932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8A26ED-CA52-804D-BF3D-15EF9E1E6CE9}"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3463AAD-B95E-0B49-B485-8232107EDF9A}" type="slidenum">
              <a:rPr lang="en-US" smtClean="0"/>
              <a:t>‹#›</a:t>
            </a:fld>
            <a:endParaRPr lang="en-US"/>
          </a:p>
        </p:txBody>
      </p:sp>
    </p:spTree>
    <p:extLst>
      <p:ext uri="{BB962C8B-B14F-4D97-AF65-F5344CB8AC3E}">
        <p14:creationId xmlns:p14="http://schemas.microsoft.com/office/powerpoint/2010/main" val="144938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8A26ED-CA52-804D-BF3D-15EF9E1E6CE9}"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463AAD-B95E-0B49-B485-8232107EDF9A}" type="slidenum">
              <a:rPr lang="en-US" smtClean="0"/>
              <a:t>‹#›</a:t>
            </a:fld>
            <a:endParaRPr lang="en-US"/>
          </a:p>
        </p:txBody>
      </p:sp>
    </p:spTree>
    <p:extLst>
      <p:ext uri="{BB962C8B-B14F-4D97-AF65-F5344CB8AC3E}">
        <p14:creationId xmlns:p14="http://schemas.microsoft.com/office/powerpoint/2010/main" val="80143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437396" y="624110"/>
            <a:ext cx="10067216"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30338" y="2133600"/>
            <a:ext cx="10074274"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48A26ED-CA52-804D-BF3D-15EF9E1E6CE9}" type="datetimeFigureOut">
              <a:rPr lang="en-US" smtClean="0"/>
              <a:t>11/30/23</a:t>
            </a:fld>
            <a:endParaRPr lang="en-US"/>
          </a:p>
        </p:txBody>
      </p:sp>
      <p:sp>
        <p:nvSpPr>
          <p:cNvPr id="5" name="Footer Placeholder 4"/>
          <p:cNvSpPr>
            <a:spLocks noGrp="1"/>
          </p:cNvSpPr>
          <p:nvPr>
            <p:ph type="ftr" sz="quarter" idx="3"/>
          </p:nvPr>
        </p:nvSpPr>
        <p:spPr>
          <a:xfrm>
            <a:off x="1412024" y="6135808"/>
            <a:ext cx="87971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3463AAD-B95E-0B49-B485-8232107EDF9A}" type="slidenum">
              <a:rPr lang="en-US" smtClean="0"/>
              <a:t>‹#›</a:t>
            </a:fld>
            <a:endParaRPr lang="en-US"/>
          </a:p>
        </p:txBody>
      </p:sp>
    </p:spTree>
    <p:extLst>
      <p:ext uri="{BB962C8B-B14F-4D97-AF65-F5344CB8AC3E}">
        <p14:creationId xmlns:p14="http://schemas.microsoft.com/office/powerpoint/2010/main" val="3588262363"/>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B654-DD80-6647-BF80-260DD516C557}"/>
              </a:ext>
            </a:extLst>
          </p:cNvPr>
          <p:cNvSpPr>
            <a:spLocks noGrp="1"/>
          </p:cNvSpPr>
          <p:nvPr>
            <p:ph type="ctrTitle"/>
          </p:nvPr>
        </p:nvSpPr>
        <p:spPr>
          <a:xfrm>
            <a:off x="1524000" y="1254512"/>
            <a:ext cx="9144000" cy="2387600"/>
          </a:xfrm>
        </p:spPr>
        <p:txBody>
          <a:bodyPr>
            <a:noAutofit/>
          </a:bodyPr>
          <a:lstStyle/>
          <a:p>
            <a:r>
              <a:rPr lang="en-US" sz="6000" b="1">
                <a:latin typeface="Franklin Gothic Demi" panose="020B0603020102020204" pitchFamily="34" charset="0"/>
              </a:rPr>
              <a:t>Explainable Models for Epidemiological Forecasting</a:t>
            </a:r>
          </a:p>
        </p:txBody>
      </p:sp>
      <p:sp>
        <p:nvSpPr>
          <p:cNvPr id="3" name="Subtitle 2">
            <a:extLst>
              <a:ext uri="{FF2B5EF4-FFF2-40B4-BE49-F238E27FC236}">
                <a16:creationId xmlns:a16="http://schemas.microsoft.com/office/drawing/2014/main" id="{E3DB1594-5432-FC46-B83A-56BCAD331932}"/>
              </a:ext>
            </a:extLst>
          </p:cNvPr>
          <p:cNvSpPr>
            <a:spLocks noGrp="1"/>
          </p:cNvSpPr>
          <p:nvPr>
            <p:ph type="subTitle" idx="1"/>
          </p:nvPr>
        </p:nvSpPr>
        <p:spPr>
          <a:xfrm>
            <a:off x="1524000" y="4336608"/>
            <a:ext cx="9144000" cy="1655762"/>
          </a:xfrm>
        </p:spPr>
        <p:txBody>
          <a:bodyPr>
            <a:normAutofit/>
          </a:bodyPr>
          <a:lstStyle/>
          <a:p>
            <a:r>
              <a:rPr lang="en-US" sz="2800" b="1"/>
              <a:t>- Aryan Pariani, </a:t>
            </a:r>
            <a:r>
              <a:rPr lang="en-US" sz="2800" b="1" err="1"/>
              <a:t>Shayar</a:t>
            </a:r>
            <a:r>
              <a:rPr lang="en-US" sz="2800" b="1"/>
              <a:t> Shah, Aravind </a:t>
            </a:r>
            <a:r>
              <a:rPr lang="en-US" sz="2800" b="1" err="1"/>
              <a:t>Vengarai</a:t>
            </a:r>
            <a:endParaRPr lang="en-US" sz="2800" b="1"/>
          </a:p>
          <a:p>
            <a:endParaRPr lang="en-US" sz="2800"/>
          </a:p>
          <a:p>
            <a:r>
              <a:rPr lang="en-US" sz="2000" b="1" i="1">
                <a:solidFill>
                  <a:schemeClr val="accent6">
                    <a:lumMod val="75000"/>
                  </a:schemeClr>
                </a:solidFill>
              </a:rPr>
              <a:t>Final Project Presentation for CSE 8803 EPI – Fall 2023</a:t>
            </a:r>
          </a:p>
        </p:txBody>
      </p:sp>
    </p:spTree>
    <p:extLst>
      <p:ext uri="{BB962C8B-B14F-4D97-AF65-F5344CB8AC3E}">
        <p14:creationId xmlns:p14="http://schemas.microsoft.com/office/powerpoint/2010/main" val="258742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384E-022B-1C48-A61B-26543F5E697A}"/>
              </a:ext>
            </a:extLst>
          </p:cNvPr>
          <p:cNvSpPr>
            <a:spLocks noGrp="1"/>
          </p:cNvSpPr>
          <p:nvPr>
            <p:ph type="title"/>
          </p:nvPr>
        </p:nvSpPr>
        <p:spPr>
          <a:xfrm>
            <a:off x="1037966" y="340332"/>
            <a:ext cx="10466646" cy="721214"/>
          </a:xfrm>
        </p:spPr>
        <p:txBody>
          <a:bodyPr>
            <a:normAutofit/>
          </a:bodyPr>
          <a:lstStyle/>
          <a:p>
            <a:r>
              <a:rPr lang="en-US" b="1">
                <a:ea typeface="+mj-lt"/>
                <a:cs typeface="+mj-lt"/>
              </a:rPr>
              <a:t>Forecasting Approaches</a:t>
            </a:r>
          </a:p>
        </p:txBody>
      </p:sp>
      <p:sp>
        <p:nvSpPr>
          <p:cNvPr id="3" name="Content Placeholder 2">
            <a:extLst>
              <a:ext uri="{FF2B5EF4-FFF2-40B4-BE49-F238E27FC236}">
                <a16:creationId xmlns:a16="http://schemas.microsoft.com/office/drawing/2014/main" id="{F0244A19-7FC9-1549-B762-75F89D287FC8}"/>
              </a:ext>
            </a:extLst>
          </p:cNvPr>
          <p:cNvSpPr>
            <a:spLocks noGrp="1"/>
          </p:cNvSpPr>
          <p:nvPr>
            <p:ph idx="1"/>
          </p:nvPr>
        </p:nvSpPr>
        <p:spPr>
          <a:xfrm>
            <a:off x="1037967" y="1061546"/>
            <a:ext cx="10466645" cy="5456122"/>
          </a:xfrm>
        </p:spPr>
        <p:txBody>
          <a:bodyPr vert="horz" lIns="91440" tIns="45720" rIns="91440" bIns="45720" rtlCol="0" anchor="t">
            <a:normAutofit fontScale="92500" lnSpcReduction="10000"/>
          </a:bodyPr>
          <a:lstStyle/>
          <a:p>
            <a:pPr algn="l">
              <a:buFont typeface="Arial" panose="020B0604020202020204" pitchFamily="34" charset="0"/>
              <a:buChar char="•"/>
            </a:pPr>
            <a:r>
              <a:rPr lang="en-US" sz="1900" b="1" dirty="0">
                <a:solidFill>
                  <a:schemeClr val="tx1"/>
                </a:solidFill>
                <a:effectLst/>
              </a:rPr>
              <a:t>Roll-forward Validation</a:t>
            </a:r>
            <a:r>
              <a:rPr lang="en-US" sz="1900" dirty="0">
                <a:solidFill>
                  <a:schemeClr val="tx1"/>
                </a:solidFill>
                <a:effectLst/>
              </a:rPr>
              <a:t>: To predict future COVID-19 case trends, we use a rolling-window or roll-forward validation method. This means we start with a fixed-size temporal subset of training set and validate predictions on next time step, dropping the least recent datapoint and adding the datapoint for th</a:t>
            </a:r>
            <a:r>
              <a:rPr lang="en-US" sz="1900" dirty="0">
                <a:solidFill>
                  <a:schemeClr val="tx1"/>
                </a:solidFill>
              </a:rPr>
              <a:t>e new time step </a:t>
            </a:r>
            <a:r>
              <a:rPr lang="en-US" sz="1900" dirty="0">
                <a:solidFill>
                  <a:schemeClr val="tx1"/>
                </a:solidFill>
                <a:effectLst/>
              </a:rPr>
              <a:t>as we move forward. This approach avoids “look</a:t>
            </a:r>
            <a:r>
              <a:rPr lang="en-US" sz="1900" dirty="0">
                <a:solidFill>
                  <a:schemeClr val="tx1"/>
                </a:solidFill>
              </a:rPr>
              <a:t>-</a:t>
            </a:r>
            <a:r>
              <a:rPr lang="en-US" sz="1900" dirty="0">
                <a:solidFill>
                  <a:schemeClr val="tx1"/>
                </a:solidFill>
                <a:effectLst/>
              </a:rPr>
              <a:t>ahead” bias / peeking into the future</a:t>
            </a:r>
          </a:p>
          <a:p>
            <a:pPr algn="l">
              <a:buFont typeface="Arial" panose="020B0604020202020204" pitchFamily="34" charset="0"/>
              <a:buChar char="•"/>
            </a:pPr>
            <a:r>
              <a:rPr lang="en-US" sz="1900" b="1" dirty="0">
                <a:solidFill>
                  <a:schemeClr val="tx1"/>
                </a:solidFill>
                <a:effectLst/>
              </a:rPr>
              <a:t>Target Variable</a:t>
            </a:r>
            <a:r>
              <a:rPr lang="en-US" sz="1900" dirty="0">
                <a:solidFill>
                  <a:schemeClr val="tx1"/>
                </a:solidFill>
                <a:effectLst/>
              </a:rPr>
              <a:t>: For every country, we focus on forecasting "</a:t>
            </a:r>
            <a:r>
              <a:rPr lang="en-US" sz="1900" b="1" u="sng" dirty="0" err="1">
                <a:solidFill>
                  <a:srgbClr val="0070C0"/>
                </a:solidFill>
                <a:effectLst/>
              </a:rPr>
              <a:t>new_cases_smoothed_per_million</a:t>
            </a:r>
            <a:r>
              <a:rPr lang="en-US" sz="1900" dirty="0">
                <a:solidFill>
                  <a:schemeClr val="tx1"/>
                </a:solidFill>
                <a:effectLst/>
              </a:rPr>
              <a:t>", representing daily new confirmed COVID-19 cases </a:t>
            </a:r>
            <a:r>
              <a:rPr lang="en-US" sz="1900" i="1" dirty="0">
                <a:solidFill>
                  <a:schemeClr val="tx1"/>
                </a:solidFill>
                <a:effectLst/>
              </a:rPr>
              <a:t>per million </a:t>
            </a:r>
            <a:r>
              <a:rPr lang="en-US" sz="1900" dirty="0">
                <a:solidFill>
                  <a:schemeClr val="tx1"/>
                </a:solidFill>
                <a:effectLst/>
              </a:rPr>
              <a:t>people in the population, </a:t>
            </a:r>
            <a:r>
              <a:rPr lang="en-US" sz="1900" i="1" dirty="0">
                <a:solidFill>
                  <a:schemeClr val="tx1"/>
                </a:solidFill>
                <a:effectLst/>
              </a:rPr>
              <a:t>smoothed</a:t>
            </a:r>
            <a:r>
              <a:rPr lang="en-US" sz="1900" dirty="0">
                <a:solidFill>
                  <a:schemeClr val="tx1"/>
                </a:solidFill>
                <a:effectLst/>
              </a:rPr>
              <a:t> over 7 days</a:t>
            </a:r>
          </a:p>
          <a:p>
            <a:pPr algn="l">
              <a:buFont typeface="Arial" panose="020B0604020202020204" pitchFamily="34" charset="0"/>
              <a:buChar char="•"/>
            </a:pPr>
            <a:r>
              <a:rPr lang="en-US" sz="1900" b="1" dirty="0">
                <a:solidFill>
                  <a:schemeClr val="tx1"/>
                </a:solidFill>
                <a:effectLst/>
              </a:rPr>
              <a:t>Key Features</a:t>
            </a:r>
            <a:r>
              <a:rPr lang="en-US" sz="1900" dirty="0">
                <a:solidFill>
                  <a:schemeClr val="tx1"/>
                </a:solidFill>
                <a:effectLst/>
              </a:rPr>
              <a:t>: To enhance our multivariate forecast's accuracy, we include seven crucial time-series features that can potentially be predictive of case count forecast:</a:t>
            </a:r>
          </a:p>
          <a:p>
            <a:pPr marL="742950" lvl="1" indent="-285750" algn="l">
              <a:buFont typeface="Arial" panose="020B0604020202020204" pitchFamily="34" charset="0"/>
              <a:buChar char="•"/>
            </a:pPr>
            <a:r>
              <a:rPr lang="en-US" sz="1900" b="1" dirty="0">
                <a:solidFill>
                  <a:schemeClr val="accent6">
                    <a:lumMod val="75000"/>
                  </a:schemeClr>
                </a:solidFill>
                <a:effectLst/>
              </a:rPr>
              <a:t>ICU patients </a:t>
            </a:r>
            <a:r>
              <a:rPr lang="en-US" sz="1900" i="1" dirty="0">
                <a:solidFill>
                  <a:schemeClr val="tx1"/>
                </a:solidFill>
                <a:effectLst/>
              </a:rPr>
              <a:t>per million</a:t>
            </a:r>
          </a:p>
          <a:p>
            <a:pPr marL="742950" lvl="1" indent="-285750" algn="l">
              <a:buFont typeface="Arial" panose="020B0604020202020204" pitchFamily="34" charset="0"/>
              <a:buChar char="•"/>
            </a:pPr>
            <a:r>
              <a:rPr lang="en-US" sz="1900" dirty="0">
                <a:solidFill>
                  <a:schemeClr val="tx1"/>
                </a:solidFill>
                <a:effectLst/>
              </a:rPr>
              <a:t>COVID-19 </a:t>
            </a:r>
            <a:r>
              <a:rPr lang="en-US" sz="1900" b="1" dirty="0">
                <a:solidFill>
                  <a:schemeClr val="accent6">
                    <a:lumMod val="75000"/>
                  </a:schemeClr>
                </a:solidFill>
                <a:effectLst/>
              </a:rPr>
              <a:t>reproduction rate</a:t>
            </a:r>
          </a:p>
          <a:p>
            <a:pPr marL="742950" lvl="1" indent="-285750" algn="l">
              <a:buFont typeface="Arial" panose="020B0604020202020204" pitchFamily="34" charset="0"/>
              <a:buChar char="•"/>
            </a:pPr>
            <a:r>
              <a:rPr lang="en-US" sz="1900" b="1" dirty="0">
                <a:solidFill>
                  <a:schemeClr val="accent6">
                    <a:lumMod val="75000"/>
                  </a:schemeClr>
                </a:solidFill>
                <a:effectLst/>
              </a:rPr>
              <a:t>Hospital patients </a:t>
            </a:r>
            <a:r>
              <a:rPr lang="en-US" sz="1900" i="1" dirty="0">
                <a:solidFill>
                  <a:schemeClr val="tx1"/>
                </a:solidFill>
                <a:effectLst/>
              </a:rPr>
              <a:t>per million</a:t>
            </a:r>
          </a:p>
          <a:p>
            <a:pPr marL="742950" lvl="1" indent="-285750" algn="l">
              <a:buFont typeface="Arial" panose="020B0604020202020204" pitchFamily="34" charset="0"/>
              <a:buChar char="•"/>
            </a:pPr>
            <a:r>
              <a:rPr lang="en-US" sz="1900" dirty="0">
                <a:solidFill>
                  <a:schemeClr val="tx1"/>
                </a:solidFill>
                <a:effectLst/>
              </a:rPr>
              <a:t>Daily </a:t>
            </a:r>
            <a:r>
              <a:rPr lang="en-US" sz="1900" b="1" dirty="0">
                <a:solidFill>
                  <a:schemeClr val="accent6">
                    <a:lumMod val="75000"/>
                  </a:schemeClr>
                </a:solidFill>
                <a:effectLst/>
              </a:rPr>
              <a:t>new people vaccinated </a:t>
            </a:r>
            <a:r>
              <a:rPr lang="en-US" sz="1900" dirty="0">
                <a:solidFill>
                  <a:schemeClr val="tx1"/>
                </a:solidFill>
                <a:effectLst/>
              </a:rPr>
              <a:t>(</a:t>
            </a:r>
            <a:r>
              <a:rPr lang="en-US" sz="1900" i="1" dirty="0">
                <a:solidFill>
                  <a:schemeClr val="tx1"/>
                </a:solidFill>
                <a:effectLst/>
              </a:rPr>
              <a:t>smoothed per hundred</a:t>
            </a:r>
            <a:r>
              <a:rPr lang="en-US" sz="1900" dirty="0">
                <a:solidFill>
                  <a:schemeClr val="tx1"/>
                </a:solidFill>
                <a:effectLst/>
              </a:rPr>
              <a:t>)</a:t>
            </a:r>
          </a:p>
          <a:p>
            <a:pPr marL="742950" lvl="1" indent="-285750" algn="l">
              <a:buFont typeface="Arial" panose="020B0604020202020204" pitchFamily="34" charset="0"/>
              <a:buChar char="•"/>
            </a:pPr>
            <a:r>
              <a:rPr lang="en-US" sz="1900" b="1" dirty="0">
                <a:solidFill>
                  <a:schemeClr val="accent6">
                    <a:lumMod val="75000"/>
                  </a:schemeClr>
                </a:solidFill>
                <a:effectLst/>
              </a:rPr>
              <a:t>New vaccinations </a:t>
            </a:r>
            <a:r>
              <a:rPr lang="en-US" sz="1900" dirty="0">
                <a:solidFill>
                  <a:schemeClr val="tx1"/>
                </a:solidFill>
                <a:effectLst/>
              </a:rPr>
              <a:t>(</a:t>
            </a:r>
            <a:r>
              <a:rPr lang="en-US" sz="1900" i="1" dirty="0">
                <a:solidFill>
                  <a:schemeClr val="tx1"/>
                </a:solidFill>
                <a:effectLst/>
              </a:rPr>
              <a:t>smoothed per million</a:t>
            </a:r>
            <a:r>
              <a:rPr lang="en-US" sz="1900" dirty="0">
                <a:solidFill>
                  <a:schemeClr val="tx1"/>
                </a:solidFill>
                <a:effectLst/>
              </a:rPr>
              <a:t>)</a:t>
            </a:r>
          </a:p>
          <a:p>
            <a:pPr marL="742950" lvl="1" indent="-285750" algn="l">
              <a:buFont typeface="Arial" panose="020B0604020202020204" pitchFamily="34" charset="0"/>
              <a:buChar char="•"/>
            </a:pPr>
            <a:r>
              <a:rPr lang="en-US" sz="1900" dirty="0">
                <a:solidFill>
                  <a:schemeClr val="tx1"/>
                </a:solidFill>
                <a:effectLst/>
              </a:rPr>
              <a:t>Government response </a:t>
            </a:r>
            <a:r>
              <a:rPr lang="en-US" sz="1900" b="1" dirty="0">
                <a:solidFill>
                  <a:schemeClr val="accent6">
                    <a:lumMod val="75000"/>
                  </a:schemeClr>
                </a:solidFill>
                <a:effectLst/>
              </a:rPr>
              <a:t>stringency index</a:t>
            </a:r>
          </a:p>
          <a:p>
            <a:pPr marL="742950" lvl="1" indent="-285750" algn="l">
              <a:buFont typeface="Arial" panose="020B0604020202020204" pitchFamily="34" charset="0"/>
              <a:buChar char="•"/>
            </a:pPr>
            <a:r>
              <a:rPr lang="en-US" sz="1900" b="1" dirty="0">
                <a:solidFill>
                  <a:schemeClr val="accent6">
                    <a:lumMod val="75000"/>
                  </a:schemeClr>
                </a:solidFill>
                <a:effectLst/>
              </a:rPr>
              <a:t>Tests per confirmed </a:t>
            </a:r>
            <a:r>
              <a:rPr lang="en-US" sz="1900" dirty="0">
                <a:solidFill>
                  <a:schemeClr val="tx1"/>
                </a:solidFill>
              </a:rPr>
              <a:t>(</a:t>
            </a:r>
            <a:r>
              <a:rPr lang="en-US" sz="1900" dirty="0">
                <a:solidFill>
                  <a:schemeClr val="tx1"/>
                </a:solidFill>
                <a:effectLst/>
              </a:rPr>
              <a:t>positive)</a:t>
            </a:r>
            <a:r>
              <a:rPr lang="en-US" sz="1900" b="1" dirty="0">
                <a:solidFill>
                  <a:schemeClr val="accent6">
                    <a:lumMod val="75000"/>
                  </a:schemeClr>
                </a:solidFill>
                <a:effectLst/>
              </a:rPr>
              <a:t> case </a:t>
            </a:r>
            <a:r>
              <a:rPr lang="en-US" sz="1900" dirty="0">
                <a:solidFill>
                  <a:schemeClr val="tx1"/>
                </a:solidFill>
                <a:effectLst/>
              </a:rPr>
              <a:t>(</a:t>
            </a:r>
            <a:r>
              <a:rPr lang="en-US" sz="1900" i="1" dirty="0">
                <a:solidFill>
                  <a:schemeClr val="tx1"/>
                </a:solidFill>
                <a:effectLst/>
              </a:rPr>
              <a:t>smoothed</a:t>
            </a:r>
            <a:r>
              <a:rPr lang="en-US" sz="1900" dirty="0">
                <a:solidFill>
                  <a:schemeClr val="tx1"/>
                </a:solidFill>
                <a:effectLst/>
              </a:rPr>
              <a:t>)</a:t>
            </a:r>
          </a:p>
          <a:p>
            <a:endParaRPr lang="en-US" dirty="0"/>
          </a:p>
        </p:txBody>
      </p:sp>
    </p:spTree>
    <p:extLst>
      <p:ext uri="{BB962C8B-B14F-4D97-AF65-F5344CB8AC3E}">
        <p14:creationId xmlns:p14="http://schemas.microsoft.com/office/powerpoint/2010/main" val="1431607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384E-022B-1C48-A61B-26543F5E697A}"/>
              </a:ext>
            </a:extLst>
          </p:cNvPr>
          <p:cNvSpPr>
            <a:spLocks noGrp="1"/>
          </p:cNvSpPr>
          <p:nvPr>
            <p:ph type="title"/>
          </p:nvPr>
        </p:nvSpPr>
        <p:spPr>
          <a:xfrm>
            <a:off x="1037966" y="340332"/>
            <a:ext cx="10466646" cy="721214"/>
          </a:xfrm>
        </p:spPr>
        <p:txBody>
          <a:bodyPr>
            <a:normAutofit/>
          </a:bodyPr>
          <a:lstStyle/>
          <a:p>
            <a:r>
              <a:rPr lang="en-US" b="1">
                <a:ea typeface="+mj-lt"/>
                <a:cs typeface="+mj-lt"/>
              </a:rPr>
              <a:t>Forecasting Model Selection and Details</a:t>
            </a:r>
          </a:p>
        </p:txBody>
      </p:sp>
      <p:sp>
        <p:nvSpPr>
          <p:cNvPr id="3" name="Content Placeholder 2">
            <a:extLst>
              <a:ext uri="{FF2B5EF4-FFF2-40B4-BE49-F238E27FC236}">
                <a16:creationId xmlns:a16="http://schemas.microsoft.com/office/drawing/2014/main" id="{F0244A19-7FC9-1549-B762-75F89D287FC8}"/>
              </a:ext>
            </a:extLst>
          </p:cNvPr>
          <p:cNvSpPr>
            <a:spLocks noGrp="1"/>
          </p:cNvSpPr>
          <p:nvPr>
            <p:ph idx="1"/>
          </p:nvPr>
        </p:nvSpPr>
        <p:spPr>
          <a:xfrm>
            <a:off x="1037967" y="1061546"/>
            <a:ext cx="10466645" cy="5456122"/>
          </a:xfrm>
        </p:spPr>
        <p:txBody>
          <a:bodyPr>
            <a:normAutofit/>
          </a:bodyPr>
          <a:lstStyle/>
          <a:p>
            <a:pPr>
              <a:lnSpc>
                <a:spcPct val="90000"/>
              </a:lnSpc>
              <a:buFont typeface="+mj-lt"/>
              <a:buAutoNum type="arabicPeriod"/>
            </a:pPr>
            <a:r>
              <a:rPr lang="en-US" sz="1750" b="1">
                <a:solidFill>
                  <a:srgbClr val="0070C0"/>
                </a:solidFill>
              </a:rPr>
              <a:t>Vector Autoregression (VAR)</a:t>
            </a:r>
            <a:r>
              <a:rPr lang="en-US" sz="1750" b="1">
                <a:solidFill>
                  <a:schemeClr val="tx1"/>
                </a:solidFill>
              </a:rPr>
              <a:t> :</a:t>
            </a:r>
          </a:p>
          <a:p>
            <a:pPr lvl="1">
              <a:lnSpc>
                <a:spcPct val="90000"/>
              </a:lnSpc>
              <a:buFont typeface="Arial" panose="020B0604020202020204" pitchFamily="34" charset="0"/>
              <a:buChar char="•"/>
            </a:pPr>
            <a:r>
              <a:rPr lang="en-US" sz="1750">
                <a:solidFill>
                  <a:schemeClr val="tx1"/>
                </a:solidFill>
              </a:rPr>
              <a:t>A </a:t>
            </a:r>
            <a:r>
              <a:rPr lang="en-US" sz="1750" i="1" u="sng">
                <a:solidFill>
                  <a:srgbClr val="FF0000"/>
                </a:solidFill>
              </a:rPr>
              <a:t>statistical model</a:t>
            </a:r>
            <a:r>
              <a:rPr lang="en-US" sz="1750">
                <a:solidFill>
                  <a:schemeClr val="tx1"/>
                </a:solidFill>
              </a:rPr>
              <a:t> capturing linear relationships between multiple time series.</a:t>
            </a:r>
          </a:p>
          <a:p>
            <a:pPr lvl="1">
              <a:lnSpc>
                <a:spcPct val="90000"/>
              </a:lnSpc>
              <a:buFont typeface="Arial" panose="020B0604020202020204" pitchFamily="34" charset="0"/>
              <a:buChar char="•"/>
            </a:pPr>
            <a:r>
              <a:rPr lang="en-US" sz="1750">
                <a:solidFill>
                  <a:schemeClr val="tx1"/>
                </a:solidFill>
              </a:rPr>
              <a:t>Involves ensuring stationarity (using Augmented Dickey-Fuller test), selecting the lag order, estimating the model, and forecasting future values.</a:t>
            </a:r>
          </a:p>
          <a:p>
            <a:pPr>
              <a:lnSpc>
                <a:spcPct val="90000"/>
              </a:lnSpc>
              <a:buFont typeface="+mj-lt"/>
              <a:buAutoNum type="arabicPeriod"/>
            </a:pPr>
            <a:r>
              <a:rPr lang="en-US" sz="1750" b="1">
                <a:solidFill>
                  <a:srgbClr val="0070C0"/>
                </a:solidFill>
              </a:rPr>
              <a:t>Long Short-Term Memory (LSTM)</a:t>
            </a:r>
            <a:r>
              <a:rPr lang="en-US" sz="1750" b="1">
                <a:solidFill>
                  <a:schemeClr val="tx1"/>
                </a:solidFill>
              </a:rPr>
              <a:t> :</a:t>
            </a:r>
          </a:p>
          <a:p>
            <a:pPr lvl="1">
              <a:lnSpc>
                <a:spcPct val="90000"/>
              </a:lnSpc>
              <a:buFont typeface="Arial" panose="020B0604020202020204" pitchFamily="34" charset="0"/>
              <a:buChar char="•"/>
            </a:pPr>
            <a:r>
              <a:rPr lang="en-US" sz="1750">
                <a:solidFill>
                  <a:schemeClr val="tx1"/>
                </a:solidFill>
              </a:rPr>
              <a:t>Type of </a:t>
            </a:r>
            <a:r>
              <a:rPr lang="en-US" sz="1750" i="1" u="sng">
                <a:solidFill>
                  <a:srgbClr val="FF0000"/>
                </a:solidFill>
              </a:rPr>
              <a:t>recurrent neural network</a:t>
            </a:r>
            <a:r>
              <a:rPr lang="en-US" sz="1750">
                <a:solidFill>
                  <a:schemeClr val="tx1"/>
                </a:solidFill>
              </a:rPr>
              <a:t> (deep learning) adept at handling long sequences.</a:t>
            </a:r>
          </a:p>
          <a:p>
            <a:pPr lvl="1">
              <a:lnSpc>
                <a:spcPct val="90000"/>
              </a:lnSpc>
              <a:buFont typeface="Arial" panose="020B0604020202020204" pitchFamily="34" charset="0"/>
              <a:buChar char="•"/>
            </a:pPr>
            <a:r>
              <a:rPr lang="en-US" sz="1750">
                <a:solidFill>
                  <a:schemeClr val="tx1"/>
                </a:solidFill>
              </a:rPr>
              <a:t>Process includes normalizing data, transforming into valid format </a:t>
            </a:r>
            <a:r>
              <a:rPr lang="en-US" sz="1750" b="1">
                <a:solidFill>
                  <a:schemeClr val="tx1"/>
                </a:solidFill>
              </a:rPr>
              <a:t>(use last 'n' time steps (days) to predict next time step)</a:t>
            </a:r>
            <a:r>
              <a:rPr lang="en-US" sz="1750">
                <a:solidFill>
                  <a:schemeClr val="tx1"/>
                </a:solidFill>
              </a:rPr>
              <a:t>, designing and training LSTM, and forecasting.</a:t>
            </a:r>
          </a:p>
          <a:p>
            <a:pPr>
              <a:lnSpc>
                <a:spcPct val="90000"/>
              </a:lnSpc>
              <a:buFont typeface="Arial" panose="020B0604020202020204" pitchFamily="34" charset="0"/>
              <a:buChar char="•"/>
            </a:pPr>
            <a:r>
              <a:rPr lang="en-US" sz="1750" b="1">
                <a:solidFill>
                  <a:schemeClr val="tx1"/>
                </a:solidFill>
              </a:rPr>
              <a:t>Performance Metrics:</a:t>
            </a:r>
          </a:p>
          <a:p>
            <a:pPr lvl="1">
              <a:lnSpc>
                <a:spcPct val="90000"/>
              </a:lnSpc>
              <a:buFont typeface="Arial" panose="020B0604020202020204" pitchFamily="34" charset="0"/>
              <a:buChar char="•"/>
            </a:pPr>
            <a:r>
              <a:rPr lang="en-US" sz="1750" b="1" i="1" u="sng">
                <a:solidFill>
                  <a:schemeClr val="accent6">
                    <a:lumMod val="75000"/>
                  </a:schemeClr>
                </a:solidFill>
              </a:rPr>
              <a:t>Mean Absolute Error (MAE)</a:t>
            </a:r>
            <a:r>
              <a:rPr lang="en-US" sz="1750">
                <a:solidFill>
                  <a:schemeClr val="tx1"/>
                </a:solidFill>
              </a:rPr>
              <a:t> + </a:t>
            </a:r>
            <a:r>
              <a:rPr lang="en-US" sz="1750" b="1" i="1" u="sng">
                <a:solidFill>
                  <a:schemeClr val="accent6">
                    <a:lumMod val="75000"/>
                  </a:schemeClr>
                </a:solidFill>
              </a:rPr>
              <a:t>Root Mean Square Error (RMSE)</a:t>
            </a:r>
            <a:r>
              <a:rPr lang="en-US" sz="1750">
                <a:solidFill>
                  <a:schemeClr val="tx1"/>
                </a:solidFill>
              </a:rPr>
              <a:t> to evaluate model accuracy (and reliability for feature </a:t>
            </a:r>
            <a:r>
              <a:rPr lang="en-US" sz="1750" err="1">
                <a:solidFill>
                  <a:schemeClr val="tx1"/>
                </a:solidFill>
              </a:rPr>
              <a:t>explainability</a:t>
            </a:r>
            <a:r>
              <a:rPr lang="en-US" sz="1750">
                <a:solidFill>
                  <a:schemeClr val="tx1"/>
                </a:solidFill>
              </a:rPr>
              <a:t> analysis)</a:t>
            </a:r>
          </a:p>
          <a:p>
            <a:pPr>
              <a:lnSpc>
                <a:spcPct val="90000"/>
              </a:lnSpc>
              <a:buFont typeface="Arial" panose="020B0604020202020204" pitchFamily="34" charset="0"/>
              <a:buChar char="•"/>
            </a:pPr>
            <a:r>
              <a:rPr lang="en-US" sz="1750" b="1">
                <a:solidFill>
                  <a:schemeClr val="tx1"/>
                </a:solidFill>
              </a:rPr>
              <a:t>Bayesian Optimization:</a:t>
            </a:r>
          </a:p>
          <a:p>
            <a:pPr lvl="1">
              <a:lnSpc>
                <a:spcPct val="90000"/>
              </a:lnSpc>
              <a:buFont typeface="Arial" panose="020B0604020202020204" pitchFamily="34" charset="0"/>
              <a:buChar char="•"/>
            </a:pPr>
            <a:r>
              <a:rPr lang="en-US" sz="1750">
                <a:solidFill>
                  <a:schemeClr val="tx1"/>
                </a:solidFill>
              </a:rPr>
              <a:t>Used for hyperparameter (e.g. learning rate, architecture) tuning to optimize model</a:t>
            </a:r>
          </a:p>
          <a:p>
            <a:pPr>
              <a:lnSpc>
                <a:spcPct val="90000"/>
              </a:lnSpc>
              <a:buFont typeface="Arial" panose="020B0604020202020204" pitchFamily="34" charset="0"/>
              <a:buChar char="•"/>
            </a:pPr>
            <a:r>
              <a:rPr lang="en-US" sz="1750" b="1">
                <a:solidFill>
                  <a:schemeClr val="tx1"/>
                </a:solidFill>
              </a:rPr>
              <a:t>Data Splitting:</a:t>
            </a:r>
          </a:p>
          <a:p>
            <a:pPr lvl="1">
              <a:lnSpc>
                <a:spcPct val="90000"/>
              </a:lnSpc>
              <a:buFont typeface="Arial" panose="020B0604020202020204" pitchFamily="34" charset="0"/>
              <a:buChar char="•"/>
            </a:pPr>
            <a:r>
              <a:rPr lang="en-US" sz="1750">
                <a:solidFill>
                  <a:schemeClr val="tx1"/>
                </a:solidFill>
              </a:rPr>
              <a:t>Temporal split of the dataset over entire 3-year period into 80%-20% split of training / in-sample and testing / out-of-sample sets to assess performance.</a:t>
            </a:r>
          </a:p>
          <a:p>
            <a:endParaRPr lang="en-US"/>
          </a:p>
        </p:txBody>
      </p:sp>
    </p:spTree>
    <p:extLst>
      <p:ext uri="{BB962C8B-B14F-4D97-AF65-F5344CB8AC3E}">
        <p14:creationId xmlns:p14="http://schemas.microsoft.com/office/powerpoint/2010/main" val="2136266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384E-022B-1C48-A61B-26543F5E697A}"/>
              </a:ext>
            </a:extLst>
          </p:cNvPr>
          <p:cNvSpPr>
            <a:spLocks noGrp="1"/>
          </p:cNvSpPr>
          <p:nvPr>
            <p:ph type="title"/>
          </p:nvPr>
        </p:nvSpPr>
        <p:spPr>
          <a:xfrm>
            <a:off x="1037966" y="340332"/>
            <a:ext cx="10466646" cy="721214"/>
          </a:xfrm>
        </p:spPr>
        <p:txBody>
          <a:bodyPr>
            <a:noAutofit/>
          </a:bodyPr>
          <a:lstStyle/>
          <a:p>
            <a:r>
              <a:rPr lang="en-US" b="1">
                <a:ea typeface="+mj-lt"/>
                <a:cs typeface="+mj-lt"/>
              </a:rPr>
              <a:t>Predictive Feature </a:t>
            </a:r>
            <a:r>
              <a:rPr lang="en-US" b="1" err="1">
                <a:ea typeface="+mj-lt"/>
                <a:cs typeface="+mj-lt"/>
              </a:rPr>
              <a:t>Explainability</a:t>
            </a:r>
            <a:r>
              <a:rPr lang="en-US" b="1">
                <a:ea typeface="+mj-lt"/>
                <a:cs typeface="+mj-lt"/>
              </a:rPr>
              <a:t> Analysis</a:t>
            </a:r>
            <a:br>
              <a:rPr lang="en-US" b="1">
                <a:ea typeface="+mj-lt"/>
                <a:cs typeface="+mj-lt"/>
              </a:rPr>
            </a:br>
            <a:endParaRPr lang="en-US" b="1">
              <a:ea typeface="+mj-lt"/>
              <a:cs typeface="+mj-lt"/>
            </a:endParaRPr>
          </a:p>
        </p:txBody>
      </p:sp>
      <p:graphicFrame>
        <p:nvGraphicFramePr>
          <p:cNvPr id="4" name="Content Placeholder 3">
            <a:extLst>
              <a:ext uri="{FF2B5EF4-FFF2-40B4-BE49-F238E27FC236}">
                <a16:creationId xmlns:a16="http://schemas.microsoft.com/office/drawing/2014/main" id="{A6F23D90-584B-6503-5277-9F6CFAE64FCF}"/>
              </a:ext>
            </a:extLst>
          </p:cNvPr>
          <p:cNvGraphicFramePr>
            <a:graphicFrameLocks noGrp="1"/>
          </p:cNvGraphicFramePr>
          <p:nvPr>
            <p:ph idx="1"/>
            <p:extLst>
              <p:ext uri="{D42A27DB-BD31-4B8C-83A1-F6EECF244321}">
                <p14:modId xmlns:p14="http://schemas.microsoft.com/office/powerpoint/2010/main" val="890349698"/>
              </p:ext>
            </p:extLst>
          </p:nvPr>
        </p:nvGraphicFramePr>
        <p:xfrm>
          <a:off x="819806" y="1684020"/>
          <a:ext cx="10684806" cy="3489960"/>
        </p:xfrm>
        <a:graphic>
          <a:graphicData uri="http://schemas.openxmlformats.org/drawingml/2006/table">
            <a:tbl>
              <a:tblPr firstRow="1" bandRow="1">
                <a:tableStyleId>{5C22544A-7EE6-4342-B048-85BDC9FD1C3A}</a:tableStyleId>
              </a:tblPr>
              <a:tblGrid>
                <a:gridCol w="1481959">
                  <a:extLst>
                    <a:ext uri="{9D8B030D-6E8A-4147-A177-3AD203B41FA5}">
                      <a16:colId xmlns:a16="http://schemas.microsoft.com/office/drawing/2014/main" val="2534203433"/>
                    </a:ext>
                  </a:extLst>
                </a:gridCol>
                <a:gridCol w="2911365">
                  <a:extLst>
                    <a:ext uri="{9D8B030D-6E8A-4147-A177-3AD203B41FA5}">
                      <a16:colId xmlns:a16="http://schemas.microsoft.com/office/drawing/2014/main" val="2044099422"/>
                    </a:ext>
                  </a:extLst>
                </a:gridCol>
                <a:gridCol w="3436883">
                  <a:extLst>
                    <a:ext uri="{9D8B030D-6E8A-4147-A177-3AD203B41FA5}">
                      <a16:colId xmlns:a16="http://schemas.microsoft.com/office/drawing/2014/main" val="4046021782"/>
                    </a:ext>
                  </a:extLst>
                </a:gridCol>
                <a:gridCol w="2854599">
                  <a:extLst>
                    <a:ext uri="{9D8B030D-6E8A-4147-A177-3AD203B41FA5}">
                      <a16:colId xmlns:a16="http://schemas.microsoft.com/office/drawing/2014/main" val="278584616"/>
                    </a:ext>
                  </a:extLst>
                </a:gridCol>
              </a:tblGrid>
              <a:tr h="370840">
                <a:tc>
                  <a:txBody>
                    <a:bodyPr/>
                    <a:lstStyle/>
                    <a:p>
                      <a:endParaRPr lang="en-US"/>
                    </a:p>
                  </a:txBody>
                  <a:tcPr/>
                </a:tc>
                <a:tc>
                  <a:txBody>
                    <a:bodyPr/>
                    <a:lstStyle/>
                    <a:p>
                      <a:pPr algn="ctr"/>
                      <a:r>
                        <a:rPr lang="en-US" b="1"/>
                        <a:t>Global Analysis</a:t>
                      </a:r>
                    </a:p>
                  </a:txBody>
                  <a:tcPr/>
                </a:tc>
                <a:tc>
                  <a:txBody>
                    <a:bodyPr/>
                    <a:lstStyle/>
                    <a:p>
                      <a:pPr algn="ctr"/>
                      <a:r>
                        <a:rPr lang="en-US"/>
                        <a:t>Local / Phased Analysis</a:t>
                      </a:r>
                    </a:p>
                  </a:txBody>
                  <a:tcPr/>
                </a:tc>
                <a:tc>
                  <a:txBody>
                    <a:bodyPr/>
                    <a:lstStyle/>
                    <a:p>
                      <a:pPr algn="ctr"/>
                      <a:r>
                        <a:rPr lang="en-US"/>
                        <a:t>Cross-Phase Analysis*</a:t>
                      </a:r>
                    </a:p>
                  </a:txBody>
                  <a:tcPr/>
                </a:tc>
                <a:extLst>
                  <a:ext uri="{0D108BD9-81ED-4DB2-BD59-A6C34878D82A}">
                    <a16:rowId xmlns:a16="http://schemas.microsoft.com/office/drawing/2014/main" val="2957872857"/>
                  </a:ext>
                </a:extLst>
              </a:tr>
              <a:tr h="370840">
                <a:tc>
                  <a:txBody>
                    <a:bodyPr/>
                    <a:lstStyle/>
                    <a:p>
                      <a:pPr algn="ctr"/>
                      <a:r>
                        <a:rPr lang="en-US" b="1"/>
                        <a:t>Countries</a:t>
                      </a:r>
                      <a:r>
                        <a:rPr lang="en-US"/>
                        <a:t> </a:t>
                      </a:r>
                    </a:p>
                  </a:txBody>
                  <a:tcPr/>
                </a:tc>
                <a:tc>
                  <a:txBody>
                    <a:bodyPr/>
                    <a:lstStyle/>
                    <a:p>
                      <a:r>
                        <a:rPr lang="en-US"/>
                        <a:t>All 4 (USA, ITA, JPN, FRA)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All 4 (USA, ITA, JPN, FRA)</a:t>
                      </a:r>
                    </a:p>
                  </a:txBody>
                  <a:tcPr/>
                </a:tc>
                <a:tc>
                  <a:txBody>
                    <a:bodyPr/>
                    <a:lstStyle/>
                    <a:p>
                      <a:r>
                        <a:rPr lang="en-US"/>
                        <a:t>USA only</a:t>
                      </a:r>
                    </a:p>
                  </a:txBody>
                  <a:tcPr/>
                </a:tc>
                <a:extLst>
                  <a:ext uri="{0D108BD9-81ED-4DB2-BD59-A6C34878D82A}">
                    <a16:rowId xmlns:a16="http://schemas.microsoft.com/office/drawing/2014/main" val="2423164148"/>
                  </a:ext>
                </a:extLst>
              </a:tr>
              <a:tr h="370840">
                <a:tc>
                  <a:txBody>
                    <a:bodyPr/>
                    <a:lstStyle/>
                    <a:p>
                      <a:pPr algn="ctr"/>
                      <a:r>
                        <a:rPr lang="en-US" b="1"/>
                        <a:t>Time Period</a:t>
                      </a:r>
                    </a:p>
                  </a:txBody>
                  <a:tcPr/>
                </a:tc>
                <a:tc>
                  <a:txBody>
                    <a:bodyPr/>
                    <a:lstStyle/>
                    <a:p>
                      <a:r>
                        <a:rPr lang="en-US">
                          <a:highlight>
                            <a:srgbClr val="FFFF00"/>
                          </a:highlight>
                        </a:rPr>
                        <a:t>Entire 3-year period</a:t>
                      </a:r>
                      <a:r>
                        <a:rPr lang="en-US"/>
                        <a:t> (Jan 2020 – Dec 2022)</a:t>
                      </a:r>
                    </a:p>
                  </a:txBody>
                  <a:tcPr/>
                </a:tc>
                <a:tc>
                  <a:txBody>
                    <a:bodyPr/>
                    <a:lstStyle/>
                    <a:p>
                      <a:r>
                        <a:rPr lang="en-US">
                          <a:highlight>
                            <a:srgbClr val="FFFF00"/>
                          </a:highlight>
                        </a:rPr>
                        <a:t>One country-specific 21-day phase</a:t>
                      </a:r>
                      <a:r>
                        <a:rPr lang="en-US"/>
                        <a:t> of </a:t>
                      </a:r>
                      <a:r>
                        <a:rPr lang="en-US" b="1" i="1" u="none"/>
                        <a:t>fastest case count growth</a:t>
                      </a:r>
                      <a:r>
                        <a:rPr lang="en-US"/>
                        <a:t> (Omicron outbreak onset (2022))</a:t>
                      </a:r>
                    </a:p>
                  </a:txBody>
                  <a:tcPr/>
                </a:tc>
                <a:tc>
                  <a:txBody>
                    <a:bodyPr/>
                    <a:lstStyle/>
                    <a:p>
                      <a:r>
                        <a:rPr lang="en-US">
                          <a:highlight>
                            <a:srgbClr val="FFFF00"/>
                          </a:highlight>
                        </a:rPr>
                        <a:t>Three 21-day phases</a:t>
                      </a:r>
                      <a:r>
                        <a:rPr lang="en-US"/>
                        <a:t>:    </a:t>
                      </a:r>
                      <a:r>
                        <a:rPr lang="en-US" b="1">
                          <a:solidFill>
                            <a:srgbClr val="0070C0"/>
                          </a:solidFill>
                        </a:rPr>
                        <a:t>1.</a:t>
                      </a:r>
                      <a:r>
                        <a:rPr lang="en-US">
                          <a:solidFill>
                            <a:srgbClr val="0070C0"/>
                          </a:solidFill>
                        </a:rPr>
                        <a:t> </a:t>
                      </a:r>
                      <a:r>
                        <a:rPr lang="en-US" b="1" i="1" u="none"/>
                        <a:t>fastest growth pre-vaccines</a:t>
                      </a:r>
                      <a:r>
                        <a:rPr lang="en-US"/>
                        <a:t> (2020)             </a:t>
                      </a:r>
                      <a:r>
                        <a:rPr lang="en-US" b="1">
                          <a:solidFill>
                            <a:srgbClr val="0070C0"/>
                          </a:solidFill>
                        </a:rPr>
                        <a:t>2. </a:t>
                      </a:r>
                      <a:r>
                        <a:rPr lang="en-US" b="1" i="1"/>
                        <a:t>fastest growth </a:t>
                      </a:r>
                      <a:r>
                        <a:rPr lang="en-US"/>
                        <a:t>(Omicron onset)</a:t>
                      </a:r>
                    </a:p>
                    <a:p>
                      <a:r>
                        <a:rPr lang="en-US" b="1">
                          <a:solidFill>
                            <a:srgbClr val="0070C0"/>
                          </a:solidFill>
                        </a:rPr>
                        <a:t>3. </a:t>
                      </a:r>
                      <a:r>
                        <a:rPr lang="en-US" b="1" i="1" u="none"/>
                        <a:t>fastest decline</a:t>
                      </a:r>
                    </a:p>
                  </a:txBody>
                  <a:tcPr/>
                </a:tc>
                <a:extLst>
                  <a:ext uri="{0D108BD9-81ED-4DB2-BD59-A6C34878D82A}">
                    <a16:rowId xmlns:a16="http://schemas.microsoft.com/office/drawing/2014/main" val="3711297832"/>
                  </a:ext>
                </a:extLst>
              </a:tr>
              <a:tr h="370840">
                <a:tc>
                  <a:txBody>
                    <a:bodyPr/>
                    <a:lstStyle/>
                    <a:p>
                      <a:pPr algn="ctr"/>
                      <a:r>
                        <a:rPr lang="en-US" b="1"/>
                        <a:t>Metric</a:t>
                      </a:r>
                    </a:p>
                  </a:txBody>
                  <a:tcPr/>
                </a:tc>
                <a:tc>
                  <a:txBody>
                    <a:bodyPr/>
                    <a:lstStyle/>
                    <a:p>
                      <a:r>
                        <a:rPr lang="en-US"/>
                        <a:t>PCC – Pearson’s Correlation Coefficient</a:t>
                      </a:r>
                    </a:p>
                  </a:txBody>
                  <a:tcPr/>
                </a:tc>
                <a:tc>
                  <a:txBody>
                    <a:bodyPr/>
                    <a:lstStyle/>
                    <a:p>
                      <a:r>
                        <a:rPr lang="en-US"/>
                        <a:t>SHAP (</a:t>
                      </a:r>
                      <a:r>
                        <a:rPr lang="en-US" err="1"/>
                        <a:t>SHapley</a:t>
                      </a:r>
                      <a:r>
                        <a:rPr lang="en-US"/>
                        <a:t> Additive </a:t>
                      </a:r>
                      <a:r>
                        <a:rPr lang="en-US" err="1"/>
                        <a:t>exPlanations</a:t>
                      </a:r>
                      <a:r>
                        <a:rPr lang="en-US"/>
                        <a:t>) values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SHAP (</a:t>
                      </a:r>
                      <a:r>
                        <a:rPr lang="en-US" err="1"/>
                        <a:t>SHapley</a:t>
                      </a:r>
                      <a:r>
                        <a:rPr lang="en-US"/>
                        <a:t> Additive </a:t>
                      </a:r>
                      <a:r>
                        <a:rPr lang="en-US" err="1"/>
                        <a:t>exPlanations</a:t>
                      </a:r>
                      <a:r>
                        <a:rPr lang="en-US"/>
                        <a:t>) values</a:t>
                      </a:r>
                    </a:p>
                  </a:txBody>
                  <a:tcPr/>
                </a:tc>
                <a:extLst>
                  <a:ext uri="{0D108BD9-81ED-4DB2-BD59-A6C34878D82A}">
                    <a16:rowId xmlns:a16="http://schemas.microsoft.com/office/drawing/2014/main" val="4258624051"/>
                  </a:ext>
                </a:extLst>
              </a:tr>
              <a:tr h="370840">
                <a:tc>
                  <a:txBody>
                    <a:bodyPr/>
                    <a:lstStyle/>
                    <a:p>
                      <a:pPr algn="ctr"/>
                      <a:r>
                        <a:rPr lang="en-US" b="1"/>
                        <a:t>Model (s)</a:t>
                      </a:r>
                    </a:p>
                  </a:txBody>
                  <a:tcPr/>
                </a:tc>
                <a:tc>
                  <a:txBody>
                    <a:bodyPr/>
                    <a:lstStyle/>
                    <a:p>
                      <a:r>
                        <a:rPr lang="en-US"/>
                        <a:t>VAR + LSTM</a:t>
                      </a:r>
                    </a:p>
                  </a:txBody>
                  <a:tcPr/>
                </a:tc>
                <a:tc>
                  <a:txBody>
                    <a:bodyPr/>
                    <a:lstStyle/>
                    <a:p>
                      <a:r>
                        <a:rPr lang="en-US"/>
                        <a:t>LSTM only</a:t>
                      </a:r>
                    </a:p>
                  </a:txBody>
                  <a:tcPr/>
                </a:tc>
                <a:tc>
                  <a:txBody>
                    <a:bodyPr/>
                    <a:lstStyle/>
                    <a:p>
                      <a:r>
                        <a:rPr lang="en-US"/>
                        <a:t>LSTM only</a:t>
                      </a:r>
                    </a:p>
                  </a:txBody>
                  <a:tcPr/>
                </a:tc>
                <a:extLst>
                  <a:ext uri="{0D108BD9-81ED-4DB2-BD59-A6C34878D82A}">
                    <a16:rowId xmlns:a16="http://schemas.microsoft.com/office/drawing/2014/main" val="3719610237"/>
                  </a:ext>
                </a:extLst>
              </a:tr>
            </a:tbl>
          </a:graphicData>
        </a:graphic>
      </p:graphicFrame>
      <p:sp>
        <p:nvSpPr>
          <p:cNvPr id="5" name="TextBox 4">
            <a:extLst>
              <a:ext uri="{FF2B5EF4-FFF2-40B4-BE49-F238E27FC236}">
                <a16:creationId xmlns:a16="http://schemas.microsoft.com/office/drawing/2014/main" id="{E1769857-A10C-6D9B-1FAE-B24B47DECADE}"/>
              </a:ext>
            </a:extLst>
          </p:cNvPr>
          <p:cNvSpPr txBox="1"/>
          <p:nvPr/>
        </p:nvSpPr>
        <p:spPr>
          <a:xfrm>
            <a:off x="1893378" y="5546860"/>
            <a:ext cx="8755822" cy="646331"/>
          </a:xfrm>
          <a:prstGeom prst="rect">
            <a:avLst/>
          </a:prstGeom>
          <a:noFill/>
        </p:spPr>
        <p:txBody>
          <a:bodyPr wrap="square" rtlCol="0">
            <a:spAutoFit/>
          </a:bodyPr>
          <a:lstStyle/>
          <a:p>
            <a:r>
              <a:rPr lang="en-US"/>
              <a:t>*Our Cross-Phase Analysis is a specialized extension of local analysis across multiple “local” phases of importance, but limited only to USA </a:t>
            </a:r>
          </a:p>
        </p:txBody>
      </p:sp>
    </p:spTree>
    <p:extLst>
      <p:ext uri="{BB962C8B-B14F-4D97-AF65-F5344CB8AC3E}">
        <p14:creationId xmlns:p14="http://schemas.microsoft.com/office/powerpoint/2010/main" val="310435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384E-022B-1C48-A61B-26543F5E697A}"/>
              </a:ext>
            </a:extLst>
          </p:cNvPr>
          <p:cNvSpPr>
            <a:spLocks noGrp="1"/>
          </p:cNvSpPr>
          <p:nvPr>
            <p:ph type="title"/>
          </p:nvPr>
        </p:nvSpPr>
        <p:spPr>
          <a:xfrm>
            <a:off x="1037966" y="340332"/>
            <a:ext cx="10466646" cy="721214"/>
          </a:xfrm>
        </p:spPr>
        <p:txBody>
          <a:bodyPr>
            <a:noAutofit/>
          </a:bodyPr>
          <a:lstStyle/>
          <a:p>
            <a:r>
              <a:rPr lang="en-US" b="1">
                <a:ea typeface="+mj-lt"/>
                <a:cs typeface="+mj-lt"/>
              </a:rPr>
              <a:t>Predictive Feature </a:t>
            </a:r>
            <a:r>
              <a:rPr lang="en-US" b="1" err="1">
                <a:ea typeface="+mj-lt"/>
                <a:cs typeface="+mj-lt"/>
              </a:rPr>
              <a:t>Explainability</a:t>
            </a:r>
            <a:r>
              <a:rPr lang="en-US" b="1">
                <a:ea typeface="+mj-lt"/>
                <a:cs typeface="+mj-lt"/>
              </a:rPr>
              <a:t> Analysis </a:t>
            </a:r>
            <a:br>
              <a:rPr lang="en-US" b="1">
                <a:ea typeface="+mj-lt"/>
                <a:cs typeface="+mj-lt"/>
              </a:rPr>
            </a:br>
            <a:br>
              <a:rPr lang="en-US" b="1">
                <a:ea typeface="+mj-lt"/>
                <a:cs typeface="+mj-lt"/>
              </a:rPr>
            </a:br>
            <a:endParaRPr lang="en-US" b="1">
              <a:ea typeface="+mj-lt"/>
              <a:cs typeface="+mj-lt"/>
            </a:endParaRPr>
          </a:p>
        </p:txBody>
      </p:sp>
      <p:sp>
        <p:nvSpPr>
          <p:cNvPr id="3" name="Content Placeholder 2">
            <a:extLst>
              <a:ext uri="{FF2B5EF4-FFF2-40B4-BE49-F238E27FC236}">
                <a16:creationId xmlns:a16="http://schemas.microsoft.com/office/drawing/2014/main" id="{F0244A19-7FC9-1549-B762-75F89D287FC8}"/>
              </a:ext>
            </a:extLst>
          </p:cNvPr>
          <p:cNvSpPr>
            <a:spLocks noGrp="1"/>
          </p:cNvSpPr>
          <p:nvPr>
            <p:ph idx="1"/>
          </p:nvPr>
        </p:nvSpPr>
        <p:spPr>
          <a:xfrm>
            <a:off x="1037967" y="1450427"/>
            <a:ext cx="10466645" cy="4814991"/>
          </a:xfrm>
        </p:spPr>
        <p:txBody>
          <a:bodyPr>
            <a:normAutofit/>
          </a:bodyPr>
          <a:lstStyle/>
          <a:p>
            <a:pPr>
              <a:lnSpc>
                <a:spcPct val="90000"/>
              </a:lnSpc>
              <a:buFont typeface="Arial" panose="020B0604020202020204" pitchFamily="34" charset="0"/>
              <a:buChar char="•"/>
            </a:pPr>
            <a:r>
              <a:rPr lang="en-US" sz="2000" b="1">
                <a:solidFill>
                  <a:srgbClr val="0070C0"/>
                </a:solidFill>
              </a:rPr>
              <a:t>Pearson Correlation Coefficient (PCC):</a:t>
            </a:r>
          </a:p>
          <a:p>
            <a:pPr marL="742950" lvl="1" indent="-285750">
              <a:lnSpc>
                <a:spcPct val="90000"/>
              </a:lnSpc>
              <a:buFont typeface="Arial" panose="020B0604020202020204" pitchFamily="34" charset="0"/>
              <a:buChar char="•"/>
            </a:pPr>
            <a:r>
              <a:rPr lang="en-US" sz="2000">
                <a:solidFill>
                  <a:schemeClr val="tx1"/>
                </a:solidFill>
              </a:rPr>
              <a:t>Measures the linear relationship between feature value and case forecast</a:t>
            </a:r>
          </a:p>
          <a:p>
            <a:pPr marL="742950" lvl="1" indent="-285750">
              <a:lnSpc>
                <a:spcPct val="90000"/>
              </a:lnSpc>
              <a:buFont typeface="Arial" panose="020B0604020202020204" pitchFamily="34" charset="0"/>
              <a:buChar char="•"/>
            </a:pPr>
            <a:r>
              <a:rPr lang="en-US" sz="2000">
                <a:solidFill>
                  <a:schemeClr val="tx1"/>
                </a:solidFill>
              </a:rPr>
              <a:t>Ranges from -1 to 1, indicating the strength and direction (</a:t>
            </a:r>
            <a:r>
              <a:rPr lang="en-US" sz="2000">
                <a:solidFill>
                  <a:srgbClr val="FF0000"/>
                </a:solidFill>
              </a:rPr>
              <a:t>positive</a:t>
            </a:r>
            <a:r>
              <a:rPr lang="en-US" sz="2000">
                <a:solidFill>
                  <a:schemeClr val="tx1"/>
                </a:solidFill>
              </a:rPr>
              <a:t> / </a:t>
            </a:r>
            <a:r>
              <a:rPr lang="en-US" sz="2000">
                <a:solidFill>
                  <a:srgbClr val="00B0F0"/>
                </a:solidFill>
              </a:rPr>
              <a:t>negative</a:t>
            </a:r>
            <a:r>
              <a:rPr lang="en-US" sz="2000">
                <a:solidFill>
                  <a:schemeClr val="tx1"/>
                </a:solidFill>
              </a:rPr>
              <a:t>) of the relationship.</a:t>
            </a:r>
          </a:p>
          <a:p>
            <a:pPr marL="742950" lvl="1" indent="-285750">
              <a:lnSpc>
                <a:spcPct val="90000"/>
              </a:lnSpc>
              <a:buFont typeface="Arial" panose="020B0604020202020204" pitchFamily="34" charset="0"/>
              <a:buChar char="•"/>
            </a:pPr>
            <a:r>
              <a:rPr lang="en-US" sz="2000">
                <a:solidFill>
                  <a:schemeClr val="tx1"/>
                </a:solidFill>
              </a:rPr>
              <a:t>Helps identify features that strongly correlate with COVID-19 case counts.</a:t>
            </a:r>
          </a:p>
          <a:p>
            <a:pPr>
              <a:lnSpc>
                <a:spcPct val="90000"/>
              </a:lnSpc>
              <a:buFont typeface="Arial" panose="020B0604020202020204" pitchFamily="34" charset="0"/>
              <a:buChar char="•"/>
            </a:pPr>
            <a:r>
              <a:rPr lang="en-US" sz="2000" b="1">
                <a:solidFill>
                  <a:srgbClr val="0070C0"/>
                </a:solidFill>
              </a:rPr>
              <a:t>SHAP (</a:t>
            </a:r>
            <a:r>
              <a:rPr lang="en-US" sz="2000" b="1" err="1">
                <a:solidFill>
                  <a:srgbClr val="0070C0"/>
                </a:solidFill>
              </a:rPr>
              <a:t>SHapley</a:t>
            </a:r>
            <a:r>
              <a:rPr lang="en-US" sz="2000" b="1">
                <a:solidFill>
                  <a:srgbClr val="0070C0"/>
                </a:solidFill>
              </a:rPr>
              <a:t> Additive </a:t>
            </a:r>
            <a:r>
              <a:rPr lang="en-US" sz="2000" b="1" err="1">
                <a:solidFill>
                  <a:srgbClr val="0070C0"/>
                </a:solidFill>
              </a:rPr>
              <a:t>exPlanations</a:t>
            </a:r>
            <a:r>
              <a:rPr lang="en-US" sz="2000" b="1">
                <a:solidFill>
                  <a:srgbClr val="0070C0"/>
                </a:solidFill>
              </a:rPr>
              <a:t>) Values:</a:t>
            </a:r>
          </a:p>
          <a:p>
            <a:pPr lvl="1">
              <a:lnSpc>
                <a:spcPct val="90000"/>
              </a:lnSpc>
              <a:buFont typeface="Arial" panose="020B0604020202020204" pitchFamily="34" charset="0"/>
              <a:buChar char="•"/>
            </a:pPr>
            <a:r>
              <a:rPr lang="en-US" sz="2000">
                <a:solidFill>
                  <a:schemeClr val="tx1"/>
                </a:solidFill>
              </a:rPr>
              <a:t>Provide a unified measure of feature importance in machine learning models.</a:t>
            </a:r>
          </a:p>
          <a:p>
            <a:pPr lvl="1">
              <a:lnSpc>
                <a:spcPct val="90000"/>
              </a:lnSpc>
              <a:buFont typeface="Arial" panose="020B0604020202020204" pitchFamily="34" charset="0"/>
              <a:buChar char="•"/>
            </a:pPr>
            <a:r>
              <a:rPr lang="en-US" sz="2000">
                <a:solidFill>
                  <a:schemeClr val="tx1"/>
                </a:solidFill>
              </a:rPr>
              <a:t>Decompose a model's prediction into contributions from each feature.</a:t>
            </a:r>
          </a:p>
          <a:p>
            <a:pPr lvl="1">
              <a:lnSpc>
                <a:spcPct val="90000"/>
              </a:lnSpc>
              <a:buFont typeface="Arial" panose="020B0604020202020204" pitchFamily="34" charset="0"/>
              <a:buChar char="•"/>
            </a:pPr>
            <a:r>
              <a:rPr lang="en-US" sz="2000">
                <a:solidFill>
                  <a:schemeClr val="tx1"/>
                </a:solidFill>
              </a:rPr>
              <a:t>Allow for visualizing the impact of feature values on predictions, with </a:t>
            </a:r>
            <a:r>
              <a:rPr lang="en-US" sz="2000">
                <a:solidFill>
                  <a:srgbClr val="FF0000"/>
                </a:solidFill>
              </a:rPr>
              <a:t>positive</a:t>
            </a:r>
            <a:r>
              <a:rPr lang="en-US" sz="2000">
                <a:solidFill>
                  <a:schemeClr val="tx1"/>
                </a:solidFill>
              </a:rPr>
              <a:t> </a:t>
            </a:r>
            <a:r>
              <a:rPr lang="en-US" sz="2000">
                <a:solidFill>
                  <a:srgbClr val="FF0000"/>
                </a:solidFill>
              </a:rPr>
              <a:t>SHAP values </a:t>
            </a:r>
            <a:r>
              <a:rPr lang="en-US" sz="2000">
                <a:solidFill>
                  <a:schemeClr val="tx1"/>
                </a:solidFill>
              </a:rPr>
              <a:t>contributing to an increase and </a:t>
            </a:r>
            <a:r>
              <a:rPr lang="en-US" sz="2000">
                <a:solidFill>
                  <a:srgbClr val="00B0F0"/>
                </a:solidFill>
              </a:rPr>
              <a:t>negative</a:t>
            </a:r>
            <a:r>
              <a:rPr lang="en-US" sz="2000">
                <a:solidFill>
                  <a:schemeClr val="tx1"/>
                </a:solidFill>
              </a:rPr>
              <a:t> </a:t>
            </a:r>
            <a:r>
              <a:rPr lang="en-US" sz="2000">
                <a:solidFill>
                  <a:srgbClr val="00B0F0"/>
                </a:solidFill>
              </a:rPr>
              <a:t>SHAP values </a:t>
            </a:r>
            <a:r>
              <a:rPr lang="en-US" sz="2000">
                <a:solidFill>
                  <a:schemeClr val="tx1"/>
                </a:solidFill>
              </a:rPr>
              <a:t>contributing to</a:t>
            </a:r>
            <a:r>
              <a:rPr lang="en-US" sz="2000">
                <a:solidFill>
                  <a:srgbClr val="00B0F0"/>
                </a:solidFill>
              </a:rPr>
              <a:t> </a:t>
            </a:r>
            <a:r>
              <a:rPr lang="en-US" sz="2000">
                <a:solidFill>
                  <a:schemeClr val="tx1"/>
                </a:solidFill>
              </a:rPr>
              <a:t>a decrease in the forecasted case counts</a:t>
            </a:r>
            <a:endParaRPr lang="en-US"/>
          </a:p>
        </p:txBody>
      </p:sp>
    </p:spTree>
    <p:extLst>
      <p:ext uri="{BB962C8B-B14F-4D97-AF65-F5344CB8AC3E}">
        <p14:creationId xmlns:p14="http://schemas.microsoft.com/office/powerpoint/2010/main" val="1601455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CED9-A5EC-F264-447F-A16E3534251C}"/>
              </a:ext>
            </a:extLst>
          </p:cNvPr>
          <p:cNvSpPr>
            <a:spLocks noGrp="1"/>
          </p:cNvSpPr>
          <p:nvPr>
            <p:ph type="title"/>
          </p:nvPr>
        </p:nvSpPr>
        <p:spPr>
          <a:xfrm>
            <a:off x="1594945" y="2766218"/>
            <a:ext cx="5257800" cy="1325563"/>
          </a:xfrm>
        </p:spPr>
        <p:txBody>
          <a:bodyPr/>
          <a:lstStyle/>
          <a:p>
            <a:r>
              <a:rPr lang="en-US" b="1"/>
              <a:t>RESULTS &amp; DISCUSSION</a:t>
            </a:r>
          </a:p>
        </p:txBody>
      </p:sp>
    </p:spTree>
    <p:extLst>
      <p:ext uri="{BB962C8B-B14F-4D97-AF65-F5344CB8AC3E}">
        <p14:creationId xmlns:p14="http://schemas.microsoft.com/office/powerpoint/2010/main" val="2711311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B768-FA70-B5A3-97D4-578C6F6E3420}"/>
              </a:ext>
            </a:extLst>
          </p:cNvPr>
          <p:cNvSpPr>
            <a:spLocks noGrp="1"/>
          </p:cNvSpPr>
          <p:nvPr>
            <p:ph type="title"/>
          </p:nvPr>
        </p:nvSpPr>
        <p:spPr/>
        <p:txBody>
          <a:bodyPr/>
          <a:lstStyle/>
          <a:p>
            <a:r>
              <a:rPr lang="en-US" b="1" dirty="0">
                <a:ea typeface="+mj-lt"/>
                <a:cs typeface="+mj-lt"/>
              </a:rPr>
              <a:t>Multivariate Time-Series Forecasting</a:t>
            </a:r>
            <a:endParaRPr lang="en-US" b="1" dirty="0"/>
          </a:p>
        </p:txBody>
      </p:sp>
      <p:sp>
        <p:nvSpPr>
          <p:cNvPr id="3" name="Content Placeholder 2">
            <a:extLst>
              <a:ext uri="{FF2B5EF4-FFF2-40B4-BE49-F238E27FC236}">
                <a16:creationId xmlns:a16="http://schemas.microsoft.com/office/drawing/2014/main" id="{F974DBB0-C5D5-C4BD-D207-5F6205DFBBF3}"/>
              </a:ext>
            </a:extLst>
          </p:cNvPr>
          <p:cNvSpPr>
            <a:spLocks noGrp="1"/>
          </p:cNvSpPr>
          <p:nvPr>
            <p:ph idx="1"/>
          </p:nvPr>
        </p:nvSpPr>
        <p:spPr>
          <a:xfrm>
            <a:off x="1037967" y="2133600"/>
            <a:ext cx="10466645" cy="4496950"/>
          </a:xfrm>
        </p:spPr>
        <p:txBody>
          <a:bodyPr vert="horz" lIns="91440" tIns="45720" rIns="91440" bIns="45720" rtlCol="0" anchor="t">
            <a:normAutofit lnSpcReduction="10000"/>
          </a:bodyPr>
          <a:lstStyle/>
          <a:p>
            <a:r>
              <a:rPr lang="en-US" dirty="0">
                <a:ea typeface="+mn-lt"/>
                <a:cs typeface="+mn-lt"/>
              </a:rPr>
              <a:t>Models Used: Employed Vector Autoregression (VAR) and Long Short-Term Memory </a:t>
            </a:r>
            <a:r>
              <a:rPr lang="en-US">
                <a:ea typeface="+mn-lt"/>
                <a:cs typeface="+mn-lt"/>
              </a:rPr>
              <a:t>(LSTM) networks for forecasting </a:t>
            </a:r>
            <a:r>
              <a:rPr lang="en-US" err="1">
                <a:ea typeface="+mn-lt"/>
                <a:cs typeface="+mn-lt"/>
              </a:rPr>
              <a:t>new_cases_smoothed_per_million</a:t>
            </a:r>
            <a:r>
              <a:rPr lang="en-US">
                <a:ea typeface="+mn-lt"/>
                <a:cs typeface="+mn-lt"/>
              </a:rPr>
              <a:t>.</a:t>
            </a:r>
            <a:endParaRPr lang="en-US"/>
          </a:p>
          <a:p>
            <a:r>
              <a:rPr lang="en-US" dirty="0">
                <a:ea typeface="+mn-lt"/>
                <a:cs typeface="+mn-lt"/>
              </a:rPr>
              <a:t>Data Preparation and Model Configuration:</a:t>
            </a:r>
            <a:endParaRPr lang="en-US" dirty="0"/>
          </a:p>
          <a:p>
            <a:pPr lvl="1"/>
            <a:r>
              <a:rPr lang="en-US" dirty="0">
                <a:ea typeface="+mn-lt"/>
                <a:cs typeface="+mn-lt"/>
              </a:rPr>
              <a:t>Data Split: 80%-20% train-test split, maintaining temporal order to avoid look-ahead bias.</a:t>
            </a:r>
            <a:endParaRPr lang="en-US" dirty="0"/>
          </a:p>
          <a:p>
            <a:pPr lvl="1"/>
            <a:r>
              <a:rPr lang="en-US" dirty="0">
                <a:ea typeface="+mn-lt"/>
                <a:cs typeface="+mn-lt"/>
              </a:rPr>
              <a:t>Scaling: </a:t>
            </a:r>
            <a:r>
              <a:rPr lang="en-US" err="1">
                <a:ea typeface="+mn-lt"/>
                <a:cs typeface="+mn-lt"/>
              </a:rPr>
              <a:t>MinMax</a:t>
            </a:r>
            <a:r>
              <a:rPr lang="en-US" dirty="0">
                <a:ea typeface="+mn-lt"/>
                <a:cs typeface="+mn-lt"/>
              </a:rPr>
              <a:t> scaling for data normalization, crucial for effective modeling in both VAR and LSTM.</a:t>
            </a:r>
            <a:endParaRPr lang="en-US" dirty="0"/>
          </a:p>
          <a:p>
            <a:r>
              <a:rPr lang="en-US">
                <a:ea typeface="+mn-lt"/>
                <a:cs typeface="+mn-lt"/>
              </a:rPr>
              <a:t>VAR Model Insights: Lag Order Selection: Determined using Akaike Information Criterion (AIC) to balance </a:t>
            </a:r>
            <a:r>
              <a:rPr lang="en-US" dirty="0">
                <a:ea typeface="+mn-lt"/>
                <a:cs typeface="+mn-lt"/>
              </a:rPr>
              <a:t>model complexity and fit.</a:t>
            </a:r>
            <a:endParaRPr lang="en-US" dirty="0"/>
          </a:p>
          <a:p>
            <a:r>
              <a:rPr lang="en-US" dirty="0">
                <a:ea typeface="+mn-lt"/>
                <a:cs typeface="+mn-lt"/>
              </a:rPr>
              <a:t>LSTM Model Insights:</a:t>
            </a:r>
            <a:endParaRPr lang="en-US" dirty="0"/>
          </a:p>
          <a:p>
            <a:pPr lvl="1"/>
            <a:r>
              <a:rPr lang="en-US" dirty="0">
                <a:ea typeface="+mn-lt"/>
                <a:cs typeface="+mn-lt"/>
              </a:rPr>
              <a:t>Historical Window: 20-day window to capture short-term temporal dependencies.</a:t>
            </a:r>
            <a:endParaRPr lang="en-US" dirty="0"/>
          </a:p>
          <a:p>
            <a:pPr lvl="1"/>
            <a:r>
              <a:rPr lang="en-US" dirty="0">
                <a:ea typeface="+mn-lt"/>
                <a:cs typeface="+mn-lt"/>
              </a:rPr>
              <a:t>Model Architecture: LSTM layer with 128 nodes, two fully connected layers (64 and 32 nodes), and a final output layer.</a:t>
            </a:r>
            <a:endParaRPr lang="en-US" dirty="0"/>
          </a:p>
          <a:p>
            <a:pPr lvl="1"/>
            <a:r>
              <a:rPr lang="en-US" dirty="0">
                <a:ea typeface="+mn-lt"/>
                <a:cs typeface="+mn-lt"/>
              </a:rPr>
              <a:t>Training Parameters: Trained for 100 epochs, batch size of 8, using MAE as the loss function, and Adam optimizer.</a:t>
            </a:r>
            <a:endParaRPr lang="en-US" dirty="0"/>
          </a:p>
        </p:txBody>
      </p:sp>
    </p:spTree>
    <p:extLst>
      <p:ext uri="{BB962C8B-B14F-4D97-AF65-F5344CB8AC3E}">
        <p14:creationId xmlns:p14="http://schemas.microsoft.com/office/powerpoint/2010/main" val="1573688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903-19C3-55F8-911C-972C46589FF8}"/>
              </a:ext>
            </a:extLst>
          </p:cNvPr>
          <p:cNvSpPr>
            <a:spLocks noGrp="1"/>
          </p:cNvSpPr>
          <p:nvPr>
            <p:ph type="title"/>
          </p:nvPr>
        </p:nvSpPr>
        <p:spPr/>
        <p:txBody>
          <a:bodyPr>
            <a:normAutofit/>
          </a:bodyPr>
          <a:lstStyle/>
          <a:p>
            <a:r>
              <a:rPr lang="en-US" b="1" dirty="0">
                <a:ea typeface="+mj-lt"/>
                <a:cs typeface="+mj-lt"/>
              </a:rPr>
              <a:t>Forecasting Model Performance </a:t>
            </a:r>
          </a:p>
        </p:txBody>
      </p:sp>
      <p:sp>
        <p:nvSpPr>
          <p:cNvPr id="3" name="Content Placeholder 2">
            <a:extLst>
              <a:ext uri="{FF2B5EF4-FFF2-40B4-BE49-F238E27FC236}">
                <a16:creationId xmlns:a16="http://schemas.microsoft.com/office/drawing/2014/main" id="{9818AA29-0E44-D6F9-D92D-380A83AA14C6}"/>
              </a:ext>
            </a:extLst>
          </p:cNvPr>
          <p:cNvSpPr>
            <a:spLocks noGrp="1"/>
          </p:cNvSpPr>
          <p:nvPr>
            <p:ph idx="1"/>
          </p:nvPr>
        </p:nvSpPr>
        <p:spPr>
          <a:xfrm>
            <a:off x="1037967" y="1859280"/>
            <a:ext cx="5065589" cy="4051942"/>
          </a:xfrm>
        </p:spPr>
        <p:txBody>
          <a:bodyPr vert="horz" lIns="91440" tIns="45720" rIns="91440" bIns="45720" rtlCol="0" anchor="t">
            <a:normAutofit/>
          </a:bodyPr>
          <a:lstStyle/>
          <a:p>
            <a:r>
              <a:rPr lang="en-US" dirty="0">
                <a:ea typeface="+mn-lt"/>
                <a:cs typeface="+mn-lt"/>
              </a:rPr>
              <a:t>Evaluation Metrics: Performance evaluated using Mean Absolute Error (MAE) and Root </a:t>
            </a:r>
            <a:r>
              <a:rPr lang="en-US">
                <a:ea typeface="+mn-lt"/>
                <a:cs typeface="+mn-lt"/>
              </a:rPr>
              <a:t>Mean Squared Error (RMSE).</a:t>
            </a:r>
          </a:p>
          <a:p>
            <a:r>
              <a:rPr lang="en-US" dirty="0">
                <a:ea typeface="+mn-lt"/>
                <a:cs typeface="+mn-lt"/>
              </a:rPr>
              <a:t>Results:</a:t>
            </a:r>
            <a:endParaRPr lang="en-US" dirty="0"/>
          </a:p>
          <a:p>
            <a:pPr lvl="1"/>
            <a:r>
              <a:rPr lang="en-US" dirty="0">
                <a:ea typeface="+mn-lt"/>
                <a:cs typeface="+mn-lt"/>
              </a:rPr>
              <a:t>Table 1: Testing Error Metric Results (MAE and RMSE) for VAR and LSTM Models across Japan (JPN), USA, France (FRA), and Italy (ITA).</a:t>
            </a:r>
            <a:endParaRPr lang="en-US" dirty="0"/>
          </a:p>
          <a:p>
            <a:pPr lvl="1"/>
            <a:r>
              <a:rPr lang="en-US" dirty="0">
                <a:ea typeface="+mn-lt"/>
                <a:cs typeface="+mn-lt"/>
              </a:rPr>
              <a:t>Highlight key findings: Both models showed robust and satisfactory performance, with specific metrics detailed in the table.</a:t>
            </a:r>
            <a:endParaRPr lang="en-US" dirty="0"/>
          </a:p>
        </p:txBody>
      </p:sp>
      <p:pic>
        <p:nvPicPr>
          <p:cNvPr id="4" name="Picture 3" descr="A table with numbers and a few black text&#10;&#10;Description automatically generated">
            <a:extLst>
              <a:ext uri="{FF2B5EF4-FFF2-40B4-BE49-F238E27FC236}">
                <a16:creationId xmlns:a16="http://schemas.microsoft.com/office/drawing/2014/main" id="{B6EA6C23-8EE0-6E2C-2918-4AECF539D43B}"/>
              </a:ext>
            </a:extLst>
          </p:cNvPr>
          <p:cNvPicPr>
            <a:picLocks noChangeAspect="1"/>
          </p:cNvPicPr>
          <p:nvPr/>
        </p:nvPicPr>
        <p:blipFill>
          <a:blip r:embed="rId2"/>
          <a:stretch>
            <a:fillRect/>
          </a:stretch>
        </p:blipFill>
        <p:spPr>
          <a:xfrm>
            <a:off x="6650736" y="2136062"/>
            <a:ext cx="4413504" cy="1671476"/>
          </a:xfrm>
          <a:prstGeom prst="rect">
            <a:avLst/>
          </a:prstGeom>
        </p:spPr>
      </p:pic>
      <p:sp>
        <p:nvSpPr>
          <p:cNvPr id="5" name="TextBox 4">
            <a:extLst>
              <a:ext uri="{FF2B5EF4-FFF2-40B4-BE49-F238E27FC236}">
                <a16:creationId xmlns:a16="http://schemas.microsoft.com/office/drawing/2014/main" id="{8A0B6A54-0ED9-7BB7-99A9-02C499FC00B0}"/>
              </a:ext>
            </a:extLst>
          </p:cNvPr>
          <p:cNvSpPr txBox="1"/>
          <p:nvPr/>
        </p:nvSpPr>
        <p:spPr>
          <a:xfrm>
            <a:off x="6754368" y="4011168"/>
            <a:ext cx="4572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Table 1: Testing Error Metric Results - MAE and RMSE – for VAR and LSTM Models for all countries</a:t>
            </a:r>
            <a:endParaRPr lang="en-US" sz="1400" dirty="0"/>
          </a:p>
        </p:txBody>
      </p:sp>
    </p:spTree>
    <p:extLst>
      <p:ext uri="{BB962C8B-B14F-4D97-AF65-F5344CB8AC3E}">
        <p14:creationId xmlns:p14="http://schemas.microsoft.com/office/powerpoint/2010/main" val="1241519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384E-022B-1C48-A61B-26543F5E697A}"/>
              </a:ext>
            </a:extLst>
          </p:cNvPr>
          <p:cNvSpPr>
            <a:spLocks noGrp="1"/>
          </p:cNvSpPr>
          <p:nvPr>
            <p:ph type="title"/>
          </p:nvPr>
        </p:nvSpPr>
        <p:spPr>
          <a:xfrm>
            <a:off x="1037966" y="340332"/>
            <a:ext cx="10466646" cy="721214"/>
          </a:xfrm>
        </p:spPr>
        <p:txBody>
          <a:bodyPr>
            <a:noAutofit/>
          </a:bodyPr>
          <a:lstStyle/>
          <a:p>
            <a:r>
              <a:rPr lang="en-US" b="1">
                <a:ea typeface="+mj-lt"/>
                <a:cs typeface="+mj-lt"/>
              </a:rPr>
              <a:t>Global </a:t>
            </a:r>
            <a:r>
              <a:rPr lang="en-US" b="1" err="1">
                <a:ea typeface="+mj-lt"/>
                <a:cs typeface="+mj-lt"/>
              </a:rPr>
              <a:t>Explainability</a:t>
            </a:r>
            <a:r>
              <a:rPr lang="en-US" b="1">
                <a:ea typeface="+mj-lt"/>
                <a:cs typeface="+mj-lt"/>
              </a:rPr>
              <a:t> Analysis – Results</a:t>
            </a:r>
            <a:br>
              <a:rPr lang="en-US" b="1">
                <a:ea typeface="+mj-lt"/>
                <a:cs typeface="+mj-lt"/>
              </a:rPr>
            </a:br>
            <a:br>
              <a:rPr lang="en-US" b="1">
                <a:ea typeface="+mj-lt"/>
                <a:cs typeface="+mj-lt"/>
              </a:rPr>
            </a:br>
            <a:endParaRPr lang="en-US" b="1">
              <a:ea typeface="+mj-lt"/>
              <a:cs typeface="+mj-lt"/>
            </a:endParaRPr>
          </a:p>
        </p:txBody>
      </p:sp>
      <p:pic>
        <p:nvPicPr>
          <p:cNvPr id="7" name="Content Placeholder 6" descr="A table with numbers and text&#10;&#10;Description automatically generated">
            <a:extLst>
              <a:ext uri="{FF2B5EF4-FFF2-40B4-BE49-F238E27FC236}">
                <a16:creationId xmlns:a16="http://schemas.microsoft.com/office/drawing/2014/main" id="{2B218329-2C13-701C-2F29-BAB9EBD30C26}"/>
              </a:ext>
            </a:extLst>
          </p:cNvPr>
          <p:cNvPicPr>
            <a:picLocks noGrp="1" noChangeAspect="1"/>
          </p:cNvPicPr>
          <p:nvPr>
            <p:ph idx="1"/>
          </p:nvPr>
        </p:nvPicPr>
        <p:blipFill>
          <a:blip r:embed="rId3"/>
          <a:stretch>
            <a:fillRect/>
          </a:stretch>
        </p:blipFill>
        <p:spPr>
          <a:xfrm>
            <a:off x="773723" y="1677797"/>
            <a:ext cx="10644549" cy="2332139"/>
          </a:xfrm>
        </p:spPr>
      </p:pic>
      <p:sp>
        <p:nvSpPr>
          <p:cNvPr id="8" name="TextBox 7">
            <a:extLst>
              <a:ext uri="{FF2B5EF4-FFF2-40B4-BE49-F238E27FC236}">
                <a16:creationId xmlns:a16="http://schemas.microsoft.com/office/drawing/2014/main" id="{AEE1A0F5-406E-8DD7-8AA3-32ABD48F5D21}"/>
              </a:ext>
            </a:extLst>
          </p:cNvPr>
          <p:cNvSpPr txBox="1"/>
          <p:nvPr/>
        </p:nvSpPr>
        <p:spPr>
          <a:xfrm>
            <a:off x="2279007" y="4626187"/>
            <a:ext cx="7633983" cy="1200329"/>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a:t>Top 4 most predictive features based on Pearson Correlation Coefficient (PCC) of features with LSTM and VAR forecasts for every country (sorted in decreasing order of absolute PCC - </a:t>
            </a:r>
            <a:r>
              <a:rPr lang="en-US">
                <a:solidFill>
                  <a:srgbClr val="FF0000"/>
                </a:solidFill>
              </a:rPr>
              <a:t>red = positive PCC</a:t>
            </a:r>
            <a:r>
              <a:rPr lang="en-US"/>
              <a:t>,</a:t>
            </a:r>
            <a:r>
              <a:rPr lang="en-US">
                <a:solidFill>
                  <a:srgbClr val="0000DB"/>
                </a:solidFill>
              </a:rPr>
              <a:t> blue = negative PCC</a:t>
            </a:r>
            <a:r>
              <a:rPr lang="en-US"/>
              <a:t>)</a:t>
            </a:r>
          </a:p>
        </p:txBody>
      </p:sp>
    </p:spTree>
    <p:extLst>
      <p:ext uri="{BB962C8B-B14F-4D97-AF65-F5344CB8AC3E}">
        <p14:creationId xmlns:p14="http://schemas.microsoft.com/office/powerpoint/2010/main" val="151314660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384E-022B-1C48-A61B-26543F5E697A}"/>
              </a:ext>
            </a:extLst>
          </p:cNvPr>
          <p:cNvSpPr>
            <a:spLocks noGrp="1"/>
          </p:cNvSpPr>
          <p:nvPr>
            <p:ph type="title"/>
          </p:nvPr>
        </p:nvSpPr>
        <p:spPr>
          <a:xfrm>
            <a:off x="1037966" y="340332"/>
            <a:ext cx="10466646" cy="721214"/>
          </a:xfrm>
        </p:spPr>
        <p:txBody>
          <a:bodyPr>
            <a:noAutofit/>
          </a:bodyPr>
          <a:lstStyle/>
          <a:p>
            <a:r>
              <a:rPr lang="en-US" b="1">
                <a:ea typeface="+mj-lt"/>
                <a:cs typeface="+mj-lt"/>
              </a:rPr>
              <a:t>Global </a:t>
            </a:r>
            <a:r>
              <a:rPr lang="en-US" b="1" err="1">
                <a:ea typeface="+mj-lt"/>
                <a:cs typeface="+mj-lt"/>
              </a:rPr>
              <a:t>Explainability</a:t>
            </a:r>
            <a:r>
              <a:rPr lang="en-US" b="1">
                <a:ea typeface="+mj-lt"/>
                <a:cs typeface="+mj-lt"/>
              </a:rPr>
              <a:t> Analysis - Discussion (</a:t>
            </a:r>
            <a:r>
              <a:rPr lang="en-US" sz="3600" b="1">
                <a:solidFill>
                  <a:schemeClr val="tx1"/>
                </a:solidFill>
              </a:rPr>
              <a:t>Country-Specific Insights</a:t>
            </a:r>
            <a:r>
              <a:rPr lang="en-US" b="1">
                <a:ea typeface="+mj-lt"/>
                <a:cs typeface="+mj-lt"/>
              </a:rPr>
              <a:t>)</a:t>
            </a:r>
            <a:br>
              <a:rPr lang="en-US" b="1">
                <a:ea typeface="+mj-lt"/>
                <a:cs typeface="+mj-lt"/>
              </a:rPr>
            </a:br>
            <a:br>
              <a:rPr lang="en-US" b="1">
                <a:ea typeface="+mj-lt"/>
                <a:cs typeface="+mj-lt"/>
              </a:rPr>
            </a:br>
            <a:endParaRPr lang="en-US" b="1">
              <a:ea typeface="+mj-lt"/>
              <a:cs typeface="+mj-lt"/>
            </a:endParaRPr>
          </a:p>
        </p:txBody>
      </p:sp>
      <p:sp>
        <p:nvSpPr>
          <p:cNvPr id="3" name="Content Placeholder 2">
            <a:extLst>
              <a:ext uri="{FF2B5EF4-FFF2-40B4-BE49-F238E27FC236}">
                <a16:creationId xmlns:a16="http://schemas.microsoft.com/office/drawing/2014/main" id="{F0244A19-7FC9-1549-B762-75F89D287FC8}"/>
              </a:ext>
            </a:extLst>
          </p:cNvPr>
          <p:cNvSpPr>
            <a:spLocks noGrp="1"/>
          </p:cNvSpPr>
          <p:nvPr>
            <p:ph idx="1"/>
          </p:nvPr>
        </p:nvSpPr>
        <p:spPr>
          <a:xfrm>
            <a:off x="862677" y="2013358"/>
            <a:ext cx="10466645" cy="4186106"/>
          </a:xfrm>
        </p:spPr>
        <p:txBody>
          <a:bodyPr>
            <a:normAutofit/>
          </a:bodyPr>
          <a:lstStyle/>
          <a:p>
            <a:pPr>
              <a:lnSpc>
                <a:spcPct val="90000"/>
              </a:lnSpc>
              <a:buFont typeface="Arial" panose="020B0604020202020204" pitchFamily="34" charset="0"/>
              <a:buChar char="•"/>
            </a:pPr>
            <a:r>
              <a:rPr lang="en-US" sz="2000" b="1">
                <a:solidFill>
                  <a:srgbClr val="0070C0"/>
                </a:solidFill>
              </a:rPr>
              <a:t>Japan (JPN): </a:t>
            </a:r>
            <a:r>
              <a:rPr lang="en-US" sz="2000">
                <a:solidFill>
                  <a:schemeClr val="tx1"/>
                </a:solidFill>
              </a:rPr>
              <a:t>Counterintuitive positive correlation of </a:t>
            </a:r>
            <a:r>
              <a:rPr lang="en-US" sz="2000" b="1">
                <a:solidFill>
                  <a:schemeClr val="accent6">
                    <a:lumMod val="75000"/>
                  </a:schemeClr>
                </a:solidFill>
              </a:rPr>
              <a:t>new vaccinations</a:t>
            </a:r>
            <a:r>
              <a:rPr lang="en-US" sz="2000" b="1">
                <a:solidFill>
                  <a:schemeClr val="tx1"/>
                </a:solidFill>
              </a:rPr>
              <a:t> </a:t>
            </a:r>
            <a:r>
              <a:rPr lang="en-US" sz="2000">
                <a:solidFill>
                  <a:schemeClr val="tx1"/>
                </a:solidFill>
              </a:rPr>
              <a:t>with case counts, possibly due to the late surge of COVID-19 cases in JPN  during the Omicron variant outbreak + aggressive vaccination campaigns (but not targeted against Omicron). Suggests the evolving efficacy of standard vaccines against new strains. Strong positive correlations for </a:t>
            </a:r>
            <a:r>
              <a:rPr lang="en-US" sz="2000" b="1">
                <a:solidFill>
                  <a:schemeClr val="accent6">
                    <a:lumMod val="75000"/>
                  </a:schemeClr>
                </a:solidFill>
              </a:rPr>
              <a:t>hospital</a:t>
            </a:r>
            <a:r>
              <a:rPr lang="en-US" sz="2000">
                <a:solidFill>
                  <a:schemeClr val="tx1"/>
                </a:solidFill>
              </a:rPr>
              <a:t> and </a:t>
            </a:r>
            <a:r>
              <a:rPr lang="en-US" sz="2000" b="1">
                <a:solidFill>
                  <a:schemeClr val="accent6">
                    <a:lumMod val="75000"/>
                  </a:schemeClr>
                </a:solidFill>
              </a:rPr>
              <a:t>ICU patients.</a:t>
            </a:r>
            <a:endParaRPr lang="en-US" sz="2000">
              <a:solidFill>
                <a:schemeClr val="tx1"/>
              </a:solidFill>
            </a:endParaRPr>
          </a:p>
          <a:p>
            <a:pPr>
              <a:lnSpc>
                <a:spcPct val="90000"/>
              </a:lnSpc>
              <a:buFont typeface="Arial" panose="020B0604020202020204" pitchFamily="34" charset="0"/>
              <a:buChar char="•"/>
            </a:pPr>
            <a:r>
              <a:rPr lang="en-US" sz="2000" b="1">
                <a:solidFill>
                  <a:srgbClr val="0070C0"/>
                </a:solidFill>
              </a:rPr>
              <a:t>United States (USA): </a:t>
            </a:r>
            <a:r>
              <a:rPr lang="en-US" sz="2000">
                <a:solidFill>
                  <a:schemeClr val="tx1"/>
                </a:solidFill>
              </a:rPr>
              <a:t>Strong positive correlations for </a:t>
            </a:r>
            <a:r>
              <a:rPr lang="en-US" sz="2000" b="1">
                <a:solidFill>
                  <a:schemeClr val="accent6">
                    <a:lumMod val="75000"/>
                  </a:schemeClr>
                </a:solidFill>
              </a:rPr>
              <a:t>hospital</a:t>
            </a:r>
            <a:r>
              <a:rPr lang="en-US" sz="2000">
                <a:solidFill>
                  <a:schemeClr val="tx1"/>
                </a:solidFill>
              </a:rPr>
              <a:t> and </a:t>
            </a:r>
            <a:r>
              <a:rPr lang="en-US" sz="2000" b="1">
                <a:solidFill>
                  <a:schemeClr val="accent6">
                    <a:lumMod val="75000"/>
                  </a:schemeClr>
                </a:solidFill>
              </a:rPr>
              <a:t>ICU patients</a:t>
            </a:r>
            <a:r>
              <a:rPr lang="en-US" sz="2000">
                <a:solidFill>
                  <a:schemeClr val="tx1"/>
                </a:solidFill>
              </a:rPr>
              <a:t>, reflecting the burden on healthcare systems.</a:t>
            </a:r>
          </a:p>
          <a:p>
            <a:pPr>
              <a:lnSpc>
                <a:spcPct val="90000"/>
              </a:lnSpc>
              <a:buFont typeface="Arial" panose="020B0604020202020204" pitchFamily="34" charset="0"/>
              <a:buChar char="•"/>
            </a:pPr>
            <a:r>
              <a:rPr lang="en-US" sz="2000" b="1">
                <a:solidFill>
                  <a:srgbClr val="0070C0"/>
                </a:solidFill>
              </a:rPr>
              <a:t>France (FRA) and Italy (ITA): </a:t>
            </a:r>
            <a:r>
              <a:rPr lang="en-US" sz="2000">
                <a:solidFill>
                  <a:schemeClr val="tx1"/>
                </a:solidFill>
              </a:rPr>
              <a:t>Similar to the USA, </a:t>
            </a:r>
            <a:r>
              <a:rPr lang="en-US" sz="2000" b="1">
                <a:solidFill>
                  <a:schemeClr val="accent6">
                    <a:lumMod val="75000"/>
                  </a:schemeClr>
                </a:solidFill>
              </a:rPr>
              <a:t>hospital patients </a:t>
            </a:r>
            <a:r>
              <a:rPr lang="en-US" sz="2000">
                <a:solidFill>
                  <a:schemeClr val="tx1"/>
                </a:solidFill>
              </a:rPr>
              <a:t>strongly correlate with case counts. Notably, </a:t>
            </a:r>
            <a:r>
              <a:rPr lang="en-US" sz="2000" b="1" err="1">
                <a:solidFill>
                  <a:schemeClr val="accent6">
                    <a:lumMod val="75000"/>
                  </a:schemeClr>
                </a:solidFill>
              </a:rPr>
              <a:t>new_vaccinations</a:t>
            </a:r>
            <a:r>
              <a:rPr lang="en-US" sz="2000" b="1">
                <a:solidFill>
                  <a:schemeClr val="accent6">
                    <a:lumMod val="75000"/>
                  </a:schemeClr>
                </a:solidFill>
              </a:rPr>
              <a:t> </a:t>
            </a:r>
            <a:r>
              <a:rPr lang="en-US" sz="2000">
                <a:solidFill>
                  <a:schemeClr val="tx1"/>
                </a:solidFill>
              </a:rPr>
              <a:t>show a strong negative correlation, indicating the effective reduction in cases with increased vaccinations.</a:t>
            </a:r>
          </a:p>
        </p:txBody>
      </p:sp>
    </p:spTree>
    <p:extLst>
      <p:ext uri="{BB962C8B-B14F-4D97-AF65-F5344CB8AC3E}">
        <p14:creationId xmlns:p14="http://schemas.microsoft.com/office/powerpoint/2010/main" val="1871147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384E-022B-1C48-A61B-26543F5E697A}"/>
              </a:ext>
            </a:extLst>
          </p:cNvPr>
          <p:cNvSpPr>
            <a:spLocks noGrp="1"/>
          </p:cNvSpPr>
          <p:nvPr>
            <p:ph type="title"/>
          </p:nvPr>
        </p:nvSpPr>
        <p:spPr>
          <a:xfrm>
            <a:off x="1037966" y="340332"/>
            <a:ext cx="10466646" cy="721214"/>
          </a:xfrm>
        </p:spPr>
        <p:txBody>
          <a:bodyPr>
            <a:noAutofit/>
          </a:bodyPr>
          <a:lstStyle/>
          <a:p>
            <a:r>
              <a:rPr lang="en-US" b="1">
                <a:ea typeface="+mj-lt"/>
                <a:cs typeface="+mj-lt"/>
              </a:rPr>
              <a:t>Global </a:t>
            </a:r>
            <a:r>
              <a:rPr lang="en-US" b="1" err="1">
                <a:ea typeface="+mj-lt"/>
                <a:cs typeface="+mj-lt"/>
              </a:rPr>
              <a:t>Explainability</a:t>
            </a:r>
            <a:r>
              <a:rPr lang="en-US" b="1">
                <a:ea typeface="+mj-lt"/>
                <a:cs typeface="+mj-lt"/>
              </a:rPr>
              <a:t> Analysis - Discussion (Cross-country Similarities + Differences)</a:t>
            </a:r>
            <a:br>
              <a:rPr lang="en-US" b="1">
                <a:ea typeface="+mj-lt"/>
                <a:cs typeface="+mj-lt"/>
              </a:rPr>
            </a:br>
            <a:br>
              <a:rPr lang="en-US" b="1">
                <a:ea typeface="+mj-lt"/>
                <a:cs typeface="+mj-lt"/>
              </a:rPr>
            </a:br>
            <a:endParaRPr lang="en-US" b="1">
              <a:ea typeface="+mj-lt"/>
              <a:cs typeface="+mj-lt"/>
            </a:endParaRPr>
          </a:p>
        </p:txBody>
      </p:sp>
      <p:sp>
        <p:nvSpPr>
          <p:cNvPr id="3" name="Content Placeholder 2">
            <a:extLst>
              <a:ext uri="{FF2B5EF4-FFF2-40B4-BE49-F238E27FC236}">
                <a16:creationId xmlns:a16="http://schemas.microsoft.com/office/drawing/2014/main" id="{F0244A19-7FC9-1549-B762-75F89D287FC8}"/>
              </a:ext>
            </a:extLst>
          </p:cNvPr>
          <p:cNvSpPr>
            <a:spLocks noGrp="1"/>
          </p:cNvSpPr>
          <p:nvPr>
            <p:ph idx="1"/>
          </p:nvPr>
        </p:nvSpPr>
        <p:spPr>
          <a:xfrm>
            <a:off x="746365" y="1673603"/>
            <a:ext cx="10699269" cy="5100507"/>
          </a:xfrm>
        </p:spPr>
        <p:txBody>
          <a:bodyPr>
            <a:normAutofit lnSpcReduction="10000"/>
          </a:bodyPr>
          <a:lstStyle/>
          <a:p>
            <a:pPr>
              <a:lnSpc>
                <a:spcPct val="90000"/>
              </a:lnSpc>
              <a:buFont typeface="Arial" panose="020B0604020202020204" pitchFamily="34" charset="0"/>
              <a:buChar char="•"/>
            </a:pPr>
            <a:r>
              <a:rPr lang="en-US" sz="2000" b="1">
                <a:solidFill>
                  <a:srgbClr val="0070C0"/>
                </a:solidFill>
              </a:rPr>
              <a:t>Cross-Country Commonalities:</a:t>
            </a:r>
          </a:p>
          <a:p>
            <a:pPr lvl="1">
              <a:lnSpc>
                <a:spcPct val="90000"/>
              </a:lnSpc>
              <a:buFont typeface="Arial" panose="020B0604020202020204" pitchFamily="34" charset="0"/>
              <a:buChar char="•"/>
            </a:pPr>
            <a:r>
              <a:rPr lang="en-US" sz="2000" b="1">
                <a:solidFill>
                  <a:schemeClr val="accent6">
                    <a:lumMod val="75000"/>
                  </a:schemeClr>
                </a:solidFill>
              </a:rPr>
              <a:t>Hospital Patients </a:t>
            </a:r>
            <a:r>
              <a:rPr lang="en-US" sz="2000" b="1">
                <a:solidFill>
                  <a:schemeClr val="tx1"/>
                </a:solidFill>
              </a:rPr>
              <a:t>and </a:t>
            </a:r>
            <a:r>
              <a:rPr lang="en-US" sz="2000" b="1">
                <a:solidFill>
                  <a:schemeClr val="accent6">
                    <a:lumMod val="75000"/>
                  </a:schemeClr>
                </a:solidFill>
              </a:rPr>
              <a:t>ICU Patients </a:t>
            </a:r>
            <a:r>
              <a:rPr lang="en-US" sz="2000">
                <a:solidFill>
                  <a:schemeClr val="tx1"/>
                </a:solidFill>
              </a:rPr>
              <a:t>:</a:t>
            </a:r>
          </a:p>
          <a:p>
            <a:pPr lvl="2">
              <a:lnSpc>
                <a:spcPct val="90000"/>
              </a:lnSpc>
              <a:buFont typeface="Arial" panose="020B0604020202020204" pitchFamily="34" charset="0"/>
              <a:buChar char="•"/>
            </a:pPr>
            <a:r>
              <a:rPr lang="en-US" sz="1800">
                <a:solidFill>
                  <a:schemeClr val="tx1"/>
                </a:solidFill>
              </a:rPr>
              <a:t>Emerged as significant </a:t>
            </a:r>
            <a:r>
              <a:rPr lang="en-US" sz="1800">
                <a:solidFill>
                  <a:srgbClr val="FF0000"/>
                </a:solidFill>
              </a:rPr>
              <a:t>positively correlated </a:t>
            </a:r>
            <a:r>
              <a:rPr lang="en-US" sz="1800">
                <a:solidFill>
                  <a:schemeClr val="tx1"/>
                </a:solidFill>
              </a:rPr>
              <a:t>predictors </a:t>
            </a:r>
            <a:r>
              <a:rPr lang="en-US" sz="1800" b="1">
                <a:solidFill>
                  <a:schemeClr val="tx1"/>
                </a:solidFill>
              </a:rPr>
              <a:t>in all countries</a:t>
            </a:r>
            <a:r>
              <a:rPr lang="en-US" sz="1800">
                <a:solidFill>
                  <a:schemeClr val="tx1"/>
                </a:solidFill>
              </a:rPr>
              <a:t>.</a:t>
            </a:r>
          </a:p>
          <a:p>
            <a:pPr lvl="2">
              <a:lnSpc>
                <a:spcPct val="90000"/>
              </a:lnSpc>
              <a:buFont typeface="Arial" panose="020B0604020202020204" pitchFamily="34" charset="0"/>
              <a:buChar char="•"/>
            </a:pPr>
            <a:r>
              <a:rPr lang="en-US" sz="1800">
                <a:solidFill>
                  <a:schemeClr val="tx1"/>
                </a:solidFill>
              </a:rPr>
              <a:t>Validates our initial hypothesis based on time-series data analysis</a:t>
            </a:r>
          </a:p>
          <a:p>
            <a:pPr marL="742950" lvl="1" indent="-285750">
              <a:lnSpc>
                <a:spcPct val="90000"/>
              </a:lnSpc>
              <a:buFont typeface="Arial" panose="020B0604020202020204" pitchFamily="34" charset="0"/>
              <a:buChar char="•"/>
            </a:pPr>
            <a:r>
              <a:rPr lang="en-US" sz="2000" b="1">
                <a:solidFill>
                  <a:schemeClr val="accent6">
                    <a:lumMod val="75000"/>
                  </a:schemeClr>
                </a:solidFill>
              </a:rPr>
              <a:t>Stringency Index </a:t>
            </a:r>
            <a:r>
              <a:rPr lang="en-US" sz="2000" b="1">
                <a:solidFill>
                  <a:schemeClr val="tx1"/>
                </a:solidFill>
              </a:rPr>
              <a:t>:</a:t>
            </a:r>
          </a:p>
          <a:p>
            <a:pPr lvl="2" indent="-285750">
              <a:lnSpc>
                <a:spcPct val="90000"/>
              </a:lnSpc>
              <a:buFont typeface="Arial" panose="020B0604020202020204" pitchFamily="34" charset="0"/>
              <a:buChar char="•"/>
            </a:pPr>
            <a:r>
              <a:rPr lang="en-US" sz="1800">
                <a:solidFill>
                  <a:srgbClr val="0000DB"/>
                </a:solidFill>
              </a:rPr>
              <a:t>Negative correlations </a:t>
            </a:r>
            <a:r>
              <a:rPr lang="en-US" sz="1800">
                <a:solidFill>
                  <a:schemeClr val="tx1"/>
                </a:solidFill>
              </a:rPr>
              <a:t>in </a:t>
            </a:r>
            <a:r>
              <a:rPr lang="en-US" sz="1800" b="1">
                <a:solidFill>
                  <a:schemeClr val="tx1"/>
                </a:solidFill>
              </a:rPr>
              <a:t>ITA, USA, JPN </a:t>
            </a:r>
            <a:r>
              <a:rPr lang="en-US" sz="1800">
                <a:solidFill>
                  <a:schemeClr val="tx1"/>
                </a:solidFill>
              </a:rPr>
              <a:t>for certain models</a:t>
            </a:r>
          </a:p>
          <a:p>
            <a:pPr lvl="2" indent="-285750">
              <a:lnSpc>
                <a:spcPct val="90000"/>
              </a:lnSpc>
              <a:buFont typeface="Arial" panose="020B0604020202020204" pitchFamily="34" charset="0"/>
              <a:buChar char="•"/>
            </a:pPr>
            <a:r>
              <a:rPr lang="en-US" sz="1800">
                <a:solidFill>
                  <a:schemeClr val="tx1"/>
                </a:solidFill>
              </a:rPr>
              <a:t>Suggests increased government stringency potentially led to a reduction in cases</a:t>
            </a:r>
          </a:p>
          <a:p>
            <a:pPr marL="742950" lvl="1" indent="-285750">
              <a:lnSpc>
                <a:spcPct val="90000"/>
              </a:lnSpc>
              <a:buFont typeface="Arial" panose="020B0604020202020204" pitchFamily="34" charset="0"/>
              <a:buChar char="•"/>
            </a:pPr>
            <a:r>
              <a:rPr lang="en-US" sz="2000" b="1">
                <a:solidFill>
                  <a:schemeClr val="accent6">
                    <a:lumMod val="75000"/>
                  </a:schemeClr>
                </a:solidFill>
              </a:rPr>
              <a:t>Tests per case </a:t>
            </a:r>
            <a:r>
              <a:rPr lang="en-US" sz="2000">
                <a:solidFill>
                  <a:schemeClr val="tx1"/>
                </a:solidFill>
              </a:rPr>
              <a:t>(per confirmed positive case – inverse indicator):</a:t>
            </a:r>
          </a:p>
          <a:p>
            <a:pPr lvl="2" indent="-285750">
              <a:lnSpc>
                <a:spcPct val="90000"/>
              </a:lnSpc>
              <a:buFont typeface="Arial" panose="020B0604020202020204" pitchFamily="34" charset="0"/>
              <a:buChar char="•"/>
            </a:pPr>
            <a:r>
              <a:rPr lang="en-US" sz="1800">
                <a:solidFill>
                  <a:schemeClr val="tx1"/>
                </a:solidFill>
              </a:rPr>
              <a:t>Consistently showed a</a:t>
            </a:r>
            <a:r>
              <a:rPr lang="en-US" sz="1800">
                <a:solidFill>
                  <a:srgbClr val="0000DB"/>
                </a:solidFill>
              </a:rPr>
              <a:t> negative correlation </a:t>
            </a:r>
            <a:r>
              <a:rPr lang="en-US" sz="1800" b="1">
                <a:solidFill>
                  <a:schemeClr val="tx1"/>
                </a:solidFill>
              </a:rPr>
              <a:t>across all countries</a:t>
            </a:r>
            <a:endParaRPr lang="en-US" sz="2000" b="1">
              <a:solidFill>
                <a:schemeClr val="tx1"/>
              </a:solidFill>
            </a:endParaRPr>
          </a:p>
          <a:p>
            <a:pPr>
              <a:lnSpc>
                <a:spcPct val="90000"/>
              </a:lnSpc>
              <a:buFont typeface="Arial" panose="020B0604020202020204" pitchFamily="34" charset="0"/>
              <a:buChar char="•"/>
            </a:pPr>
            <a:r>
              <a:rPr lang="en-US" sz="2000" b="1">
                <a:solidFill>
                  <a:srgbClr val="0070C0"/>
                </a:solidFill>
              </a:rPr>
              <a:t>Cross-Country Differences:</a:t>
            </a:r>
          </a:p>
          <a:p>
            <a:pPr lvl="1">
              <a:lnSpc>
                <a:spcPct val="90000"/>
              </a:lnSpc>
              <a:buFont typeface="Arial" panose="020B0604020202020204" pitchFamily="34" charset="0"/>
              <a:buChar char="•"/>
            </a:pPr>
            <a:r>
              <a:rPr lang="en-US" sz="2000" b="1">
                <a:solidFill>
                  <a:schemeClr val="accent6">
                    <a:lumMod val="75000"/>
                  </a:schemeClr>
                </a:solidFill>
              </a:rPr>
              <a:t>New Vaccinations</a:t>
            </a:r>
            <a:r>
              <a:rPr lang="en-US" sz="2000" b="1">
                <a:solidFill>
                  <a:schemeClr val="tx1"/>
                </a:solidFill>
              </a:rPr>
              <a:t>:</a:t>
            </a:r>
          </a:p>
          <a:p>
            <a:pPr lvl="2">
              <a:lnSpc>
                <a:spcPct val="90000"/>
              </a:lnSpc>
              <a:buFont typeface="Arial" panose="020B0604020202020204" pitchFamily="34" charset="0"/>
              <a:buChar char="•"/>
            </a:pPr>
            <a:r>
              <a:rPr lang="en-US" sz="1800">
                <a:solidFill>
                  <a:srgbClr val="FF0000"/>
                </a:solidFill>
              </a:rPr>
              <a:t>Positive correlation</a:t>
            </a:r>
            <a:r>
              <a:rPr lang="en-US" sz="1800">
                <a:solidFill>
                  <a:schemeClr val="tx1"/>
                </a:solidFill>
              </a:rPr>
              <a:t> in </a:t>
            </a:r>
            <a:r>
              <a:rPr lang="en-US" sz="1800" b="1">
                <a:solidFill>
                  <a:schemeClr val="tx1"/>
                </a:solidFill>
              </a:rPr>
              <a:t>JPN</a:t>
            </a:r>
            <a:r>
              <a:rPr lang="en-US" sz="1800">
                <a:solidFill>
                  <a:schemeClr val="tx1"/>
                </a:solidFill>
              </a:rPr>
              <a:t>, likely due to late surge and timing of Omicron variant.</a:t>
            </a:r>
          </a:p>
          <a:p>
            <a:pPr lvl="2">
              <a:lnSpc>
                <a:spcPct val="90000"/>
              </a:lnSpc>
              <a:buFont typeface="Arial" panose="020B0604020202020204" pitchFamily="34" charset="0"/>
              <a:buChar char="•"/>
            </a:pPr>
            <a:r>
              <a:rPr lang="en-US" sz="1800">
                <a:solidFill>
                  <a:srgbClr val="0000DB"/>
                </a:solidFill>
              </a:rPr>
              <a:t>Strong negative correlations</a:t>
            </a:r>
            <a:r>
              <a:rPr lang="en-US" sz="1800">
                <a:solidFill>
                  <a:schemeClr val="tx1"/>
                </a:solidFill>
              </a:rPr>
              <a:t> in </a:t>
            </a:r>
            <a:r>
              <a:rPr lang="en-US" sz="1800" b="1">
                <a:solidFill>
                  <a:schemeClr val="tx1"/>
                </a:solidFill>
              </a:rPr>
              <a:t>FRA</a:t>
            </a:r>
            <a:r>
              <a:rPr lang="en-US" sz="1800">
                <a:solidFill>
                  <a:schemeClr val="tx1"/>
                </a:solidFill>
              </a:rPr>
              <a:t> and </a:t>
            </a:r>
            <a:r>
              <a:rPr lang="en-US" sz="1800" b="1">
                <a:solidFill>
                  <a:schemeClr val="tx1"/>
                </a:solidFill>
              </a:rPr>
              <a:t>ITA</a:t>
            </a:r>
            <a:r>
              <a:rPr lang="en-US" sz="1800">
                <a:solidFill>
                  <a:schemeClr val="tx1"/>
                </a:solidFill>
              </a:rPr>
              <a:t>, indicating possibly more effective vaccination campaigns in these countries</a:t>
            </a:r>
          </a:p>
        </p:txBody>
      </p:sp>
    </p:spTree>
    <p:extLst>
      <p:ext uri="{BB962C8B-B14F-4D97-AF65-F5344CB8AC3E}">
        <p14:creationId xmlns:p14="http://schemas.microsoft.com/office/powerpoint/2010/main" val="4003758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9A42-0911-104A-C6BC-AE1CB34F6292}"/>
              </a:ext>
            </a:extLst>
          </p:cNvPr>
          <p:cNvSpPr>
            <a:spLocks noGrp="1"/>
          </p:cNvSpPr>
          <p:nvPr>
            <p:ph type="title"/>
          </p:nvPr>
        </p:nvSpPr>
        <p:spPr>
          <a:xfrm>
            <a:off x="1037968" y="624110"/>
            <a:ext cx="10466645" cy="839151"/>
          </a:xfrm>
        </p:spPr>
        <p:txBody>
          <a:bodyPr>
            <a:normAutofit/>
          </a:bodyPr>
          <a:lstStyle/>
          <a:p>
            <a:r>
              <a:rPr lang="en-US" b="1"/>
              <a:t>Introduction</a:t>
            </a:r>
          </a:p>
        </p:txBody>
      </p:sp>
      <p:sp>
        <p:nvSpPr>
          <p:cNvPr id="3" name="Content Placeholder 2">
            <a:extLst>
              <a:ext uri="{FF2B5EF4-FFF2-40B4-BE49-F238E27FC236}">
                <a16:creationId xmlns:a16="http://schemas.microsoft.com/office/drawing/2014/main" id="{2A585D23-7B5F-8099-6B06-2E30E71F7EC8}"/>
              </a:ext>
            </a:extLst>
          </p:cNvPr>
          <p:cNvSpPr>
            <a:spLocks noGrp="1"/>
          </p:cNvSpPr>
          <p:nvPr>
            <p:ph idx="1"/>
          </p:nvPr>
        </p:nvSpPr>
        <p:spPr>
          <a:xfrm>
            <a:off x="1037967" y="1603513"/>
            <a:ext cx="10466645" cy="3777622"/>
          </a:xfrm>
        </p:spPr>
        <p:txBody>
          <a:bodyPr vert="horz" lIns="91440" tIns="45720" rIns="91440" bIns="45720" rtlCol="0" anchor="t">
            <a:normAutofit/>
          </a:bodyPr>
          <a:lstStyle/>
          <a:p>
            <a:r>
              <a:rPr lang="en-US" b="1">
                <a:ea typeface="+mn-lt"/>
                <a:cs typeface="+mn-lt"/>
              </a:rPr>
              <a:t>Complex Modeling Challenge:</a:t>
            </a:r>
            <a:endParaRPr lang="en-US" b="1"/>
          </a:p>
          <a:p>
            <a:pPr lvl="1">
              <a:buFont typeface="Courier New" charset="2"/>
              <a:buChar char="o"/>
            </a:pPr>
            <a:r>
              <a:rPr lang="en-US">
                <a:ea typeface="+mn-lt"/>
                <a:cs typeface="+mn-lt"/>
              </a:rPr>
              <a:t>Increasing reliance on sophisticated deep learning and statistical models for epidemiological forecasting</a:t>
            </a:r>
            <a:endParaRPr lang="en-US"/>
          </a:p>
          <a:p>
            <a:pPr lvl="1">
              <a:buFont typeface="Courier New" charset="2"/>
              <a:buChar char="o"/>
            </a:pPr>
            <a:r>
              <a:rPr lang="en-US">
                <a:ea typeface="+mn-lt"/>
                <a:cs typeface="+mn-lt"/>
              </a:rPr>
              <a:t>Complexity and opaqueness of these models obscure the understanding of influential factors</a:t>
            </a:r>
            <a:endParaRPr lang="en-US"/>
          </a:p>
          <a:p>
            <a:r>
              <a:rPr lang="en-US" b="1">
                <a:ea typeface="+mn-lt"/>
                <a:cs typeface="+mn-lt"/>
              </a:rPr>
              <a:t>COVID-19 Context:</a:t>
            </a:r>
            <a:endParaRPr lang="en-US" b="1"/>
          </a:p>
          <a:p>
            <a:pPr lvl="1">
              <a:buFont typeface="Courier New" charset="2"/>
              <a:buChar char="o"/>
            </a:pPr>
            <a:r>
              <a:rPr lang="en-US">
                <a:ea typeface="+mn-lt"/>
                <a:cs typeface="+mn-lt"/>
              </a:rPr>
              <a:t>The COVID-19 pandemic has accentuated the need for accurate epidemic forecasting</a:t>
            </a:r>
            <a:endParaRPr lang="en-US"/>
          </a:p>
          <a:p>
            <a:r>
              <a:rPr lang="en-US" b="1">
                <a:ea typeface="+mn-lt"/>
                <a:cs typeface="+mn-lt"/>
              </a:rPr>
              <a:t>Issue with Interpretability:</a:t>
            </a:r>
            <a:endParaRPr lang="en-US" b="1"/>
          </a:p>
          <a:p>
            <a:pPr lvl="1">
              <a:buFont typeface="Courier New" charset="2"/>
              <a:buChar char="o"/>
            </a:pPr>
            <a:r>
              <a:rPr lang="en-US">
                <a:ea typeface="+mn-lt"/>
                <a:cs typeface="+mn-lt"/>
              </a:rPr>
              <a:t>Difficulty in deciphering the rationale behind model predictions</a:t>
            </a:r>
            <a:endParaRPr lang="en-US"/>
          </a:p>
          <a:p>
            <a:pPr lvl="1">
              <a:buFont typeface="Courier New" charset="2"/>
              <a:buChar char="o"/>
            </a:pPr>
            <a:r>
              <a:rPr lang="en-US">
                <a:ea typeface="+mn-lt"/>
                <a:cs typeface="+mn-lt"/>
              </a:rPr>
              <a:t>Lack of transparency hinders effective early detection and response planning</a:t>
            </a:r>
            <a:endParaRPr lang="en-US"/>
          </a:p>
        </p:txBody>
      </p:sp>
    </p:spTree>
    <p:extLst>
      <p:ext uri="{BB962C8B-B14F-4D97-AF65-F5344CB8AC3E}">
        <p14:creationId xmlns:p14="http://schemas.microsoft.com/office/powerpoint/2010/main" val="2690375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384E-022B-1C48-A61B-26543F5E697A}"/>
              </a:ext>
            </a:extLst>
          </p:cNvPr>
          <p:cNvSpPr>
            <a:spLocks noGrp="1"/>
          </p:cNvSpPr>
          <p:nvPr>
            <p:ph type="title"/>
          </p:nvPr>
        </p:nvSpPr>
        <p:spPr>
          <a:xfrm>
            <a:off x="1037966" y="340332"/>
            <a:ext cx="10466646" cy="721214"/>
          </a:xfrm>
        </p:spPr>
        <p:txBody>
          <a:bodyPr>
            <a:noAutofit/>
          </a:bodyPr>
          <a:lstStyle/>
          <a:p>
            <a:r>
              <a:rPr lang="en-US" b="1">
                <a:ea typeface="+mj-lt"/>
                <a:cs typeface="+mj-lt"/>
              </a:rPr>
              <a:t>Local </a:t>
            </a:r>
            <a:r>
              <a:rPr lang="en-US" b="1" err="1">
                <a:ea typeface="+mj-lt"/>
                <a:cs typeface="+mj-lt"/>
              </a:rPr>
              <a:t>Explainability</a:t>
            </a:r>
            <a:r>
              <a:rPr lang="en-US" b="1">
                <a:ea typeface="+mj-lt"/>
                <a:cs typeface="+mj-lt"/>
              </a:rPr>
              <a:t> Analysis – Results</a:t>
            </a:r>
            <a:br>
              <a:rPr lang="en-US" b="1">
                <a:ea typeface="+mj-lt"/>
                <a:cs typeface="+mj-lt"/>
              </a:rPr>
            </a:br>
            <a:br>
              <a:rPr lang="en-US" b="1">
                <a:ea typeface="+mj-lt"/>
                <a:cs typeface="+mj-lt"/>
              </a:rPr>
            </a:br>
            <a:endParaRPr lang="en-US" b="1">
              <a:ea typeface="+mj-lt"/>
              <a:cs typeface="+mj-lt"/>
            </a:endParaRPr>
          </a:p>
        </p:txBody>
      </p:sp>
      <p:sp>
        <p:nvSpPr>
          <p:cNvPr id="8" name="TextBox 7">
            <a:extLst>
              <a:ext uri="{FF2B5EF4-FFF2-40B4-BE49-F238E27FC236}">
                <a16:creationId xmlns:a16="http://schemas.microsoft.com/office/drawing/2014/main" id="{AEE1A0F5-406E-8DD7-8AA3-32ABD48F5D21}"/>
              </a:ext>
            </a:extLst>
          </p:cNvPr>
          <p:cNvSpPr txBox="1"/>
          <p:nvPr/>
        </p:nvSpPr>
        <p:spPr>
          <a:xfrm>
            <a:off x="2279007" y="4626187"/>
            <a:ext cx="7633983" cy="1200329"/>
          </a:xfrm>
          <a:prstGeom prst="rect">
            <a:avLst/>
          </a:prstGeom>
          <a:noFill/>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r>
              <a:rPr lang="en-US">
                <a:ea typeface="+mn-lt"/>
                <a:cs typeface="+mn-lt"/>
              </a:rPr>
              <a:t>Predictive Local SHAP value Analysis for LSTM Model: 21-Day Peak COVID-19 Growth During Omicron Outbreak</a:t>
            </a:r>
            <a:r>
              <a:rPr lang="en-US"/>
              <a:t> for every country (sorted in decreasing order of absolute SHAP value - </a:t>
            </a:r>
            <a:r>
              <a:rPr lang="en-US">
                <a:solidFill>
                  <a:srgbClr val="FF0000"/>
                </a:solidFill>
              </a:rPr>
              <a:t>red = positive SHAP</a:t>
            </a:r>
            <a:r>
              <a:rPr lang="en-US"/>
              <a:t>,</a:t>
            </a:r>
            <a:r>
              <a:rPr lang="en-US">
                <a:solidFill>
                  <a:srgbClr val="0000DB"/>
                </a:solidFill>
              </a:rPr>
              <a:t> blue = negative SHAP</a:t>
            </a:r>
            <a:r>
              <a:rPr lang="en-US"/>
              <a:t>)</a:t>
            </a:r>
          </a:p>
        </p:txBody>
      </p:sp>
      <p:pic>
        <p:nvPicPr>
          <p:cNvPr id="7" name="Content Placeholder 6" descr="A screenshot of a medical report&#10;&#10;Description automatically generated">
            <a:extLst>
              <a:ext uri="{FF2B5EF4-FFF2-40B4-BE49-F238E27FC236}">
                <a16:creationId xmlns:a16="http://schemas.microsoft.com/office/drawing/2014/main" id="{3A485EFA-96BE-B290-A254-91AA5AF26B9D}"/>
              </a:ext>
            </a:extLst>
          </p:cNvPr>
          <p:cNvPicPr>
            <a:picLocks noGrp="1" noChangeAspect="1"/>
          </p:cNvPicPr>
          <p:nvPr>
            <p:ph idx="1"/>
          </p:nvPr>
        </p:nvPicPr>
        <p:blipFill>
          <a:blip r:embed="rId3"/>
          <a:stretch>
            <a:fillRect/>
          </a:stretch>
        </p:blipFill>
        <p:spPr>
          <a:xfrm>
            <a:off x="773244" y="2210304"/>
            <a:ext cx="10645512" cy="1399410"/>
          </a:xfrm>
        </p:spPr>
      </p:pic>
    </p:spTree>
    <p:extLst>
      <p:ext uri="{BB962C8B-B14F-4D97-AF65-F5344CB8AC3E}">
        <p14:creationId xmlns:p14="http://schemas.microsoft.com/office/powerpoint/2010/main" val="264176270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384E-022B-1C48-A61B-26543F5E697A}"/>
              </a:ext>
            </a:extLst>
          </p:cNvPr>
          <p:cNvSpPr>
            <a:spLocks noGrp="1"/>
          </p:cNvSpPr>
          <p:nvPr>
            <p:ph type="title"/>
          </p:nvPr>
        </p:nvSpPr>
        <p:spPr>
          <a:xfrm>
            <a:off x="1037966" y="340332"/>
            <a:ext cx="10466646" cy="721214"/>
          </a:xfrm>
        </p:spPr>
        <p:txBody>
          <a:bodyPr>
            <a:noAutofit/>
          </a:bodyPr>
          <a:lstStyle/>
          <a:p>
            <a:r>
              <a:rPr lang="en-US" b="1">
                <a:ea typeface="+mj-lt"/>
                <a:cs typeface="+mj-lt"/>
              </a:rPr>
              <a:t>Local </a:t>
            </a:r>
            <a:r>
              <a:rPr lang="en-US" b="1" err="1">
                <a:ea typeface="+mj-lt"/>
                <a:cs typeface="+mj-lt"/>
              </a:rPr>
              <a:t>Explainability</a:t>
            </a:r>
            <a:r>
              <a:rPr lang="en-US" b="1">
                <a:ea typeface="+mj-lt"/>
                <a:cs typeface="+mj-lt"/>
              </a:rPr>
              <a:t> Analysis - Discussion (</a:t>
            </a:r>
            <a:r>
              <a:rPr lang="en-US" sz="3600" b="1">
                <a:solidFill>
                  <a:schemeClr val="tx1"/>
                </a:solidFill>
              </a:rPr>
              <a:t>Country-Specific Insights</a:t>
            </a:r>
            <a:r>
              <a:rPr lang="en-US" b="1">
                <a:ea typeface="+mj-lt"/>
                <a:cs typeface="+mj-lt"/>
              </a:rPr>
              <a:t>)</a:t>
            </a:r>
            <a:br>
              <a:rPr lang="en-US" b="1">
                <a:ea typeface="+mj-lt"/>
                <a:cs typeface="+mj-lt"/>
              </a:rPr>
            </a:br>
            <a:br>
              <a:rPr lang="en-US" b="1">
                <a:ea typeface="+mj-lt"/>
                <a:cs typeface="+mj-lt"/>
              </a:rPr>
            </a:br>
            <a:endParaRPr lang="en-US" b="1">
              <a:ea typeface="+mj-lt"/>
              <a:cs typeface="+mj-lt"/>
            </a:endParaRPr>
          </a:p>
        </p:txBody>
      </p:sp>
      <p:sp>
        <p:nvSpPr>
          <p:cNvPr id="3" name="Content Placeholder 2">
            <a:extLst>
              <a:ext uri="{FF2B5EF4-FFF2-40B4-BE49-F238E27FC236}">
                <a16:creationId xmlns:a16="http://schemas.microsoft.com/office/drawing/2014/main" id="{F0244A19-7FC9-1549-B762-75F89D287FC8}"/>
              </a:ext>
            </a:extLst>
          </p:cNvPr>
          <p:cNvSpPr>
            <a:spLocks noGrp="1"/>
          </p:cNvSpPr>
          <p:nvPr>
            <p:ph idx="1"/>
          </p:nvPr>
        </p:nvSpPr>
        <p:spPr>
          <a:xfrm>
            <a:off x="862677" y="2013358"/>
            <a:ext cx="10466645" cy="4186106"/>
          </a:xfrm>
        </p:spPr>
        <p:txBody>
          <a:bodyPr vert="horz" lIns="91440" tIns="45720" rIns="91440" bIns="45720" rtlCol="0" anchor="t">
            <a:normAutofit/>
          </a:bodyPr>
          <a:lstStyle/>
          <a:p>
            <a:pPr>
              <a:lnSpc>
                <a:spcPct val="90000"/>
              </a:lnSpc>
              <a:buFont typeface="Arial" panose="020B0604020202020204" pitchFamily="34" charset="0"/>
              <a:buChar char="•"/>
            </a:pPr>
            <a:r>
              <a:rPr lang="en-US" sz="2000" b="1">
                <a:solidFill>
                  <a:srgbClr val="0070C0"/>
                </a:solidFill>
              </a:rPr>
              <a:t>Japan (JPN): </a:t>
            </a:r>
            <a:r>
              <a:rPr lang="en-US" sz="2000">
                <a:solidFill>
                  <a:schemeClr val="tx1"/>
                </a:solidFill>
              </a:rPr>
              <a:t>A counterintuitive positive SHAP value for new vaccinations indicates that increased vaccinations coincided with a surge in cases, perhaps due to the late arrival of the Omicron wave or a delay in vaccine effectiveness against this variant. Suggests the evolving efficacy of standard vaccines against new strains. Strong positive </a:t>
            </a:r>
            <a:r>
              <a:rPr lang="en-US" sz="2000">
                <a:solidFill>
                  <a:schemeClr val="tx1"/>
                </a:solidFill>
                <a:ea typeface="+mn-lt"/>
                <a:cs typeface="+mn-lt"/>
              </a:rPr>
              <a:t>SHAP values</a:t>
            </a:r>
            <a:r>
              <a:rPr lang="en-US" sz="2000">
                <a:solidFill>
                  <a:schemeClr val="tx1"/>
                </a:solidFill>
              </a:rPr>
              <a:t> for </a:t>
            </a:r>
            <a:r>
              <a:rPr lang="en-US" sz="2000" b="1">
                <a:solidFill>
                  <a:schemeClr val="accent6">
                    <a:lumMod val="75000"/>
                  </a:schemeClr>
                </a:solidFill>
              </a:rPr>
              <a:t>hospital</a:t>
            </a:r>
            <a:r>
              <a:rPr lang="en-US" sz="2000">
                <a:solidFill>
                  <a:schemeClr val="tx1"/>
                </a:solidFill>
              </a:rPr>
              <a:t> and </a:t>
            </a:r>
            <a:r>
              <a:rPr lang="en-US" sz="2000" b="1">
                <a:solidFill>
                  <a:schemeClr val="accent6">
                    <a:lumMod val="75000"/>
                  </a:schemeClr>
                </a:solidFill>
              </a:rPr>
              <a:t>ICU patients.</a:t>
            </a:r>
            <a:endParaRPr lang="en-US" sz="2000">
              <a:solidFill>
                <a:schemeClr val="accent6">
                  <a:lumMod val="75000"/>
                </a:schemeClr>
              </a:solidFill>
            </a:endParaRPr>
          </a:p>
          <a:p>
            <a:pPr>
              <a:lnSpc>
                <a:spcPct val="90000"/>
              </a:lnSpc>
              <a:buFont typeface="Arial" panose="020B0604020202020204" pitchFamily="34" charset="0"/>
              <a:buChar char="•"/>
            </a:pPr>
            <a:r>
              <a:rPr lang="en-US" sz="2000" b="1">
                <a:solidFill>
                  <a:srgbClr val="0070C0"/>
                </a:solidFill>
              </a:rPr>
              <a:t>United States (USA) and </a:t>
            </a:r>
            <a:r>
              <a:rPr lang="en-US" sz="2000" b="1">
                <a:solidFill>
                  <a:srgbClr val="0070C0"/>
                </a:solidFill>
                <a:ea typeface="+mn-lt"/>
                <a:cs typeface="+mn-lt"/>
              </a:rPr>
              <a:t>France (FRA)</a:t>
            </a:r>
            <a:r>
              <a:rPr lang="en-US" sz="2000" b="1">
                <a:solidFill>
                  <a:srgbClr val="0070C0"/>
                </a:solidFill>
              </a:rPr>
              <a:t>: </a:t>
            </a:r>
            <a:r>
              <a:rPr lang="en-US" sz="2000">
                <a:solidFill>
                  <a:schemeClr val="tx1"/>
                </a:solidFill>
              </a:rPr>
              <a:t>Strong positive </a:t>
            </a:r>
            <a:r>
              <a:rPr lang="en-US" sz="2000">
                <a:solidFill>
                  <a:schemeClr val="tx1"/>
                </a:solidFill>
                <a:ea typeface="+mn-lt"/>
                <a:cs typeface="+mn-lt"/>
              </a:rPr>
              <a:t>SHAP values</a:t>
            </a:r>
            <a:r>
              <a:rPr lang="en-US" sz="2000">
                <a:solidFill>
                  <a:schemeClr val="tx1"/>
                </a:solidFill>
              </a:rPr>
              <a:t> for </a:t>
            </a:r>
            <a:r>
              <a:rPr lang="en-US" sz="2000" b="1">
                <a:solidFill>
                  <a:schemeClr val="accent6">
                    <a:lumMod val="75000"/>
                  </a:schemeClr>
                </a:solidFill>
              </a:rPr>
              <a:t>hospital</a:t>
            </a:r>
            <a:r>
              <a:rPr lang="en-US" sz="2000">
                <a:solidFill>
                  <a:schemeClr val="tx1"/>
                </a:solidFill>
              </a:rPr>
              <a:t> and </a:t>
            </a:r>
            <a:r>
              <a:rPr lang="en-US" sz="2000" b="1">
                <a:solidFill>
                  <a:schemeClr val="accent6">
                    <a:lumMod val="75000"/>
                  </a:schemeClr>
                </a:solidFill>
              </a:rPr>
              <a:t>ICU patients</a:t>
            </a:r>
            <a:r>
              <a:rPr lang="en-US" sz="2000">
                <a:solidFill>
                  <a:schemeClr val="tx1"/>
                </a:solidFill>
              </a:rPr>
              <a:t>, reflecting the burden on healthcare systems.</a:t>
            </a:r>
          </a:p>
          <a:p>
            <a:pPr>
              <a:lnSpc>
                <a:spcPct val="90000"/>
              </a:lnSpc>
              <a:buFont typeface="Arial" panose="020B0604020202020204" pitchFamily="34" charset="0"/>
              <a:buChar char="•"/>
            </a:pPr>
            <a:r>
              <a:rPr lang="en-US" sz="2000" b="1">
                <a:solidFill>
                  <a:srgbClr val="0070C0"/>
                </a:solidFill>
              </a:rPr>
              <a:t> Italy (ITA): </a:t>
            </a:r>
            <a:r>
              <a:rPr lang="en-US" sz="2000">
                <a:solidFill>
                  <a:schemeClr val="tx1"/>
                </a:solidFill>
              </a:rPr>
              <a:t>Similar to the USA and France, </a:t>
            </a:r>
            <a:r>
              <a:rPr lang="en-US" sz="2000" b="1">
                <a:solidFill>
                  <a:schemeClr val="accent6">
                    <a:lumMod val="75000"/>
                  </a:schemeClr>
                </a:solidFill>
              </a:rPr>
              <a:t>hospital patients </a:t>
            </a:r>
            <a:r>
              <a:rPr lang="en-US" sz="2000">
                <a:solidFill>
                  <a:schemeClr val="tx1"/>
                </a:solidFill>
              </a:rPr>
              <a:t>and </a:t>
            </a:r>
            <a:r>
              <a:rPr lang="en-US" sz="2000" b="1">
                <a:solidFill>
                  <a:schemeClr val="accent6">
                    <a:lumMod val="75000"/>
                  </a:schemeClr>
                </a:solidFill>
              </a:rPr>
              <a:t>ICU patients </a:t>
            </a:r>
            <a:r>
              <a:rPr lang="en-US" sz="2000">
                <a:solidFill>
                  <a:schemeClr val="tx1"/>
                </a:solidFill>
              </a:rPr>
              <a:t>also have high SHAP values. Notably, </a:t>
            </a:r>
            <a:r>
              <a:rPr lang="en-US" sz="2000" b="1" err="1">
                <a:solidFill>
                  <a:schemeClr val="accent6">
                    <a:lumMod val="75000"/>
                  </a:schemeClr>
                </a:solidFill>
              </a:rPr>
              <a:t>new_vaccinations</a:t>
            </a:r>
            <a:r>
              <a:rPr lang="en-US" sz="2000" b="1">
                <a:solidFill>
                  <a:schemeClr val="accent6">
                    <a:lumMod val="75000"/>
                  </a:schemeClr>
                </a:solidFill>
              </a:rPr>
              <a:t> </a:t>
            </a:r>
            <a:r>
              <a:rPr lang="en-US" sz="2000">
                <a:solidFill>
                  <a:schemeClr val="tx1"/>
                </a:solidFill>
              </a:rPr>
              <a:t>show a strong negative </a:t>
            </a:r>
            <a:r>
              <a:rPr lang="en-US" sz="2000">
                <a:solidFill>
                  <a:schemeClr val="tx1"/>
                </a:solidFill>
                <a:ea typeface="+mn-lt"/>
                <a:cs typeface="+mn-lt"/>
              </a:rPr>
              <a:t>SHAP value</a:t>
            </a:r>
            <a:r>
              <a:rPr lang="en-US" sz="2000">
                <a:solidFill>
                  <a:schemeClr val="tx1"/>
                </a:solidFill>
              </a:rPr>
              <a:t>, indicating the effective reduction in cases with increased vaccinations.</a:t>
            </a:r>
          </a:p>
        </p:txBody>
      </p:sp>
    </p:spTree>
    <p:extLst>
      <p:ext uri="{BB962C8B-B14F-4D97-AF65-F5344CB8AC3E}">
        <p14:creationId xmlns:p14="http://schemas.microsoft.com/office/powerpoint/2010/main" val="2081309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384E-022B-1C48-A61B-26543F5E697A}"/>
              </a:ext>
            </a:extLst>
          </p:cNvPr>
          <p:cNvSpPr>
            <a:spLocks noGrp="1"/>
          </p:cNvSpPr>
          <p:nvPr>
            <p:ph type="title"/>
          </p:nvPr>
        </p:nvSpPr>
        <p:spPr>
          <a:xfrm>
            <a:off x="1037966" y="340332"/>
            <a:ext cx="10466646" cy="721214"/>
          </a:xfrm>
        </p:spPr>
        <p:txBody>
          <a:bodyPr>
            <a:noAutofit/>
          </a:bodyPr>
          <a:lstStyle/>
          <a:p>
            <a:r>
              <a:rPr lang="en-US" b="1">
                <a:ea typeface="+mj-lt"/>
                <a:cs typeface="+mj-lt"/>
              </a:rPr>
              <a:t>Local </a:t>
            </a:r>
            <a:r>
              <a:rPr lang="en-US" b="1" err="1">
                <a:ea typeface="+mj-lt"/>
                <a:cs typeface="+mj-lt"/>
              </a:rPr>
              <a:t>Explainability</a:t>
            </a:r>
            <a:r>
              <a:rPr lang="en-US" b="1">
                <a:ea typeface="+mj-lt"/>
                <a:cs typeface="+mj-lt"/>
              </a:rPr>
              <a:t> Analysis - Discussion (Cross-country Similarities + Differences)</a:t>
            </a:r>
            <a:br>
              <a:rPr lang="en-US" b="1">
                <a:ea typeface="+mj-lt"/>
                <a:cs typeface="+mj-lt"/>
              </a:rPr>
            </a:br>
            <a:br>
              <a:rPr lang="en-US" b="1">
                <a:ea typeface="+mj-lt"/>
                <a:cs typeface="+mj-lt"/>
              </a:rPr>
            </a:br>
            <a:endParaRPr lang="en-US" b="1">
              <a:ea typeface="+mj-lt"/>
              <a:cs typeface="+mj-lt"/>
            </a:endParaRPr>
          </a:p>
        </p:txBody>
      </p:sp>
      <p:sp>
        <p:nvSpPr>
          <p:cNvPr id="3" name="Content Placeholder 2">
            <a:extLst>
              <a:ext uri="{FF2B5EF4-FFF2-40B4-BE49-F238E27FC236}">
                <a16:creationId xmlns:a16="http://schemas.microsoft.com/office/drawing/2014/main" id="{F0244A19-7FC9-1549-B762-75F89D287FC8}"/>
              </a:ext>
            </a:extLst>
          </p:cNvPr>
          <p:cNvSpPr>
            <a:spLocks noGrp="1"/>
          </p:cNvSpPr>
          <p:nvPr>
            <p:ph idx="1"/>
          </p:nvPr>
        </p:nvSpPr>
        <p:spPr>
          <a:xfrm>
            <a:off x="746365" y="1673603"/>
            <a:ext cx="10699269" cy="5100507"/>
          </a:xfrm>
        </p:spPr>
        <p:txBody>
          <a:bodyPr vert="horz" lIns="91440" tIns="45720" rIns="91440" bIns="45720" rtlCol="0" anchor="t">
            <a:normAutofit/>
          </a:bodyPr>
          <a:lstStyle/>
          <a:p>
            <a:pPr>
              <a:lnSpc>
                <a:spcPct val="90000"/>
              </a:lnSpc>
              <a:buFont typeface="Arial" panose="020B0604020202020204" pitchFamily="34" charset="0"/>
              <a:buChar char="•"/>
            </a:pPr>
            <a:r>
              <a:rPr lang="en-US" sz="2000" b="1" dirty="0">
                <a:solidFill>
                  <a:srgbClr val="0070C0"/>
                </a:solidFill>
              </a:rPr>
              <a:t>Cross-Country Commonalities:</a:t>
            </a:r>
          </a:p>
          <a:p>
            <a:pPr lvl="1">
              <a:lnSpc>
                <a:spcPct val="90000"/>
              </a:lnSpc>
              <a:buFont typeface="Arial" panose="020B0604020202020204" pitchFamily="34" charset="0"/>
              <a:buChar char="•"/>
            </a:pPr>
            <a:r>
              <a:rPr lang="en-US" sz="2000" b="1" dirty="0">
                <a:solidFill>
                  <a:schemeClr val="accent6">
                    <a:lumMod val="75000"/>
                  </a:schemeClr>
                </a:solidFill>
              </a:rPr>
              <a:t>Hospital Patients </a:t>
            </a:r>
            <a:r>
              <a:rPr lang="en-US" sz="2000" b="1" dirty="0">
                <a:solidFill>
                  <a:schemeClr val="tx1"/>
                </a:solidFill>
              </a:rPr>
              <a:t>and </a:t>
            </a:r>
            <a:r>
              <a:rPr lang="en-US" sz="2000" b="1" dirty="0">
                <a:solidFill>
                  <a:schemeClr val="accent6">
                    <a:lumMod val="75000"/>
                  </a:schemeClr>
                </a:solidFill>
              </a:rPr>
              <a:t>ICU Patients </a:t>
            </a:r>
            <a:r>
              <a:rPr lang="en-US" sz="2000" dirty="0">
                <a:solidFill>
                  <a:schemeClr val="tx1"/>
                </a:solidFill>
              </a:rPr>
              <a:t>:</a:t>
            </a:r>
          </a:p>
          <a:p>
            <a:pPr lvl="2">
              <a:lnSpc>
                <a:spcPct val="90000"/>
              </a:lnSpc>
              <a:buFont typeface="Arial" panose="020B0604020202020204" pitchFamily="34" charset="0"/>
              <a:buChar char="•"/>
            </a:pPr>
            <a:r>
              <a:rPr lang="en-US" sz="1800" dirty="0">
                <a:solidFill>
                  <a:schemeClr val="tx1"/>
                </a:solidFill>
              </a:rPr>
              <a:t>Revealed as consistently strong predictors with notably </a:t>
            </a:r>
            <a:r>
              <a:rPr lang="en-US" sz="1800" dirty="0">
                <a:solidFill>
                  <a:srgbClr val="FF0000"/>
                </a:solidFill>
              </a:rPr>
              <a:t>high POSITIVE SHAP</a:t>
            </a:r>
            <a:r>
              <a:rPr lang="en-US" sz="1800" dirty="0">
                <a:solidFill>
                  <a:schemeClr val="tx1"/>
                </a:solidFill>
              </a:rPr>
              <a:t> values </a:t>
            </a:r>
            <a:r>
              <a:rPr lang="en-US" sz="1800" b="1" dirty="0">
                <a:solidFill>
                  <a:schemeClr val="tx1"/>
                </a:solidFill>
              </a:rPr>
              <a:t>across all countries</a:t>
            </a:r>
            <a:r>
              <a:rPr lang="en-US" sz="1800" dirty="0">
                <a:solidFill>
                  <a:schemeClr val="tx1"/>
                </a:solidFill>
              </a:rPr>
              <a:t>.</a:t>
            </a:r>
          </a:p>
          <a:p>
            <a:pPr lvl="2">
              <a:lnSpc>
                <a:spcPct val="90000"/>
              </a:lnSpc>
              <a:buFont typeface="Arial" panose="020B0604020202020204" pitchFamily="34" charset="0"/>
              <a:buChar char="•"/>
            </a:pPr>
            <a:r>
              <a:rPr lang="en-US" sz="1800" dirty="0">
                <a:solidFill>
                  <a:schemeClr val="tx1"/>
                </a:solidFill>
              </a:rPr>
              <a:t>Validates our initial hypothesis based on time-series data analysis</a:t>
            </a:r>
          </a:p>
          <a:p>
            <a:pPr>
              <a:lnSpc>
                <a:spcPct val="90000"/>
              </a:lnSpc>
              <a:buFont typeface="Arial" panose="020B0604020202020204" pitchFamily="34" charset="0"/>
              <a:buChar char="•"/>
            </a:pPr>
            <a:r>
              <a:rPr lang="en-US" sz="2000" b="1" dirty="0">
                <a:solidFill>
                  <a:srgbClr val="0070C0"/>
                </a:solidFill>
              </a:rPr>
              <a:t>Cross-Country Differences:</a:t>
            </a:r>
          </a:p>
          <a:p>
            <a:pPr lvl="1">
              <a:lnSpc>
                <a:spcPct val="90000"/>
              </a:lnSpc>
              <a:buFont typeface="Arial" panose="020B0604020202020204" pitchFamily="34" charset="0"/>
              <a:buChar char="•"/>
            </a:pPr>
            <a:r>
              <a:rPr lang="en-US" sz="2000" b="1" dirty="0">
                <a:solidFill>
                  <a:schemeClr val="accent6">
                    <a:lumMod val="75000"/>
                  </a:schemeClr>
                </a:solidFill>
              </a:rPr>
              <a:t>New Vaccinations</a:t>
            </a:r>
            <a:r>
              <a:rPr lang="en-US" sz="2000" b="1" dirty="0">
                <a:solidFill>
                  <a:schemeClr val="tx1"/>
                </a:solidFill>
              </a:rPr>
              <a:t>:</a:t>
            </a:r>
          </a:p>
          <a:p>
            <a:pPr lvl="2">
              <a:lnSpc>
                <a:spcPct val="90000"/>
              </a:lnSpc>
              <a:buFont typeface="Arial" panose="020B0604020202020204" pitchFamily="34" charset="0"/>
              <a:buChar char="•"/>
            </a:pPr>
            <a:r>
              <a:rPr lang="en-US" sz="1800" dirty="0">
                <a:solidFill>
                  <a:srgbClr val="FF0000"/>
                </a:solidFill>
                <a:ea typeface="+mn-lt"/>
                <a:cs typeface="+mn-lt"/>
              </a:rPr>
              <a:t>Strong positive SHAP value</a:t>
            </a:r>
            <a:r>
              <a:rPr lang="en-US" sz="1800" dirty="0">
                <a:solidFill>
                  <a:schemeClr val="tx1"/>
                </a:solidFill>
              </a:rPr>
              <a:t> in </a:t>
            </a:r>
            <a:r>
              <a:rPr lang="en-US" sz="1800" b="1" dirty="0">
                <a:solidFill>
                  <a:schemeClr val="tx1"/>
                </a:solidFill>
              </a:rPr>
              <a:t>JPN</a:t>
            </a:r>
            <a:r>
              <a:rPr lang="en-US" sz="1800" dirty="0">
                <a:solidFill>
                  <a:schemeClr val="tx1"/>
                </a:solidFill>
              </a:rPr>
              <a:t>, likely due to late surge and timing of Omicron variant.</a:t>
            </a:r>
          </a:p>
          <a:p>
            <a:pPr lvl="2">
              <a:lnSpc>
                <a:spcPct val="90000"/>
              </a:lnSpc>
              <a:buFont typeface="Arial" panose="020B0604020202020204" pitchFamily="34" charset="0"/>
              <a:buChar char="•"/>
            </a:pPr>
            <a:r>
              <a:rPr lang="en-US" sz="1800" dirty="0">
                <a:solidFill>
                  <a:srgbClr val="0000DB"/>
                </a:solidFill>
              </a:rPr>
              <a:t>Strong negative SHAP value</a:t>
            </a:r>
            <a:r>
              <a:rPr lang="en-US" sz="1800" dirty="0">
                <a:solidFill>
                  <a:schemeClr val="tx1"/>
                </a:solidFill>
              </a:rPr>
              <a:t> in </a:t>
            </a:r>
            <a:r>
              <a:rPr lang="en-US" sz="1800" b="1" dirty="0">
                <a:solidFill>
                  <a:schemeClr val="tx1"/>
                </a:solidFill>
              </a:rPr>
              <a:t>ITA</a:t>
            </a:r>
            <a:r>
              <a:rPr lang="en-US" sz="1800" dirty="0">
                <a:solidFill>
                  <a:schemeClr val="tx1"/>
                </a:solidFill>
              </a:rPr>
              <a:t>, indicating possibly more effective vaccination campaigns in these countries</a:t>
            </a:r>
          </a:p>
          <a:p>
            <a:pPr lvl="1">
              <a:lnSpc>
                <a:spcPct val="90000"/>
              </a:lnSpc>
              <a:buFont typeface="Arial" panose="020B0604020202020204" pitchFamily="34" charset="0"/>
              <a:buChar char="•"/>
            </a:pPr>
            <a:r>
              <a:rPr lang="en-US" sz="2000" b="1" dirty="0">
                <a:solidFill>
                  <a:schemeClr val="accent6">
                    <a:lumMod val="75000"/>
                  </a:schemeClr>
                </a:solidFill>
              </a:rPr>
              <a:t>Reproduction Rate </a:t>
            </a:r>
            <a:r>
              <a:rPr lang="en-US" sz="2000" dirty="0">
                <a:solidFill>
                  <a:schemeClr val="tx1"/>
                </a:solidFill>
              </a:rPr>
              <a:t>(</a:t>
            </a:r>
            <a:r>
              <a:rPr lang="en-US" sz="2000" dirty="0">
                <a:solidFill>
                  <a:schemeClr val="tx1"/>
                </a:solidFill>
                <a:ea typeface="+mn-lt"/>
                <a:cs typeface="+mn-lt"/>
              </a:rPr>
              <a:t>Quantifies how quickly the virus is spreading</a:t>
            </a:r>
            <a:r>
              <a:rPr lang="en-US" sz="2000" dirty="0">
                <a:solidFill>
                  <a:schemeClr val="tx1"/>
                </a:solidFill>
              </a:rPr>
              <a:t>)</a:t>
            </a:r>
          </a:p>
          <a:p>
            <a:pPr lvl="2">
              <a:lnSpc>
                <a:spcPct val="90000"/>
              </a:lnSpc>
              <a:buFont typeface="Arial" panose="020B0604020202020204" pitchFamily="34" charset="0"/>
              <a:buChar char="•"/>
            </a:pPr>
            <a:r>
              <a:rPr lang="en-US" sz="1800" dirty="0">
                <a:solidFill>
                  <a:schemeClr val="tx1"/>
                </a:solidFill>
                <a:ea typeface="+mn-lt"/>
                <a:cs typeface="+mn-lt"/>
              </a:rPr>
              <a:t>Showed a </a:t>
            </a:r>
            <a:r>
              <a:rPr lang="en-US" sz="1800" dirty="0">
                <a:solidFill>
                  <a:srgbClr val="FF0000"/>
                </a:solidFill>
                <a:ea typeface="+mn-lt"/>
                <a:cs typeface="+mn-lt"/>
              </a:rPr>
              <a:t>positive SHAP </a:t>
            </a:r>
            <a:r>
              <a:rPr lang="en-US" sz="1800" dirty="0">
                <a:solidFill>
                  <a:schemeClr val="tx1"/>
                </a:solidFill>
                <a:ea typeface="+mn-lt"/>
                <a:cs typeface="+mn-lt"/>
              </a:rPr>
              <a:t>value in </a:t>
            </a:r>
            <a:r>
              <a:rPr lang="en-US" sz="1800" b="1" dirty="0">
                <a:solidFill>
                  <a:schemeClr val="tx1"/>
                </a:solidFill>
                <a:ea typeface="+mn-lt"/>
                <a:cs typeface="+mn-lt"/>
              </a:rPr>
              <a:t>JPN</a:t>
            </a:r>
            <a:r>
              <a:rPr lang="en-US" sz="1800" dirty="0">
                <a:solidFill>
                  <a:schemeClr val="tx1"/>
                </a:solidFill>
                <a:ea typeface="+mn-lt"/>
                <a:cs typeface="+mn-lt"/>
              </a:rPr>
              <a:t>, indicating its significant role during the surge, but it was not among the top predictors; was </a:t>
            </a:r>
            <a:r>
              <a:rPr lang="en-US" sz="1800" b="1" dirty="0">
                <a:solidFill>
                  <a:schemeClr val="tx1"/>
                </a:solidFill>
                <a:ea typeface="+mn-lt"/>
                <a:cs typeface="+mn-lt"/>
              </a:rPr>
              <a:t>not a good predictor in other countries</a:t>
            </a:r>
            <a:endParaRPr lang="en-US" sz="1800" b="1" dirty="0">
              <a:solidFill>
                <a:schemeClr val="tx1"/>
              </a:solidFill>
            </a:endParaRPr>
          </a:p>
        </p:txBody>
      </p:sp>
    </p:spTree>
    <p:extLst>
      <p:ext uri="{BB962C8B-B14F-4D97-AF65-F5344CB8AC3E}">
        <p14:creationId xmlns:p14="http://schemas.microsoft.com/office/powerpoint/2010/main" val="2910725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5DAA-F327-F2F2-93E2-A5F5E1A92F5B}"/>
              </a:ext>
            </a:extLst>
          </p:cNvPr>
          <p:cNvSpPr>
            <a:spLocks noGrp="1"/>
          </p:cNvSpPr>
          <p:nvPr>
            <p:ph type="title"/>
          </p:nvPr>
        </p:nvSpPr>
        <p:spPr>
          <a:xfrm>
            <a:off x="1547124" y="624110"/>
            <a:ext cx="10530512" cy="1280890"/>
          </a:xfrm>
        </p:spPr>
        <p:txBody>
          <a:bodyPr/>
          <a:lstStyle/>
          <a:p>
            <a:r>
              <a:rPr lang="en-US" b="1" dirty="0"/>
              <a:t>Cross-Phase </a:t>
            </a:r>
            <a:r>
              <a:rPr lang="en-US" b="1" err="1"/>
              <a:t>Explainability</a:t>
            </a:r>
            <a:r>
              <a:rPr lang="en-US" b="1" dirty="0"/>
              <a:t> Analysis (USA only)- Results</a:t>
            </a:r>
          </a:p>
        </p:txBody>
      </p:sp>
      <p:pic>
        <p:nvPicPr>
          <p:cNvPr id="5" name="Content Placeholder 4" descr="A white table with black text and red text&#10;&#10;Description automatically generated">
            <a:extLst>
              <a:ext uri="{FF2B5EF4-FFF2-40B4-BE49-F238E27FC236}">
                <a16:creationId xmlns:a16="http://schemas.microsoft.com/office/drawing/2014/main" id="{026ED90A-2BF2-D103-62B7-7BCD04D52EAE}"/>
              </a:ext>
            </a:extLst>
          </p:cNvPr>
          <p:cNvPicPr>
            <a:picLocks noGrp="1" noChangeAspect="1"/>
          </p:cNvPicPr>
          <p:nvPr>
            <p:ph sz="half" idx="1"/>
          </p:nvPr>
        </p:nvPicPr>
        <p:blipFill>
          <a:blip r:embed="rId2"/>
          <a:stretch>
            <a:fillRect/>
          </a:stretch>
        </p:blipFill>
        <p:spPr>
          <a:xfrm>
            <a:off x="1796732" y="2394469"/>
            <a:ext cx="3655496" cy="1750172"/>
          </a:xfrm>
        </p:spPr>
      </p:pic>
      <p:pic>
        <p:nvPicPr>
          <p:cNvPr id="6" name="Content Placeholder 5" descr="A blue and red line graph&#10;&#10;Description automatically generated">
            <a:extLst>
              <a:ext uri="{FF2B5EF4-FFF2-40B4-BE49-F238E27FC236}">
                <a16:creationId xmlns:a16="http://schemas.microsoft.com/office/drawing/2014/main" id="{8BE20D6E-043F-61AF-F948-6A5BF4509087}"/>
              </a:ext>
            </a:extLst>
          </p:cNvPr>
          <p:cNvPicPr>
            <a:picLocks noGrp="1" noChangeAspect="1"/>
          </p:cNvPicPr>
          <p:nvPr>
            <p:ph sz="half" idx="2"/>
          </p:nvPr>
        </p:nvPicPr>
        <p:blipFill>
          <a:blip r:embed="rId3"/>
          <a:stretch>
            <a:fillRect/>
          </a:stretch>
        </p:blipFill>
        <p:spPr>
          <a:xfrm>
            <a:off x="6264155" y="1950897"/>
            <a:ext cx="5179496" cy="2262896"/>
          </a:xfrm>
        </p:spPr>
      </p:pic>
      <p:sp>
        <p:nvSpPr>
          <p:cNvPr id="7" name="TextBox 6">
            <a:extLst>
              <a:ext uri="{FF2B5EF4-FFF2-40B4-BE49-F238E27FC236}">
                <a16:creationId xmlns:a16="http://schemas.microsoft.com/office/drawing/2014/main" id="{EF66A064-DC1B-89BA-9575-D093A57F55EB}"/>
              </a:ext>
            </a:extLst>
          </p:cNvPr>
          <p:cNvSpPr txBox="1"/>
          <p:nvPr/>
        </p:nvSpPr>
        <p:spPr>
          <a:xfrm>
            <a:off x="6352032" y="4389120"/>
            <a:ext cx="5035296"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Figure 6: (APPENDIX) SHAP force plot illustrating the impact of the stringency index during the phase of fastest decline in COVID-19 cases (after first Omicron onset peak) in the USA. The plot shows the increase in stringency index correlating with the decrease in case counts.</a:t>
            </a:r>
            <a:endParaRPr lang="en-US" sz="1400" dirty="0"/>
          </a:p>
          <a:p>
            <a:pPr algn="l"/>
            <a:endParaRPr lang="en-US" sz="1400" dirty="0"/>
          </a:p>
        </p:txBody>
      </p:sp>
      <p:sp>
        <p:nvSpPr>
          <p:cNvPr id="8" name="TextBox 7">
            <a:extLst>
              <a:ext uri="{FF2B5EF4-FFF2-40B4-BE49-F238E27FC236}">
                <a16:creationId xmlns:a16="http://schemas.microsoft.com/office/drawing/2014/main" id="{2D4C4525-1BE9-2A04-023F-FE2BD329E1BB}"/>
              </a:ext>
            </a:extLst>
          </p:cNvPr>
          <p:cNvSpPr txBox="1"/>
          <p:nvPr/>
        </p:nvSpPr>
        <p:spPr>
          <a:xfrm>
            <a:off x="1816608" y="4450079"/>
            <a:ext cx="368198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Table 4: Cross-Phase Analysis: Top predictive features based on SHAP values of contributions of features corresponding to LSTM model forecasts for different phases or periods of the pandemic for USA (sorted in decreasing order of absolute SHAP value - </a:t>
            </a:r>
            <a:r>
              <a:rPr lang="en-US" sz="1400" dirty="0">
                <a:solidFill>
                  <a:srgbClr val="FF0000"/>
                </a:solidFill>
                <a:ea typeface="+mn-lt"/>
                <a:cs typeface="+mn-lt"/>
              </a:rPr>
              <a:t>red = positive SHAP</a:t>
            </a:r>
            <a:r>
              <a:rPr lang="en-US" sz="1400" dirty="0">
                <a:ea typeface="+mn-lt"/>
                <a:cs typeface="+mn-lt"/>
              </a:rPr>
              <a:t>, </a:t>
            </a:r>
            <a:r>
              <a:rPr lang="en-US" sz="1400" dirty="0">
                <a:solidFill>
                  <a:srgbClr val="0000DB"/>
                </a:solidFill>
                <a:ea typeface="+mn-lt"/>
                <a:cs typeface="+mn-lt"/>
              </a:rPr>
              <a:t>blue = negative SHAP</a:t>
            </a:r>
            <a:r>
              <a:rPr lang="en-US" sz="1400" dirty="0">
                <a:ea typeface="+mn-lt"/>
                <a:cs typeface="+mn-lt"/>
              </a:rPr>
              <a:t>).</a:t>
            </a:r>
            <a:endParaRPr lang="en-US" sz="1400"/>
          </a:p>
        </p:txBody>
      </p:sp>
    </p:spTree>
    <p:extLst>
      <p:ext uri="{BB962C8B-B14F-4D97-AF65-F5344CB8AC3E}">
        <p14:creationId xmlns:p14="http://schemas.microsoft.com/office/powerpoint/2010/main" val="3261233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F8B9-0478-2CD8-71C8-2B6B4F2B1517}"/>
              </a:ext>
            </a:extLst>
          </p:cNvPr>
          <p:cNvSpPr>
            <a:spLocks noGrp="1"/>
          </p:cNvSpPr>
          <p:nvPr>
            <p:ph type="title"/>
          </p:nvPr>
        </p:nvSpPr>
        <p:spPr/>
        <p:txBody>
          <a:bodyPr/>
          <a:lstStyle/>
          <a:p>
            <a:r>
              <a:rPr lang="en-US" b="1" dirty="0">
                <a:ea typeface="+mj-lt"/>
                <a:cs typeface="+mj-lt"/>
              </a:rPr>
              <a:t>Cross-Phase </a:t>
            </a:r>
            <a:r>
              <a:rPr lang="en-US" b="1" dirty="0" err="1">
                <a:ea typeface="+mj-lt"/>
                <a:cs typeface="+mj-lt"/>
              </a:rPr>
              <a:t>Explainability</a:t>
            </a:r>
            <a:r>
              <a:rPr lang="en-US" b="1" dirty="0">
                <a:ea typeface="+mj-lt"/>
                <a:cs typeface="+mj-lt"/>
              </a:rPr>
              <a:t> Analysis (USA only) - Discussion</a:t>
            </a:r>
            <a:endParaRPr lang="en-US" b="1" dirty="0"/>
          </a:p>
        </p:txBody>
      </p:sp>
      <p:sp>
        <p:nvSpPr>
          <p:cNvPr id="3" name="Content Placeholder 2">
            <a:extLst>
              <a:ext uri="{FF2B5EF4-FFF2-40B4-BE49-F238E27FC236}">
                <a16:creationId xmlns:a16="http://schemas.microsoft.com/office/drawing/2014/main" id="{9BD28D33-82E9-0661-CCC7-D21FD053EC99}"/>
              </a:ext>
            </a:extLst>
          </p:cNvPr>
          <p:cNvSpPr>
            <a:spLocks noGrp="1"/>
          </p:cNvSpPr>
          <p:nvPr>
            <p:ph idx="1"/>
          </p:nvPr>
        </p:nvSpPr>
        <p:spPr>
          <a:xfrm>
            <a:off x="1037967" y="2133600"/>
            <a:ext cx="10466645" cy="4643254"/>
          </a:xfrm>
        </p:spPr>
        <p:txBody>
          <a:bodyPr vert="horz" lIns="91440" tIns="45720" rIns="91440" bIns="45720" rtlCol="0" anchor="t">
            <a:normAutofit/>
          </a:bodyPr>
          <a:lstStyle/>
          <a:p>
            <a:r>
              <a:rPr lang="en-US" b="1" dirty="0">
                <a:ea typeface="+mn-lt"/>
                <a:cs typeface="+mn-lt"/>
              </a:rPr>
              <a:t>Objective</a:t>
            </a:r>
            <a:r>
              <a:rPr lang="en-US" dirty="0">
                <a:ea typeface="+mn-lt"/>
                <a:cs typeface="+mn-lt"/>
              </a:rPr>
              <a:t>: Investigating variance in predictive features across different pandemic phases in the USA using local SHAP value analysis of LSTM forecasts.</a:t>
            </a:r>
          </a:p>
          <a:p>
            <a:r>
              <a:rPr lang="en-US" b="1" dirty="0">
                <a:ea typeface="+mn-lt"/>
                <a:cs typeface="+mn-lt"/>
              </a:rPr>
              <a:t>Phases Analyzed:</a:t>
            </a:r>
            <a:endParaRPr lang="en-US" b="1" dirty="0"/>
          </a:p>
          <a:p>
            <a:pPr lvl="1"/>
            <a:r>
              <a:rPr lang="en-US" u="sng" dirty="0">
                <a:ea typeface="+mn-lt"/>
                <a:cs typeface="+mn-lt"/>
              </a:rPr>
              <a:t>Pre-Vaccine Peak Phase (2020)</a:t>
            </a:r>
            <a:r>
              <a:rPr lang="en-US" dirty="0">
                <a:ea typeface="+mn-lt"/>
                <a:cs typeface="+mn-lt"/>
              </a:rPr>
              <a:t>: Key features - ICU Patients, Hospital Patients, Tests per Case.</a:t>
            </a:r>
            <a:endParaRPr lang="en-US" dirty="0"/>
          </a:p>
          <a:p>
            <a:pPr lvl="1"/>
            <a:r>
              <a:rPr lang="en-US" u="sng" dirty="0">
                <a:ea typeface="+mn-lt"/>
                <a:cs typeface="+mn-lt"/>
              </a:rPr>
              <a:t>Peak Phase During Omicron Outbreak (Q1 2022)</a:t>
            </a:r>
            <a:r>
              <a:rPr lang="en-US" dirty="0">
                <a:ea typeface="+mn-lt"/>
                <a:cs typeface="+mn-lt"/>
              </a:rPr>
              <a:t>: Key features remained the same, indicating ongoing challenges in healthcare despite advancements.</a:t>
            </a:r>
            <a:endParaRPr lang="en-US" dirty="0"/>
          </a:p>
          <a:p>
            <a:pPr lvl="1"/>
            <a:r>
              <a:rPr lang="en-US" i="1" u="sng" dirty="0">
                <a:ea typeface="+mn-lt"/>
                <a:cs typeface="+mn-lt"/>
              </a:rPr>
              <a:t>Phase of Fastest Decline Post-Omicron Peak (2022)</a:t>
            </a:r>
            <a:r>
              <a:rPr lang="en-US" dirty="0">
                <a:ea typeface="+mn-lt"/>
                <a:cs typeface="+mn-lt"/>
              </a:rPr>
              <a:t>: Key features - Tests per Case, ICU Patients, Hospital Patients (all with high but negative SHAP values).</a:t>
            </a:r>
            <a:endParaRPr lang="en-US" dirty="0"/>
          </a:p>
          <a:p>
            <a:r>
              <a:rPr lang="en-US" b="1" dirty="0">
                <a:ea typeface="+mn-lt"/>
                <a:cs typeface="+mn-lt"/>
              </a:rPr>
              <a:t>Special Observation for the Decline Phase</a:t>
            </a:r>
            <a:r>
              <a:rPr lang="en-US" dirty="0">
                <a:ea typeface="+mn-lt"/>
                <a:cs typeface="+mn-lt"/>
              </a:rPr>
              <a:t>:</a:t>
            </a:r>
            <a:endParaRPr lang="en-US" dirty="0"/>
          </a:p>
          <a:p>
            <a:pPr lvl="1"/>
            <a:r>
              <a:rPr lang="en-US" dirty="0">
                <a:ea typeface="+mn-lt"/>
                <a:cs typeface="+mn-lt"/>
              </a:rPr>
              <a:t>Notable change in </a:t>
            </a:r>
            <a:r>
              <a:rPr lang="en-US" dirty="0" err="1">
                <a:ea typeface="+mn-lt"/>
                <a:cs typeface="+mn-lt"/>
              </a:rPr>
              <a:t>stringency_index</a:t>
            </a:r>
            <a:r>
              <a:rPr lang="en-US" dirty="0">
                <a:ea typeface="+mn-lt"/>
                <a:cs typeface="+mn-lt"/>
              </a:rPr>
              <a:t> from 0.2 to 0.4 in the USA.</a:t>
            </a:r>
            <a:endParaRPr lang="en-US" dirty="0"/>
          </a:p>
          <a:p>
            <a:pPr lvl="1"/>
            <a:r>
              <a:rPr lang="en-US" dirty="0">
                <a:ea typeface="+mn-lt"/>
                <a:cs typeface="+mn-lt"/>
              </a:rPr>
              <a:t>Increased stringency correlated with decreased case count forecast.</a:t>
            </a:r>
            <a:endParaRPr lang="en-US" dirty="0"/>
          </a:p>
          <a:p>
            <a:pPr lvl="1"/>
            <a:r>
              <a:rPr lang="en-US" dirty="0">
                <a:ea typeface="+mn-lt"/>
                <a:cs typeface="+mn-lt"/>
              </a:rPr>
              <a:t>SHAP force plot for </a:t>
            </a:r>
            <a:r>
              <a:rPr lang="en-US" dirty="0" err="1">
                <a:ea typeface="+mn-lt"/>
                <a:cs typeface="+mn-lt"/>
              </a:rPr>
              <a:t>stringency_index</a:t>
            </a:r>
            <a:r>
              <a:rPr lang="en-US" dirty="0">
                <a:ea typeface="+mn-lt"/>
                <a:cs typeface="+mn-lt"/>
              </a:rPr>
              <a:t> (see Appendix Figure 6) demonstrates this impact.</a:t>
            </a:r>
            <a:endParaRPr lang="en-US" dirty="0"/>
          </a:p>
        </p:txBody>
      </p:sp>
    </p:spTree>
    <p:extLst>
      <p:ext uri="{BB962C8B-B14F-4D97-AF65-F5344CB8AC3E}">
        <p14:creationId xmlns:p14="http://schemas.microsoft.com/office/powerpoint/2010/main" val="3551393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5C37B-F222-8743-22DD-73EC20469C3D}"/>
              </a:ext>
            </a:extLst>
          </p:cNvPr>
          <p:cNvSpPr>
            <a:spLocks noGrp="1"/>
          </p:cNvSpPr>
          <p:nvPr>
            <p:ph type="title"/>
          </p:nvPr>
        </p:nvSpPr>
        <p:spPr>
          <a:xfrm>
            <a:off x="1037968" y="624110"/>
            <a:ext cx="10466645" cy="794977"/>
          </a:xfrm>
        </p:spPr>
        <p:txBody>
          <a:bodyPr/>
          <a:lstStyle/>
          <a:p>
            <a:r>
              <a:rPr lang="en-US" b="1"/>
              <a:t>Conclusion</a:t>
            </a:r>
          </a:p>
        </p:txBody>
      </p:sp>
      <p:sp>
        <p:nvSpPr>
          <p:cNvPr id="3" name="Content Placeholder 2">
            <a:extLst>
              <a:ext uri="{FF2B5EF4-FFF2-40B4-BE49-F238E27FC236}">
                <a16:creationId xmlns:a16="http://schemas.microsoft.com/office/drawing/2014/main" id="{FE923FC2-ECF7-C34D-55DD-CE9CC8C91CAE}"/>
              </a:ext>
            </a:extLst>
          </p:cNvPr>
          <p:cNvSpPr>
            <a:spLocks noGrp="1"/>
          </p:cNvSpPr>
          <p:nvPr>
            <p:ph idx="1"/>
          </p:nvPr>
        </p:nvSpPr>
        <p:spPr>
          <a:xfrm>
            <a:off x="1004837" y="1603513"/>
            <a:ext cx="10466645" cy="3777622"/>
          </a:xfrm>
        </p:spPr>
        <p:txBody>
          <a:bodyPr vert="horz" lIns="91440" tIns="45720" rIns="91440" bIns="45720" rtlCol="0" anchor="t">
            <a:noAutofit/>
          </a:bodyPr>
          <a:lstStyle/>
          <a:p>
            <a:r>
              <a:rPr lang="en-US" sz="1900" b="1">
                <a:ea typeface="+mn-lt"/>
                <a:cs typeface="+mn-lt"/>
              </a:rPr>
              <a:t>Key Predictive Features:</a:t>
            </a:r>
            <a:endParaRPr lang="en-US" sz="1900" b="1"/>
          </a:p>
          <a:p>
            <a:pPr lvl="1">
              <a:buFont typeface="Courier New,monospace" charset="2"/>
              <a:buChar char="o"/>
            </a:pPr>
            <a:r>
              <a:rPr lang="en-US" sz="1700" b="1">
                <a:solidFill>
                  <a:schemeClr val="accent6">
                    <a:lumMod val="75000"/>
                  </a:schemeClr>
                </a:solidFill>
                <a:ea typeface="+mn-lt"/>
                <a:cs typeface="+mn-lt"/>
              </a:rPr>
              <a:t>Hospital</a:t>
            </a:r>
            <a:r>
              <a:rPr lang="en-US" sz="1700">
                <a:ea typeface="+mn-lt"/>
                <a:cs typeface="+mn-lt"/>
              </a:rPr>
              <a:t> </a:t>
            </a:r>
            <a:r>
              <a:rPr lang="en-US" sz="1700" b="1">
                <a:solidFill>
                  <a:schemeClr val="accent6">
                    <a:lumMod val="75000"/>
                  </a:schemeClr>
                </a:solidFill>
                <a:ea typeface="+mn-lt"/>
                <a:cs typeface="+mn-lt"/>
              </a:rPr>
              <a:t>patients</a:t>
            </a:r>
            <a:r>
              <a:rPr lang="en-US" sz="1700">
                <a:ea typeface="+mn-lt"/>
                <a:cs typeface="+mn-lt"/>
              </a:rPr>
              <a:t> and </a:t>
            </a:r>
            <a:r>
              <a:rPr lang="en-US" sz="1700" b="1">
                <a:solidFill>
                  <a:schemeClr val="accent6">
                    <a:lumMod val="75000"/>
                  </a:schemeClr>
                </a:solidFill>
                <a:ea typeface="+mn-lt"/>
                <a:cs typeface="+mn-lt"/>
              </a:rPr>
              <a:t>ICU</a:t>
            </a:r>
            <a:r>
              <a:rPr lang="en-US" sz="1700">
                <a:ea typeface="+mn-lt"/>
                <a:cs typeface="+mn-lt"/>
              </a:rPr>
              <a:t> </a:t>
            </a:r>
            <a:r>
              <a:rPr lang="en-US" sz="1700" b="1">
                <a:solidFill>
                  <a:schemeClr val="accent6">
                    <a:lumMod val="75000"/>
                  </a:schemeClr>
                </a:solidFill>
                <a:ea typeface="+mn-lt"/>
                <a:cs typeface="+mn-lt"/>
              </a:rPr>
              <a:t>patients</a:t>
            </a:r>
            <a:r>
              <a:rPr lang="en-US" sz="1700">
                <a:ea typeface="+mn-lt"/>
                <a:cs typeface="+mn-lt"/>
              </a:rPr>
              <a:t> are crucial for predicting COVID-19 case trends, consistently evident across different analyses.</a:t>
            </a:r>
          </a:p>
          <a:p>
            <a:r>
              <a:rPr lang="en-US" sz="1900" b="1">
                <a:ea typeface="+mn-lt"/>
                <a:cs typeface="+mn-lt"/>
              </a:rPr>
              <a:t>Significance of Vaccination Data:</a:t>
            </a:r>
            <a:endParaRPr lang="en-US" sz="1900" b="1"/>
          </a:p>
          <a:p>
            <a:pPr lvl="1">
              <a:buFont typeface="Courier New,monospace" charset="2"/>
              <a:buChar char="o"/>
            </a:pPr>
            <a:r>
              <a:rPr lang="en-US" sz="1700" b="1">
                <a:solidFill>
                  <a:schemeClr val="accent6">
                    <a:lumMod val="75000"/>
                  </a:schemeClr>
                </a:solidFill>
                <a:ea typeface="+mn-lt"/>
                <a:cs typeface="+mn-lt"/>
              </a:rPr>
              <a:t>New vaccinations</a:t>
            </a:r>
            <a:r>
              <a:rPr lang="en-US" sz="1700">
                <a:ea typeface="+mn-lt"/>
                <a:cs typeface="+mn-lt"/>
              </a:rPr>
              <a:t> stand out as the second most predictive feature, underscoring the importance of vaccination efforts in pandemic dynamics, followed by </a:t>
            </a:r>
            <a:r>
              <a:rPr lang="en-US" sz="1700" b="1">
                <a:solidFill>
                  <a:schemeClr val="accent6">
                    <a:lumMod val="75000"/>
                  </a:schemeClr>
                </a:solidFill>
                <a:ea typeface="+mn-lt"/>
                <a:cs typeface="+mn-lt"/>
              </a:rPr>
              <a:t>stringency index </a:t>
            </a:r>
            <a:r>
              <a:rPr lang="en-US" sz="1700">
                <a:ea typeface="+mn-lt"/>
                <a:cs typeface="+mn-lt"/>
              </a:rPr>
              <a:t>and </a:t>
            </a:r>
            <a:r>
              <a:rPr lang="en-US" sz="1700" b="1">
                <a:solidFill>
                  <a:schemeClr val="accent6">
                    <a:lumMod val="75000"/>
                  </a:schemeClr>
                </a:solidFill>
                <a:ea typeface="+mn-lt"/>
                <a:cs typeface="+mn-lt"/>
              </a:rPr>
              <a:t>reproduction rate</a:t>
            </a:r>
            <a:endParaRPr lang="en-US" sz="1700" b="1">
              <a:solidFill>
                <a:schemeClr val="accent6">
                  <a:lumMod val="75000"/>
                </a:schemeClr>
              </a:solidFill>
            </a:endParaRPr>
          </a:p>
          <a:p>
            <a:r>
              <a:rPr lang="en-US" sz="1900" b="1">
                <a:ea typeface="+mn-lt"/>
                <a:cs typeface="+mn-lt"/>
              </a:rPr>
              <a:t>Recommendations for Epidemic Management:</a:t>
            </a:r>
            <a:endParaRPr lang="en-US" sz="1900" b="1"/>
          </a:p>
          <a:p>
            <a:pPr lvl="1">
              <a:buFont typeface="Courier New,monospace" charset="2"/>
              <a:buChar char="o"/>
            </a:pPr>
            <a:r>
              <a:rPr lang="en-US" sz="1700">
                <a:ea typeface="+mn-lt"/>
                <a:cs typeface="+mn-lt"/>
              </a:rPr>
              <a:t>Emphasize the need for integrating hospital / ICU patient and vaccination data into public health policies for better epidemic preparedness and response</a:t>
            </a:r>
            <a:endParaRPr lang="en-US" sz="1700"/>
          </a:p>
          <a:p>
            <a:r>
              <a:rPr lang="en-US" sz="1900" b="1">
                <a:latin typeface="Century Gothic"/>
                <a:ea typeface="+mn-lt"/>
                <a:cs typeface="Arial"/>
              </a:rPr>
              <a:t>Study's</a:t>
            </a:r>
            <a:r>
              <a:rPr lang="en-US" sz="1900" b="1">
                <a:ea typeface="+mn-lt"/>
                <a:cs typeface="+mn-lt"/>
              </a:rPr>
              <a:t> Broader Contribution:</a:t>
            </a:r>
          </a:p>
          <a:p>
            <a:pPr lvl="1">
              <a:buFont typeface="Courier New,monospace" charset="2"/>
              <a:buChar char="o"/>
            </a:pPr>
            <a:r>
              <a:rPr lang="en-US" sz="1700">
                <a:latin typeface="Century Gothic"/>
                <a:ea typeface="+mn-lt"/>
                <a:cs typeface="Arial"/>
              </a:rPr>
              <a:t>Reinforces</a:t>
            </a:r>
            <a:r>
              <a:rPr lang="en-US" sz="1700">
                <a:ea typeface="+mn-lt"/>
                <a:cs typeface="+mn-lt"/>
              </a:rPr>
              <a:t> the need for a comprehensive, data-driven approach in epidemic understanding and management.</a:t>
            </a:r>
            <a:endParaRPr lang="en-US" sz="1700"/>
          </a:p>
          <a:p>
            <a:endParaRPr lang="en-US"/>
          </a:p>
          <a:p>
            <a:pPr marL="457200" lvl="1" indent="0">
              <a:buNone/>
            </a:pPr>
            <a:endParaRPr lang="en-US"/>
          </a:p>
          <a:p>
            <a:endParaRPr lang="en-US"/>
          </a:p>
          <a:p>
            <a:endParaRPr lang="en-US"/>
          </a:p>
        </p:txBody>
      </p:sp>
    </p:spTree>
    <p:extLst>
      <p:ext uri="{BB962C8B-B14F-4D97-AF65-F5344CB8AC3E}">
        <p14:creationId xmlns:p14="http://schemas.microsoft.com/office/powerpoint/2010/main" val="3020315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9A42-0911-104A-C6BC-AE1CB34F6292}"/>
              </a:ext>
            </a:extLst>
          </p:cNvPr>
          <p:cNvSpPr>
            <a:spLocks noGrp="1"/>
          </p:cNvSpPr>
          <p:nvPr>
            <p:ph type="title"/>
          </p:nvPr>
        </p:nvSpPr>
        <p:spPr/>
        <p:txBody>
          <a:bodyPr>
            <a:normAutofit/>
          </a:bodyPr>
          <a:lstStyle/>
          <a:p>
            <a:r>
              <a:rPr lang="en-US"/>
              <a:t>Importance</a:t>
            </a:r>
          </a:p>
        </p:txBody>
      </p:sp>
      <p:sp>
        <p:nvSpPr>
          <p:cNvPr id="3" name="Content Placeholder 2">
            <a:extLst>
              <a:ext uri="{FF2B5EF4-FFF2-40B4-BE49-F238E27FC236}">
                <a16:creationId xmlns:a16="http://schemas.microsoft.com/office/drawing/2014/main" id="{2A585D23-7B5F-8099-6B06-2E30E71F7EC8}"/>
              </a:ext>
            </a:extLst>
          </p:cNvPr>
          <p:cNvSpPr>
            <a:spLocks noGrp="1"/>
          </p:cNvSpPr>
          <p:nvPr>
            <p:ph idx="1"/>
          </p:nvPr>
        </p:nvSpPr>
        <p:spPr>
          <a:xfrm>
            <a:off x="1037967" y="1592469"/>
            <a:ext cx="10466645" cy="3777622"/>
          </a:xfrm>
        </p:spPr>
        <p:txBody>
          <a:bodyPr vert="horz" lIns="91440" tIns="45720" rIns="91440" bIns="45720" rtlCol="0" anchor="t">
            <a:normAutofit/>
          </a:bodyPr>
          <a:lstStyle/>
          <a:p>
            <a:r>
              <a:rPr lang="en-US" b="1">
                <a:ea typeface="+mn-lt"/>
                <a:cs typeface="+mn-lt"/>
              </a:rPr>
              <a:t>Impact on Decision-Making:</a:t>
            </a:r>
            <a:endParaRPr lang="en-US" b="1"/>
          </a:p>
          <a:p>
            <a:pPr lvl="1">
              <a:buFont typeface="Courier New" charset="2"/>
              <a:buChar char="o"/>
            </a:pPr>
            <a:r>
              <a:rPr lang="en-US">
                <a:ea typeface="+mn-lt"/>
                <a:cs typeface="+mn-lt"/>
              </a:rPr>
              <a:t>Essential for </a:t>
            </a:r>
            <a:r>
              <a:rPr lang="en-US" b="1">
                <a:solidFill>
                  <a:schemeClr val="accent6">
                    <a:lumMod val="75000"/>
                  </a:schemeClr>
                </a:solidFill>
                <a:ea typeface="+mn-lt"/>
                <a:cs typeface="+mn-lt"/>
              </a:rPr>
              <a:t>informed decision-making</a:t>
            </a:r>
            <a:r>
              <a:rPr lang="en-US">
                <a:ea typeface="+mn-lt"/>
                <a:cs typeface="+mn-lt"/>
              </a:rPr>
              <a:t> by governments and health organizations</a:t>
            </a:r>
            <a:endParaRPr lang="en-US"/>
          </a:p>
          <a:p>
            <a:pPr lvl="1">
              <a:buFont typeface="Courier New" charset="2"/>
              <a:buChar char="o"/>
            </a:pPr>
            <a:r>
              <a:rPr lang="en-US">
                <a:ea typeface="+mn-lt"/>
                <a:cs typeface="+mn-lt"/>
              </a:rPr>
              <a:t>Critical for planning </a:t>
            </a:r>
            <a:r>
              <a:rPr lang="en-US" b="1">
                <a:solidFill>
                  <a:schemeClr val="accent6">
                    <a:lumMod val="75000"/>
                  </a:schemeClr>
                </a:solidFill>
                <a:ea typeface="+mn-lt"/>
                <a:cs typeface="+mn-lt"/>
              </a:rPr>
              <a:t>preemptive actions</a:t>
            </a:r>
            <a:r>
              <a:rPr lang="en-US">
                <a:ea typeface="+mn-lt"/>
                <a:cs typeface="+mn-lt"/>
              </a:rPr>
              <a:t> during key phases of a pandemic</a:t>
            </a:r>
            <a:endParaRPr lang="en-US"/>
          </a:p>
          <a:p>
            <a:r>
              <a:rPr lang="en-US" b="1">
                <a:ea typeface="+mn-lt"/>
                <a:cs typeface="+mn-lt"/>
              </a:rPr>
              <a:t>Targeted Policy-Making and Interventions:</a:t>
            </a:r>
            <a:endParaRPr lang="en-US" b="1"/>
          </a:p>
          <a:p>
            <a:pPr lvl="1">
              <a:buFont typeface="Courier New" charset="2"/>
              <a:buChar char="o"/>
            </a:pPr>
            <a:r>
              <a:rPr lang="en-US">
                <a:ea typeface="+mn-lt"/>
                <a:cs typeface="+mn-lt"/>
              </a:rPr>
              <a:t>Enables the extraction of </a:t>
            </a:r>
            <a:r>
              <a:rPr lang="en-US" b="1">
                <a:solidFill>
                  <a:schemeClr val="accent6">
                    <a:lumMod val="75000"/>
                  </a:schemeClr>
                </a:solidFill>
                <a:ea typeface="+mn-lt"/>
                <a:cs typeface="+mn-lt"/>
              </a:rPr>
              <a:t>key features</a:t>
            </a:r>
            <a:r>
              <a:rPr lang="en-US">
                <a:ea typeface="+mn-lt"/>
                <a:cs typeface="+mn-lt"/>
              </a:rPr>
              <a:t> for early signal detection</a:t>
            </a:r>
            <a:endParaRPr lang="en-US"/>
          </a:p>
          <a:p>
            <a:pPr lvl="1">
              <a:buFont typeface="Courier New" charset="2"/>
              <a:buChar char="o"/>
            </a:pPr>
            <a:r>
              <a:rPr lang="en-US">
                <a:ea typeface="+mn-lt"/>
                <a:cs typeface="+mn-lt"/>
              </a:rPr>
              <a:t>Supports the design of targeted and effective </a:t>
            </a:r>
            <a:r>
              <a:rPr lang="en-US" b="1">
                <a:solidFill>
                  <a:schemeClr val="accent6">
                    <a:lumMod val="75000"/>
                  </a:schemeClr>
                </a:solidFill>
                <a:ea typeface="+mn-lt"/>
                <a:cs typeface="+mn-lt"/>
              </a:rPr>
              <a:t>public health policies</a:t>
            </a:r>
            <a:r>
              <a:rPr lang="en-US">
                <a:ea typeface="+mn-lt"/>
                <a:cs typeface="+mn-lt"/>
              </a:rPr>
              <a:t> and interventions</a:t>
            </a:r>
            <a:endParaRPr lang="en-US"/>
          </a:p>
          <a:p>
            <a:r>
              <a:rPr lang="en-US" b="1">
                <a:ea typeface="+mn-lt"/>
                <a:cs typeface="+mn-lt"/>
              </a:rPr>
              <a:t>Broader Implications:</a:t>
            </a:r>
            <a:endParaRPr lang="en-US" b="1"/>
          </a:p>
          <a:p>
            <a:pPr lvl="1">
              <a:buFont typeface="Courier New" charset="2"/>
              <a:buChar char="o"/>
            </a:pPr>
            <a:r>
              <a:rPr lang="en-US">
                <a:ea typeface="+mn-lt"/>
                <a:cs typeface="+mn-lt"/>
              </a:rPr>
              <a:t>Understanding model predictions is crucial for managing </a:t>
            </a:r>
            <a:r>
              <a:rPr lang="en-US" b="1">
                <a:solidFill>
                  <a:schemeClr val="accent6">
                    <a:lumMod val="75000"/>
                  </a:schemeClr>
                </a:solidFill>
                <a:ea typeface="+mn-lt"/>
                <a:cs typeface="+mn-lt"/>
              </a:rPr>
              <a:t>large-scale epidemics</a:t>
            </a:r>
          </a:p>
          <a:p>
            <a:pPr lvl="1">
              <a:buFont typeface="Courier New" charset="2"/>
              <a:buChar char="o"/>
            </a:pPr>
            <a:r>
              <a:rPr lang="en-US">
                <a:ea typeface="+mn-lt"/>
                <a:cs typeface="+mn-lt"/>
              </a:rPr>
              <a:t>Enhances </a:t>
            </a:r>
            <a:r>
              <a:rPr lang="en-US" b="1">
                <a:solidFill>
                  <a:schemeClr val="accent6">
                    <a:lumMod val="75000"/>
                  </a:schemeClr>
                </a:solidFill>
                <a:ea typeface="+mn-lt"/>
                <a:cs typeface="+mn-lt"/>
              </a:rPr>
              <a:t>public trust and transparency</a:t>
            </a:r>
            <a:r>
              <a:rPr lang="en-US">
                <a:ea typeface="+mn-lt"/>
                <a:cs typeface="+mn-lt"/>
              </a:rPr>
              <a:t> in health-related data and forecasting models.</a:t>
            </a:r>
            <a:endParaRPr lang="en-US"/>
          </a:p>
          <a:p>
            <a:pPr lvl="1">
              <a:buFont typeface="Courier New" charset="2"/>
              <a:buChar char="o"/>
            </a:pPr>
            <a:endParaRPr lang="en-US"/>
          </a:p>
        </p:txBody>
      </p:sp>
    </p:spTree>
    <p:extLst>
      <p:ext uri="{BB962C8B-B14F-4D97-AF65-F5344CB8AC3E}">
        <p14:creationId xmlns:p14="http://schemas.microsoft.com/office/powerpoint/2010/main" val="171922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61C7-7804-EBE5-E11D-24B2523FEC73}"/>
              </a:ext>
            </a:extLst>
          </p:cNvPr>
          <p:cNvSpPr>
            <a:spLocks noGrp="1"/>
          </p:cNvSpPr>
          <p:nvPr>
            <p:ph type="title"/>
          </p:nvPr>
        </p:nvSpPr>
        <p:spPr/>
        <p:txBody>
          <a:bodyPr>
            <a:normAutofit/>
          </a:bodyPr>
          <a:lstStyle/>
          <a:p>
            <a:r>
              <a:rPr lang="en-US"/>
              <a:t>Solution / Problem Formulation</a:t>
            </a:r>
          </a:p>
        </p:txBody>
      </p:sp>
      <p:sp>
        <p:nvSpPr>
          <p:cNvPr id="3" name="Content Placeholder 2">
            <a:extLst>
              <a:ext uri="{FF2B5EF4-FFF2-40B4-BE49-F238E27FC236}">
                <a16:creationId xmlns:a16="http://schemas.microsoft.com/office/drawing/2014/main" id="{2CE62EAC-C980-C3B4-910C-AC306AE516D9}"/>
              </a:ext>
            </a:extLst>
          </p:cNvPr>
          <p:cNvSpPr>
            <a:spLocks noGrp="1"/>
          </p:cNvSpPr>
          <p:nvPr>
            <p:ph idx="1"/>
          </p:nvPr>
        </p:nvSpPr>
        <p:spPr>
          <a:xfrm>
            <a:off x="1037967" y="1603514"/>
            <a:ext cx="10466645" cy="4186230"/>
          </a:xfrm>
        </p:spPr>
        <p:txBody>
          <a:bodyPr vert="horz" lIns="91440" tIns="45720" rIns="91440" bIns="45720" rtlCol="0" anchor="t">
            <a:normAutofit/>
          </a:bodyPr>
          <a:lstStyle/>
          <a:p>
            <a:pPr marL="285750" indent="-285750"/>
            <a:r>
              <a:rPr lang="en-US" b="1">
                <a:ea typeface="+mn-lt"/>
                <a:cs typeface="+mn-lt"/>
              </a:rPr>
              <a:t>Multivariate Time-Series Forecasting:</a:t>
            </a:r>
          </a:p>
          <a:p>
            <a:pPr lvl="1">
              <a:buFont typeface="Courier New" charset="2"/>
              <a:buChar char="o"/>
            </a:pPr>
            <a:r>
              <a:rPr lang="en-US">
                <a:ea typeface="+mn-lt"/>
                <a:cs typeface="+mn-lt"/>
              </a:rPr>
              <a:t>Apply </a:t>
            </a:r>
            <a:r>
              <a:rPr lang="en-US" b="1">
                <a:ea typeface="+mn-lt"/>
                <a:cs typeface="+mn-lt"/>
              </a:rPr>
              <a:t>VAR </a:t>
            </a:r>
            <a:r>
              <a:rPr lang="en-US">
                <a:ea typeface="+mn-lt"/>
                <a:cs typeface="+mn-lt"/>
              </a:rPr>
              <a:t>and </a:t>
            </a:r>
            <a:r>
              <a:rPr lang="en-US" b="1">
                <a:ea typeface="+mn-lt"/>
                <a:cs typeface="+mn-lt"/>
              </a:rPr>
              <a:t>LSTM</a:t>
            </a:r>
            <a:r>
              <a:rPr lang="en-US">
                <a:ea typeface="+mn-lt"/>
                <a:cs typeface="+mn-lt"/>
              </a:rPr>
              <a:t> models for </a:t>
            </a:r>
            <a:r>
              <a:rPr lang="en-US" b="1">
                <a:ea typeface="+mn-lt"/>
                <a:cs typeface="+mn-lt"/>
              </a:rPr>
              <a:t>forecasting future COVID-19 case counts </a:t>
            </a:r>
            <a:r>
              <a:rPr lang="en-US">
                <a:ea typeface="+mn-lt"/>
                <a:cs typeface="+mn-lt"/>
              </a:rPr>
              <a:t>in 4 countries: </a:t>
            </a:r>
            <a:r>
              <a:rPr lang="en-US" b="1">
                <a:solidFill>
                  <a:srgbClr val="0070C0"/>
                </a:solidFill>
                <a:ea typeface="+mn-lt"/>
                <a:cs typeface="+mn-lt"/>
              </a:rPr>
              <a:t>Japan</a:t>
            </a:r>
            <a:r>
              <a:rPr lang="en-US">
                <a:ea typeface="+mn-lt"/>
                <a:cs typeface="+mn-lt"/>
              </a:rPr>
              <a:t>, </a:t>
            </a:r>
            <a:r>
              <a:rPr lang="en-US" b="1">
                <a:solidFill>
                  <a:srgbClr val="0070C0"/>
                </a:solidFill>
                <a:ea typeface="+mn-lt"/>
                <a:cs typeface="+mn-lt"/>
              </a:rPr>
              <a:t>USA</a:t>
            </a:r>
            <a:r>
              <a:rPr lang="en-US">
                <a:ea typeface="+mn-lt"/>
                <a:cs typeface="+mn-lt"/>
              </a:rPr>
              <a:t>, </a:t>
            </a:r>
            <a:r>
              <a:rPr lang="en-US" b="1">
                <a:solidFill>
                  <a:srgbClr val="0070C0"/>
                </a:solidFill>
                <a:ea typeface="+mn-lt"/>
                <a:cs typeface="+mn-lt"/>
              </a:rPr>
              <a:t>France</a:t>
            </a:r>
            <a:r>
              <a:rPr lang="en-US">
                <a:ea typeface="+mn-lt"/>
                <a:cs typeface="+mn-lt"/>
              </a:rPr>
              <a:t>, and </a:t>
            </a:r>
            <a:r>
              <a:rPr lang="en-US" b="1">
                <a:solidFill>
                  <a:srgbClr val="0070C0"/>
                </a:solidFill>
                <a:ea typeface="+mn-lt"/>
                <a:cs typeface="+mn-lt"/>
              </a:rPr>
              <a:t>Italy</a:t>
            </a:r>
          </a:p>
          <a:p>
            <a:r>
              <a:rPr lang="en-US" b="1">
                <a:ea typeface="+mn-lt"/>
                <a:cs typeface="+mn-lt"/>
              </a:rPr>
              <a:t>Global </a:t>
            </a:r>
            <a:r>
              <a:rPr lang="en-US" b="1" err="1">
                <a:ea typeface="+mn-lt"/>
                <a:cs typeface="+mn-lt"/>
              </a:rPr>
              <a:t>Explainability</a:t>
            </a:r>
            <a:r>
              <a:rPr lang="en-US" b="1">
                <a:ea typeface="+mn-lt"/>
                <a:cs typeface="+mn-lt"/>
              </a:rPr>
              <a:t> Analysis:</a:t>
            </a:r>
            <a:endParaRPr lang="en-US" b="1"/>
          </a:p>
          <a:p>
            <a:pPr lvl="1"/>
            <a:r>
              <a:rPr lang="en-US">
                <a:ea typeface="+mn-lt"/>
                <a:cs typeface="+mn-lt"/>
              </a:rPr>
              <a:t>Use correlation to identify and rank predictive features for the forecasts </a:t>
            </a:r>
            <a:r>
              <a:rPr lang="en-US">
                <a:highlight>
                  <a:srgbClr val="FFFF00"/>
                </a:highlight>
                <a:ea typeface="+mn-lt"/>
                <a:cs typeface="+mn-lt"/>
              </a:rPr>
              <a:t>for the entire 3-year period of the pandemic </a:t>
            </a:r>
            <a:r>
              <a:rPr lang="en-US" b="1">
                <a:highlight>
                  <a:srgbClr val="FFFF00"/>
                </a:highlight>
                <a:ea typeface="+mn-lt"/>
                <a:cs typeface="+mn-lt"/>
              </a:rPr>
              <a:t>(“global”)</a:t>
            </a:r>
            <a:r>
              <a:rPr lang="en-US" b="1">
                <a:ea typeface="+mn-lt"/>
                <a:cs typeface="+mn-lt"/>
              </a:rPr>
              <a:t> </a:t>
            </a:r>
            <a:r>
              <a:rPr lang="en-US">
                <a:ea typeface="+mn-lt"/>
                <a:cs typeface="+mn-lt"/>
              </a:rPr>
              <a:t>from </a:t>
            </a:r>
            <a:r>
              <a:rPr lang="en-US">
                <a:highlight>
                  <a:srgbClr val="FFFF00"/>
                </a:highlight>
                <a:ea typeface="+mn-lt"/>
                <a:cs typeface="+mn-lt"/>
              </a:rPr>
              <a:t>Jan 2020 to December 2022</a:t>
            </a:r>
            <a:r>
              <a:rPr lang="en-US">
                <a:ea typeface="+mn-lt"/>
                <a:cs typeface="+mn-lt"/>
              </a:rPr>
              <a:t>.</a:t>
            </a:r>
            <a:endParaRPr lang="en-US"/>
          </a:p>
          <a:p>
            <a:r>
              <a:rPr lang="en-US" b="1">
                <a:ea typeface="+mn-lt"/>
                <a:cs typeface="+mn-lt"/>
              </a:rPr>
              <a:t>Local/Phased </a:t>
            </a:r>
            <a:r>
              <a:rPr lang="en-US" b="1" err="1">
                <a:ea typeface="+mn-lt"/>
                <a:cs typeface="+mn-lt"/>
              </a:rPr>
              <a:t>Explainability</a:t>
            </a:r>
            <a:r>
              <a:rPr lang="en-US" b="1">
                <a:ea typeface="+mn-lt"/>
                <a:cs typeface="+mn-lt"/>
              </a:rPr>
              <a:t> Analysis:</a:t>
            </a:r>
            <a:endParaRPr lang="en-US" b="1"/>
          </a:p>
          <a:p>
            <a:pPr lvl="1"/>
            <a:r>
              <a:rPr lang="en-US">
                <a:ea typeface="+mn-lt"/>
                <a:cs typeface="+mn-lt"/>
              </a:rPr>
              <a:t>Analyze predictive features </a:t>
            </a:r>
            <a:r>
              <a:rPr lang="en-US">
                <a:highlight>
                  <a:srgbClr val="FFFF00"/>
                </a:highlight>
                <a:ea typeface="+mn-lt"/>
                <a:cs typeface="+mn-lt"/>
              </a:rPr>
              <a:t>during short, country-specific pandemic phases </a:t>
            </a:r>
            <a:r>
              <a:rPr lang="en-US" b="1">
                <a:highlight>
                  <a:srgbClr val="FFFF00"/>
                </a:highlight>
                <a:ea typeface="+mn-lt"/>
                <a:cs typeface="+mn-lt"/>
              </a:rPr>
              <a:t>(“local”)</a:t>
            </a:r>
            <a:r>
              <a:rPr lang="en-US" b="1">
                <a:ea typeface="+mn-lt"/>
                <a:cs typeface="+mn-lt"/>
              </a:rPr>
              <a:t> </a:t>
            </a:r>
            <a:r>
              <a:rPr lang="en-US">
                <a:ea typeface="+mn-lt"/>
                <a:cs typeface="+mn-lt"/>
              </a:rPr>
              <a:t>of notable importance, particularly the Omicron outbreak, using SHAP values.</a:t>
            </a:r>
            <a:endParaRPr lang="en-US"/>
          </a:p>
          <a:p>
            <a:r>
              <a:rPr lang="en-US" b="1">
                <a:ea typeface="+mn-lt"/>
                <a:cs typeface="+mn-lt"/>
              </a:rPr>
              <a:t>Cross-Regional and Cross-Phase Analysis:</a:t>
            </a:r>
            <a:endParaRPr lang="en-US" b="1"/>
          </a:p>
          <a:p>
            <a:pPr lvl="1"/>
            <a:r>
              <a:rPr lang="en-US">
                <a:ea typeface="+mn-lt"/>
                <a:cs typeface="+mn-lt"/>
              </a:rPr>
              <a:t>Compare and understand feature contributions and their variations across different countries and across different pandemic phases in USA.</a:t>
            </a:r>
          </a:p>
        </p:txBody>
      </p:sp>
    </p:spTree>
    <p:extLst>
      <p:ext uri="{BB962C8B-B14F-4D97-AF65-F5344CB8AC3E}">
        <p14:creationId xmlns:p14="http://schemas.microsoft.com/office/powerpoint/2010/main" val="14648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CED9-A5EC-F264-447F-A16E3534251C}"/>
              </a:ext>
            </a:extLst>
          </p:cNvPr>
          <p:cNvSpPr>
            <a:spLocks noGrp="1"/>
          </p:cNvSpPr>
          <p:nvPr>
            <p:ph type="title"/>
          </p:nvPr>
        </p:nvSpPr>
        <p:spPr>
          <a:xfrm>
            <a:off x="1594945" y="2766218"/>
            <a:ext cx="9262241" cy="1325563"/>
          </a:xfrm>
        </p:spPr>
        <p:txBody>
          <a:bodyPr/>
          <a:lstStyle/>
          <a:p>
            <a:r>
              <a:rPr lang="en-US" b="1"/>
              <a:t>DATASET – Collection + Processing + Analysis</a:t>
            </a:r>
          </a:p>
        </p:txBody>
      </p:sp>
    </p:spTree>
    <p:extLst>
      <p:ext uri="{BB962C8B-B14F-4D97-AF65-F5344CB8AC3E}">
        <p14:creationId xmlns:p14="http://schemas.microsoft.com/office/powerpoint/2010/main" val="326404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6161-DF82-A399-6496-747FD9F40B7C}"/>
              </a:ext>
            </a:extLst>
          </p:cNvPr>
          <p:cNvSpPr>
            <a:spLocks noGrp="1"/>
          </p:cNvSpPr>
          <p:nvPr>
            <p:ph type="title"/>
          </p:nvPr>
        </p:nvSpPr>
        <p:spPr/>
        <p:txBody>
          <a:bodyPr/>
          <a:lstStyle/>
          <a:p>
            <a:r>
              <a:rPr lang="en-US" b="1" dirty="0"/>
              <a:t>Data Collection, Pre-Processing and Cleaning</a:t>
            </a:r>
          </a:p>
        </p:txBody>
      </p:sp>
      <p:sp>
        <p:nvSpPr>
          <p:cNvPr id="3" name="Content Placeholder 2">
            <a:extLst>
              <a:ext uri="{FF2B5EF4-FFF2-40B4-BE49-F238E27FC236}">
                <a16:creationId xmlns:a16="http://schemas.microsoft.com/office/drawing/2014/main" id="{F202EF16-1548-BA46-3C9D-E8BA8D02D90D}"/>
              </a:ext>
            </a:extLst>
          </p:cNvPr>
          <p:cNvSpPr>
            <a:spLocks noGrp="1"/>
          </p:cNvSpPr>
          <p:nvPr>
            <p:ph idx="1"/>
          </p:nvPr>
        </p:nvSpPr>
        <p:spPr>
          <a:xfrm>
            <a:off x="1037967" y="1511300"/>
            <a:ext cx="10843412" cy="4806322"/>
          </a:xfrm>
        </p:spPr>
        <p:txBody>
          <a:bodyPr vert="horz" lIns="91440" tIns="45720" rIns="91440" bIns="45720" rtlCol="0" anchor="t">
            <a:normAutofit lnSpcReduction="10000"/>
          </a:bodyPr>
          <a:lstStyle/>
          <a:p>
            <a:pPr>
              <a:lnSpc>
                <a:spcPct val="150000"/>
              </a:lnSpc>
            </a:pPr>
            <a:r>
              <a:rPr lang="en-US" b="1">
                <a:ea typeface="+mn-lt"/>
                <a:cs typeface="+mn-lt"/>
              </a:rPr>
              <a:t>Source</a:t>
            </a:r>
            <a:r>
              <a:rPr lang="en-US" b="1">
                <a:solidFill>
                  <a:srgbClr val="404040"/>
                </a:solidFill>
                <a:ea typeface="+mn-lt"/>
                <a:cs typeface="+mn-lt"/>
              </a:rPr>
              <a:t>: </a:t>
            </a:r>
            <a:r>
              <a:rPr lang="en-US">
                <a:solidFill>
                  <a:srgbClr val="404040"/>
                </a:solidFill>
                <a:ea typeface="+mn-lt"/>
                <a:cs typeface="+mn-lt"/>
              </a:rPr>
              <a:t>Our main dataset comes from "Our World in Data" (OWID), covering the COVID-19 pandemic from January 2020 to September 2023. It includes data on cases, testing, vaccination, policy responses, and demographics.</a:t>
            </a:r>
            <a:endParaRPr lang="en-US">
              <a:solidFill>
                <a:srgbClr val="404040"/>
              </a:solidFill>
            </a:endParaRPr>
          </a:p>
          <a:p>
            <a:pPr>
              <a:lnSpc>
                <a:spcPct val="150000"/>
              </a:lnSpc>
            </a:pPr>
            <a:r>
              <a:rPr lang="en-US" b="1">
                <a:ea typeface="+mn-lt"/>
                <a:cs typeface="+mn-lt"/>
              </a:rPr>
              <a:t>Features &amp; Description:</a:t>
            </a:r>
            <a:r>
              <a:rPr lang="en-US">
                <a:ea typeface="+mn-lt"/>
                <a:cs typeface="+mn-lt"/>
              </a:rPr>
              <a:t> The OWID dataset is comprehensive with 67 feature columns, including epidemiological data (confirmed cases, ICU admissions, reproduction rate), testing data (total tests, new tests, positivity rates), vaccination metrics (doses administered, individuals vaccinated), policy responses (school closures, travel restrictions), and demographic data (population, median age, GDP per capita).</a:t>
            </a:r>
            <a:endParaRPr lang="en-US"/>
          </a:p>
          <a:p>
            <a:pPr>
              <a:lnSpc>
                <a:spcPct val="150000"/>
              </a:lnSpc>
            </a:pPr>
            <a:r>
              <a:rPr lang="en-US" b="1">
                <a:ea typeface="+mn-lt"/>
                <a:cs typeface="+mn-lt"/>
              </a:rPr>
              <a:t>Data preprocessing &amp; cleaning:</a:t>
            </a:r>
            <a:r>
              <a:rPr lang="en-US">
                <a:ea typeface="+mn-lt"/>
                <a:cs typeface="+mn-lt"/>
              </a:rPr>
              <a:t> Data from 2020-2022 was used, with missing values imputed with zeroes, with no significant skew in distribution post-imputation</a:t>
            </a:r>
            <a:r>
              <a:rPr lang="en-US" dirty="0">
                <a:ea typeface="+mn-lt"/>
                <a:cs typeface="+mn-lt"/>
              </a:rPr>
              <a:t>.</a:t>
            </a:r>
            <a:r>
              <a:rPr lang="en-US">
                <a:ea typeface="+mn-lt"/>
                <a:cs typeface="+mn-lt"/>
              </a:rPr>
              <a:t> A missing value analysis showed the top five features with the most missing values.</a:t>
            </a:r>
            <a:endParaRPr lang="en-US"/>
          </a:p>
          <a:p>
            <a:endParaRPr lang="en-US"/>
          </a:p>
          <a:p>
            <a:endParaRPr lang="en-US"/>
          </a:p>
          <a:p>
            <a:endParaRPr lang="en-US"/>
          </a:p>
        </p:txBody>
      </p:sp>
    </p:spTree>
    <p:extLst>
      <p:ext uri="{BB962C8B-B14F-4D97-AF65-F5344CB8AC3E}">
        <p14:creationId xmlns:p14="http://schemas.microsoft.com/office/powerpoint/2010/main" val="323882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3977-41DB-BF24-2D1B-8A439E35ABF2}"/>
              </a:ext>
            </a:extLst>
          </p:cNvPr>
          <p:cNvSpPr>
            <a:spLocks noGrp="1"/>
          </p:cNvSpPr>
          <p:nvPr>
            <p:ph type="title"/>
          </p:nvPr>
        </p:nvSpPr>
        <p:spPr>
          <a:xfrm>
            <a:off x="1613852" y="446088"/>
            <a:ext cx="8430767" cy="769048"/>
          </a:xfrm>
        </p:spPr>
        <p:txBody>
          <a:bodyPr>
            <a:noAutofit/>
          </a:bodyPr>
          <a:lstStyle/>
          <a:p>
            <a:r>
              <a:rPr lang="en-US" sz="3600" b="1" dirty="0">
                <a:ea typeface="+mj-lt"/>
                <a:cs typeface="+mj-lt"/>
              </a:rPr>
              <a:t>Initial Data Analysis and Hypothesis</a:t>
            </a:r>
          </a:p>
        </p:txBody>
      </p:sp>
      <p:pic>
        <p:nvPicPr>
          <p:cNvPr id="5" name="Content Placeholder 4">
            <a:extLst>
              <a:ext uri="{FF2B5EF4-FFF2-40B4-BE49-F238E27FC236}">
                <a16:creationId xmlns:a16="http://schemas.microsoft.com/office/drawing/2014/main" id="{94B8252D-4044-44DE-CED5-C1BC2DDA0521}"/>
              </a:ext>
            </a:extLst>
          </p:cNvPr>
          <p:cNvPicPr>
            <a:picLocks noGrp="1" noChangeAspect="1"/>
          </p:cNvPicPr>
          <p:nvPr>
            <p:ph idx="1"/>
          </p:nvPr>
        </p:nvPicPr>
        <p:blipFill>
          <a:blip r:embed="rId2"/>
          <a:stretch>
            <a:fillRect/>
          </a:stretch>
        </p:blipFill>
        <p:spPr>
          <a:xfrm>
            <a:off x="6213284" y="1885601"/>
            <a:ext cx="5815584" cy="3694176"/>
          </a:xfrm>
        </p:spPr>
      </p:pic>
      <p:sp>
        <p:nvSpPr>
          <p:cNvPr id="4" name="Text Placeholder 3">
            <a:extLst>
              <a:ext uri="{FF2B5EF4-FFF2-40B4-BE49-F238E27FC236}">
                <a16:creationId xmlns:a16="http://schemas.microsoft.com/office/drawing/2014/main" id="{4CF54338-B121-6A6A-20BE-7FE041D7DAD0}"/>
              </a:ext>
            </a:extLst>
          </p:cNvPr>
          <p:cNvSpPr>
            <a:spLocks noGrp="1"/>
          </p:cNvSpPr>
          <p:nvPr>
            <p:ph type="body" sz="half" idx="2"/>
          </p:nvPr>
        </p:nvSpPr>
        <p:spPr>
          <a:xfrm>
            <a:off x="1909704" y="1605280"/>
            <a:ext cx="3505199" cy="5018340"/>
          </a:xfrm>
        </p:spPr>
        <p:txBody>
          <a:bodyPr vert="horz" lIns="91440" tIns="45720" rIns="91440" bIns="45720" rtlCol="0" anchor="t">
            <a:normAutofit lnSpcReduction="10000"/>
          </a:bodyPr>
          <a:lstStyle/>
          <a:p>
            <a:pPr marL="285750" indent="-285750">
              <a:lnSpc>
                <a:spcPct val="150000"/>
              </a:lnSpc>
              <a:buFont typeface="Arial" charset="2"/>
              <a:buChar char="•"/>
            </a:pPr>
            <a:r>
              <a:rPr lang="en-US" b="1">
                <a:ea typeface="+mn-lt"/>
                <a:cs typeface="+mn-lt"/>
              </a:rPr>
              <a:t>Analysis of Country Case Distribution</a:t>
            </a:r>
            <a:r>
              <a:rPr lang="en-US">
                <a:ea typeface="+mn-lt"/>
                <a:cs typeface="+mn-lt"/>
              </a:rPr>
              <a:t>: Focused on four countries (Japan, USA, France, Italy) with high case counts, low fractions of imputed data, and span diverse geographical regions.</a:t>
            </a:r>
            <a:endParaRPr lang="en-US"/>
          </a:p>
          <a:p>
            <a:pPr marL="285750" indent="-285750">
              <a:lnSpc>
                <a:spcPct val="150000"/>
              </a:lnSpc>
              <a:buFont typeface="Arial" charset="2"/>
              <a:buChar char="•"/>
            </a:pPr>
            <a:r>
              <a:rPr lang="en-US" b="1">
                <a:ea typeface="+mn-lt"/>
                <a:cs typeface="+mn-lt"/>
              </a:rPr>
              <a:t>Initial Hypothesis:</a:t>
            </a:r>
            <a:r>
              <a:rPr lang="en-US">
                <a:ea typeface="+mn-lt"/>
                <a:cs typeface="+mn-lt"/>
              </a:rPr>
              <a:t> Suspected correlation between case counts and other features, with specific time periods showing high spikes in new case counts.</a:t>
            </a:r>
          </a:p>
          <a:p>
            <a:pPr marL="285750" indent="-285750">
              <a:lnSpc>
                <a:spcPct val="150000"/>
              </a:lnSpc>
              <a:buFont typeface="Arial" charset="2"/>
              <a:buChar char="•"/>
            </a:pPr>
            <a:r>
              <a:rPr lang="en-US" b="1">
                <a:ea typeface="+mn-lt"/>
                <a:cs typeface="+mn-lt"/>
              </a:rPr>
              <a:t>Figure 1:</a:t>
            </a:r>
            <a:r>
              <a:rPr lang="en-US">
                <a:ea typeface="+mn-lt"/>
                <a:cs typeface="+mn-lt"/>
              </a:rPr>
              <a:t> Time-series plots showing the correlation of various factors with daily new case counts for the four countries.</a:t>
            </a:r>
          </a:p>
        </p:txBody>
      </p:sp>
      <p:sp>
        <p:nvSpPr>
          <p:cNvPr id="3" name="TextBox 2">
            <a:extLst>
              <a:ext uri="{FF2B5EF4-FFF2-40B4-BE49-F238E27FC236}">
                <a16:creationId xmlns:a16="http://schemas.microsoft.com/office/drawing/2014/main" id="{B00C4684-07B9-E4F2-B276-A26D63D62F3A}"/>
              </a:ext>
            </a:extLst>
          </p:cNvPr>
          <p:cNvSpPr txBox="1"/>
          <p:nvPr/>
        </p:nvSpPr>
        <p:spPr>
          <a:xfrm>
            <a:off x="6242304" y="5742432"/>
            <a:ext cx="564489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Figure 1: Comparative analysis of COVID-19 time-series data of daily new case count, daily new vaccination count, number of</a:t>
            </a:r>
            <a:endParaRPr lang="en-US" sz="1400"/>
          </a:p>
          <a:p>
            <a:r>
              <a:rPr lang="en-US" sz="1400">
                <a:ea typeface="+mn-lt"/>
                <a:cs typeface="+mn-lt"/>
              </a:rPr>
              <a:t>hospital patients, and government response stringency across the four chosen countries - "JPN", "USA", "FRA", "ITA"</a:t>
            </a:r>
            <a:endParaRPr lang="en-US" sz="1400"/>
          </a:p>
        </p:txBody>
      </p:sp>
    </p:spTree>
    <p:extLst>
      <p:ext uri="{BB962C8B-B14F-4D97-AF65-F5344CB8AC3E}">
        <p14:creationId xmlns:p14="http://schemas.microsoft.com/office/powerpoint/2010/main" val="2796227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C177-A2B5-32B2-AA6F-85B2B9472BDE}"/>
              </a:ext>
            </a:extLst>
          </p:cNvPr>
          <p:cNvSpPr>
            <a:spLocks noGrp="1"/>
          </p:cNvSpPr>
          <p:nvPr>
            <p:ph type="title"/>
          </p:nvPr>
        </p:nvSpPr>
        <p:spPr/>
        <p:txBody>
          <a:bodyPr/>
          <a:lstStyle/>
          <a:p>
            <a:r>
              <a:rPr lang="en-US" b="1" dirty="0">
                <a:ea typeface="+mj-lt"/>
                <a:cs typeface="+mj-lt"/>
              </a:rPr>
              <a:t>Inferences from Initial Data Analysis</a:t>
            </a:r>
          </a:p>
        </p:txBody>
      </p:sp>
      <p:sp>
        <p:nvSpPr>
          <p:cNvPr id="3" name="Content Placeholder 2">
            <a:extLst>
              <a:ext uri="{FF2B5EF4-FFF2-40B4-BE49-F238E27FC236}">
                <a16:creationId xmlns:a16="http://schemas.microsoft.com/office/drawing/2014/main" id="{9FB7B69C-0688-BD27-8ABC-5791CCE773E1}"/>
              </a:ext>
            </a:extLst>
          </p:cNvPr>
          <p:cNvSpPr>
            <a:spLocks noGrp="1"/>
          </p:cNvSpPr>
          <p:nvPr>
            <p:ph idx="1"/>
          </p:nvPr>
        </p:nvSpPr>
        <p:spPr/>
        <p:txBody>
          <a:bodyPr vert="horz" lIns="91440" tIns="45720" rIns="91440" bIns="45720" rtlCol="0" anchor="t">
            <a:normAutofit/>
          </a:bodyPr>
          <a:lstStyle/>
          <a:p>
            <a:pPr>
              <a:lnSpc>
                <a:spcPct val="150000"/>
              </a:lnSpc>
            </a:pPr>
            <a:r>
              <a:rPr lang="en-US" b="1">
                <a:ea typeface="+mn-lt"/>
                <a:cs typeface="+mn-lt"/>
              </a:rPr>
              <a:t>Correlation Insights: </a:t>
            </a:r>
            <a:r>
              <a:rPr lang="en-US">
                <a:ea typeface="+mn-lt"/>
                <a:cs typeface="+mn-lt"/>
              </a:rPr>
              <a:t>Visual analysis suggests a correlation between rising case counts and other factors like vaccinations, hospital admissions and stringency index during certain periods.</a:t>
            </a:r>
          </a:p>
          <a:p>
            <a:pPr>
              <a:lnSpc>
                <a:spcPct val="150000"/>
              </a:lnSpc>
            </a:pPr>
            <a:r>
              <a:rPr lang="en-US" b="1">
                <a:ea typeface="+mn-lt"/>
                <a:cs typeface="+mn-lt"/>
              </a:rPr>
              <a:t>Predictive Feature Set:</a:t>
            </a:r>
            <a:r>
              <a:rPr lang="en-US">
                <a:ea typeface="+mn-lt"/>
                <a:cs typeface="+mn-lt"/>
              </a:rPr>
              <a:t> Hypothesize that these features might be crucial for forecasting case counts.</a:t>
            </a:r>
          </a:p>
          <a:p>
            <a:pPr>
              <a:lnSpc>
                <a:spcPct val="150000"/>
              </a:lnSpc>
            </a:pPr>
            <a:r>
              <a:rPr lang="en-US" b="1">
                <a:ea typeface="+mn-lt"/>
                <a:cs typeface="+mn-lt"/>
              </a:rPr>
              <a:t>Notable Periods for Analysis: </a:t>
            </a:r>
            <a:r>
              <a:rPr lang="en-US">
                <a:ea typeface="+mn-lt"/>
                <a:cs typeface="+mn-lt"/>
              </a:rPr>
              <a:t>Early 2022 (Omicron onset), late 2020 (pre-vaccine phase), and declining phase in 2022</a:t>
            </a:r>
            <a:endParaRPr lang="en-US"/>
          </a:p>
        </p:txBody>
      </p:sp>
    </p:spTree>
    <p:extLst>
      <p:ext uri="{BB962C8B-B14F-4D97-AF65-F5344CB8AC3E}">
        <p14:creationId xmlns:p14="http://schemas.microsoft.com/office/powerpoint/2010/main" val="3842516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CED9-A5EC-F264-447F-A16E3534251C}"/>
              </a:ext>
            </a:extLst>
          </p:cNvPr>
          <p:cNvSpPr>
            <a:spLocks noGrp="1"/>
          </p:cNvSpPr>
          <p:nvPr>
            <p:ph type="title"/>
          </p:nvPr>
        </p:nvSpPr>
        <p:spPr>
          <a:xfrm>
            <a:off x="1594945" y="2766218"/>
            <a:ext cx="4805855" cy="1325563"/>
          </a:xfrm>
        </p:spPr>
        <p:txBody>
          <a:bodyPr/>
          <a:lstStyle/>
          <a:p>
            <a:r>
              <a:rPr lang="en-US" b="1"/>
              <a:t>METHODOLOGY</a:t>
            </a:r>
          </a:p>
        </p:txBody>
      </p:sp>
    </p:spTree>
    <p:extLst>
      <p:ext uri="{BB962C8B-B14F-4D97-AF65-F5344CB8AC3E}">
        <p14:creationId xmlns:p14="http://schemas.microsoft.com/office/powerpoint/2010/main" val="40755238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2.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0</TotalTime>
  <Words>2540</Words>
  <Application>Microsoft Macintosh PowerPoint</Application>
  <PresentationFormat>Widescreen</PresentationFormat>
  <Paragraphs>182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Century Gothic</vt:lpstr>
      <vt:lpstr>Courier New</vt:lpstr>
      <vt:lpstr>Courier New,monospace</vt:lpstr>
      <vt:lpstr>Franklin Gothic Demi</vt:lpstr>
      <vt:lpstr>Wingdings 3</vt:lpstr>
      <vt:lpstr>Wisp</vt:lpstr>
      <vt:lpstr>Explainable Models for Epidemiological Forecasting</vt:lpstr>
      <vt:lpstr>Introduction</vt:lpstr>
      <vt:lpstr>Importance</vt:lpstr>
      <vt:lpstr>Solution / Problem Formulation</vt:lpstr>
      <vt:lpstr>DATASET – Collection + Processing + Analysis</vt:lpstr>
      <vt:lpstr>Data Collection, Pre-Processing and Cleaning</vt:lpstr>
      <vt:lpstr>Initial Data Analysis and Hypothesis</vt:lpstr>
      <vt:lpstr>Inferences from Initial Data Analysis</vt:lpstr>
      <vt:lpstr>METHODOLOGY</vt:lpstr>
      <vt:lpstr>Forecasting Approaches</vt:lpstr>
      <vt:lpstr>Forecasting Model Selection and Details</vt:lpstr>
      <vt:lpstr>Predictive Feature Explainability Analysis </vt:lpstr>
      <vt:lpstr>Predictive Feature Explainability Analysis   </vt:lpstr>
      <vt:lpstr>RESULTS &amp; DISCUSSION</vt:lpstr>
      <vt:lpstr>Multivariate Time-Series Forecasting</vt:lpstr>
      <vt:lpstr>Forecasting Model Performance </vt:lpstr>
      <vt:lpstr>Global Explainability Analysis – Results  </vt:lpstr>
      <vt:lpstr>Global Explainability Analysis - Discussion (Country-Specific Insights)  </vt:lpstr>
      <vt:lpstr>Global Explainability Analysis - Discussion (Cross-country Similarities + Differences)  </vt:lpstr>
      <vt:lpstr>Local Explainability Analysis – Results  </vt:lpstr>
      <vt:lpstr>Local Explainability Analysis - Discussion (Country-Specific Insights)  </vt:lpstr>
      <vt:lpstr>Local Explainability Analysis - Discussion (Cross-country Similarities + Differences)  </vt:lpstr>
      <vt:lpstr>Cross-Phase Explainability Analysis (USA only)- Results</vt:lpstr>
      <vt:lpstr>Cross-Phase Explainability Analysis (USA only) -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Pariani, Aryan J</dc:creator>
  <cp:lastModifiedBy>Pariani, Aryan J</cp:lastModifiedBy>
  <cp:revision>2</cp:revision>
  <dcterms:created xsi:type="dcterms:W3CDTF">2023-11-21T16:55:45Z</dcterms:created>
  <dcterms:modified xsi:type="dcterms:W3CDTF">2023-11-30T16:53:18Z</dcterms:modified>
</cp:coreProperties>
</file>