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 id="2147483693" r:id="rId6"/>
  </p:sldMasterIdLst>
  <p:notesMasterIdLst>
    <p:notesMasterId r:id="rId42"/>
  </p:notesMasterIdLst>
  <p:sldIdLst>
    <p:sldId id="300" r:id="rId7"/>
    <p:sldId id="323" r:id="rId8"/>
    <p:sldId id="302" r:id="rId9"/>
    <p:sldId id="259" r:id="rId10"/>
    <p:sldId id="303" r:id="rId11"/>
    <p:sldId id="324" r:id="rId12"/>
    <p:sldId id="399" r:id="rId13"/>
    <p:sldId id="400" r:id="rId14"/>
    <p:sldId id="406" r:id="rId15"/>
    <p:sldId id="440" r:id="rId16"/>
    <p:sldId id="322" r:id="rId17"/>
    <p:sldId id="321" r:id="rId18"/>
    <p:sldId id="317" r:id="rId19"/>
    <p:sldId id="374" r:id="rId20"/>
    <p:sldId id="408" r:id="rId21"/>
    <p:sldId id="431" r:id="rId22"/>
    <p:sldId id="438" r:id="rId23"/>
    <p:sldId id="448" r:id="rId24"/>
    <p:sldId id="449" r:id="rId25"/>
    <p:sldId id="442" r:id="rId26"/>
    <p:sldId id="443" r:id="rId27"/>
    <p:sldId id="432" r:id="rId28"/>
    <p:sldId id="416" r:id="rId29"/>
    <p:sldId id="417" r:id="rId30"/>
    <p:sldId id="444" r:id="rId31"/>
    <p:sldId id="433" r:id="rId32"/>
    <p:sldId id="445" r:id="rId33"/>
    <p:sldId id="446" r:id="rId34"/>
    <p:sldId id="447" r:id="rId35"/>
    <p:sldId id="421" r:id="rId36"/>
    <p:sldId id="424" r:id="rId37"/>
    <p:sldId id="426" r:id="rId38"/>
    <p:sldId id="427" r:id="rId39"/>
    <p:sldId id="384"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5" autoAdjust="0"/>
    <p:restoredTop sz="86399" autoAdjust="0"/>
  </p:normalViewPr>
  <p:slideViewPr>
    <p:cSldViewPr snapToGrid="0">
      <p:cViewPr varScale="1">
        <p:scale>
          <a:sx n="82" d="100"/>
          <a:sy n="82" d="100"/>
        </p:scale>
        <p:origin x="108" y="1278"/>
      </p:cViewPr>
      <p:guideLst/>
    </p:cSldViewPr>
  </p:slideViewPr>
  <p:outlineViewPr>
    <p:cViewPr>
      <p:scale>
        <a:sx n="33" d="100"/>
        <a:sy n="33" d="100"/>
      </p:scale>
      <p:origin x="0" y="-5238"/>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2022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Sales Order information is stored in an S/4HANA system and payments data is stored in Cosmos DB. Synapse Pipelines are used to ingest historical data from both sources. Power BI is used to visualize historical data and to create reports. Azure Machine Learning is used to create a model to predict incoming cash flow. Finally, a data alert is established to identify risky payers whose payments are typically late. This alert triggers a Power Automate process that will in-turn flag the risky payers in SAP.</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1. How would you approach the need for additional analysis of data originating from SAP and non-SAP data 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028951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a:p>
            <a:r>
              <a:rPr lang="en-US" b="0" dirty="0">
                <a:solidFill>
                  <a:srgbClr val="D4D4D4"/>
                </a:solidFill>
                <a:effectLst/>
                <a:latin typeface="Consolas" panose="020B0609020204030204" pitchFamily="49" charset="0"/>
              </a:rPr>
              <a:t> Which Azure workflow and integration services would you recommend be used by Contoso?</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055912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F"/>
                </a:solidFill>
                <a:effectLst/>
                <a:latin typeface="-apple-system"/>
              </a:rPr>
              <a:t>What data integration options would Contoso benefit from?</a:t>
            </a:r>
          </a:p>
          <a:p>
            <a:pPr algn="l">
              <a:buFont typeface="+mj-lt"/>
              <a:buAutoNum type="arabicPeriod"/>
            </a:pPr>
            <a:endParaRPr lang="en-US" b="0" i="0" dirty="0">
              <a:solidFill>
                <a:srgbClr val="24292F"/>
              </a:solidFill>
              <a:effectLst/>
              <a:latin typeface="-apple-system"/>
            </a:endParaRPr>
          </a:p>
          <a:p>
            <a:pPr algn="l">
              <a:buFont typeface="+mj-lt"/>
              <a:buNone/>
            </a:pPr>
            <a:r>
              <a:rPr lang="en-US" b="0" i="0" dirty="0">
                <a:solidFill>
                  <a:srgbClr val="24292F"/>
                </a:solidFill>
                <a:effectLst/>
                <a:latin typeface="-apple-system"/>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77233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24292F"/>
                </a:solidFill>
                <a:effectLst/>
                <a:latin typeface="-apple-system"/>
              </a:rPr>
              <a:t>Which Azure workflow and integration services would you recommend be used by Contoso?</a:t>
            </a:r>
          </a:p>
          <a:p>
            <a:pPr algn="l">
              <a:buFont typeface="+mj-lt"/>
              <a:buNone/>
            </a:pPr>
            <a:endParaRPr lang="en-US" b="0" i="0" dirty="0">
              <a:solidFill>
                <a:srgbClr val="24292F"/>
              </a:solidFill>
              <a:effectLst/>
              <a:latin typeface="-apple-system"/>
            </a:endParaRPr>
          </a:p>
          <a:p>
            <a:pPr algn="l">
              <a:buFont typeface="+mj-lt"/>
              <a:buNone/>
            </a:pPr>
            <a:r>
              <a:rPr lang="en-US" b="0" i="0" dirty="0">
                <a:solidFill>
                  <a:srgbClr val="24292F"/>
                </a:solidFill>
                <a:effectLst/>
                <a:latin typeface="-apple-system"/>
              </a:rPr>
              <a:t>Azure Synapse Analytics, Azure Machine Learning, and Power Automate.</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397132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17431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processes and distributes food to supermarkets and other small-to-medium sized companies. Generous credit terms based on relationships instead of data analytics has put the company in financial difficulty. They have challenges identifying customers’ payment behaviors and notifying customers when they are behind on invoice payments. The accounting department uses manual processes to identify delinquent accounts making the accounts receivable (AR) management time consuming. Also, lenders and have capped CFD’s line of credit and increased the interest rate until they can lower their AR balance and be able to predict near term future cash flow.</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In this whiteboard design session, you will work in a group to design the data pipeline PoC that could support the needs of Contoso Retail.</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At the end of this workshop, you’ll have the knowledge necessary to build a data pipeline that will ingest SAP and Cosmos DB data into a common Azure Synapse data warehouse. You will be able analyze AR and sales data to deliver a 360-degree view of customers’ accounts. Using Power BI and Power Automate, you will be able to optimize company operations through data analytics and process automation.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731543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74836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1. How would you analyze the data to facilitate identifying relevant information?</a:t>
            </a:r>
          </a:p>
          <a:p>
            <a:r>
              <a:rPr lang="en-US" b="0" dirty="0">
                <a:solidFill>
                  <a:srgbClr val="D4D4D4"/>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43601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solidFill>
                  <a:srgbClr val="D4D4D4"/>
                </a:solidFill>
                <a:effectLst/>
                <a:latin typeface="Consolas" panose="020B0609020204030204" pitchFamily="49"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Users can create reports using Power BI Desktop. Note, you can also create Power BI reports online, but with [</a:t>
            </a:r>
            <a:r>
              <a:rPr lang="en-US" sz="2800" b="0" dirty="0">
                <a:solidFill>
                  <a:srgbClr val="CE9178"/>
                </a:solidFill>
                <a:effectLst/>
                <a:latin typeface="Consolas" panose="020B0609020204030204" pitchFamily="49" charset="0"/>
              </a:rPr>
              <a:t>limited functionality</a:t>
            </a:r>
            <a:r>
              <a:rPr lang="en-US" sz="2800" b="0" dirty="0">
                <a:solidFill>
                  <a:srgbClr val="D4D4D4"/>
                </a:solidFill>
                <a:effectLst/>
                <a:latin typeface="Consolas" panose="020B0609020204030204" pitchFamily="49" charset="0"/>
              </a:rPr>
              <a:t>](</a:t>
            </a:r>
            <a:r>
              <a:rPr lang="en-US" sz="2800" b="0" u="sng" dirty="0">
                <a:solidFill>
                  <a:srgbClr val="D4D4D4"/>
                </a:solidFill>
                <a:effectLst/>
                <a:latin typeface="Consolas" panose="020B0609020204030204" pitchFamily="49" charset="0"/>
              </a:rPr>
              <a:t>https://docs.microsoft.com/power-bi/fundamentals/service-service-vs-desktop</a:t>
            </a:r>
            <a:r>
              <a:rPr lang="en-US" sz="2800" b="0" dirty="0">
                <a:solidFill>
                  <a:srgbClr val="D4D4D4"/>
                </a:solidFill>
                <a:effectLst/>
                <a:latin typeface="Consolas" panose="020B0609020204030204" pitchFamily="49" charset="0"/>
              </a:rPr>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The Power BI Service has the ability to automatically refresh report data from Azure Synapse Analytics on a scheduled basis. Users do not need to worry about refreshing stale data manually.</a:t>
            </a:r>
          </a:p>
          <a:p>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Based on configurable chart data thresholds, Power BI can send alerts to Power Automate. Power Automate can automatically send customized emails to late-paying customers and alert account managers take more aggressive measures.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091586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0" dirty="0">
                <a:solidFill>
                  <a:srgbClr val="D4D4D4"/>
                </a:solidFill>
                <a:effectLst/>
                <a:latin typeface="Consolas" panose="020B0609020204030204" pitchFamily="49"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br>
              <a:rPr lang="en-US" sz="4000" b="0" dirty="0">
                <a:solidFill>
                  <a:srgbClr val="D4D4D4"/>
                </a:solidFill>
                <a:effectLst/>
                <a:latin typeface="Consolas" panose="020B0609020204030204" pitchFamily="49" charset="0"/>
              </a:rPr>
            </a:br>
            <a:r>
              <a:rPr lang="en-US" sz="4000" b="0" dirty="0">
                <a:solidFill>
                  <a:srgbClr val="D4D4D4"/>
                </a:solidFill>
                <a:effectLst/>
                <a:latin typeface="Consolas" panose="020B0609020204030204" pitchFamily="49" charset="0"/>
              </a:rPr>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889550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5400" b="0" dirty="0">
                <a:solidFill>
                  <a:srgbClr val="D4D4D4"/>
                </a:solidFill>
                <a:effectLst/>
                <a:latin typeface="Consolas" panose="020B0609020204030204" pitchFamily="49" charset="0"/>
              </a:rPr>
              <a:t>They would like to leverage Azure services to extend and innovate data collection and analysis.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Contoso already has an investment in Azure with their Azure Cosmos DB payment tracking solution. They are pretty happy with the solution.</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The proposed solutions take advantage of a wide range of Azure services in order to enhance data integration capabilities.</a:t>
            </a:r>
          </a:p>
          <a:p>
            <a:br>
              <a:rPr lang="en-US" sz="5400" b="0" dirty="0">
                <a:solidFill>
                  <a:srgbClr val="D4D4D4"/>
                </a:solidFill>
                <a:effectLst/>
                <a:latin typeface="Consolas" panose="020B0609020204030204" pitchFamily="49" charset="0"/>
              </a:rPr>
            </a:br>
            <a:r>
              <a:rPr lang="en-US" sz="5400" b="0" dirty="0">
                <a:solidFill>
                  <a:srgbClr val="D4D4D4"/>
                </a:solidFill>
                <a:effectLst/>
                <a:latin typeface="Consolas" panose="020B0609020204030204" pitchFamily="49" charset="0"/>
              </a:rPr>
              <a:t>By combining and correlating data from multiple sources, such as SAP and Azure Cosmos DB, into a central cloud store, Contoso can leverage the powerful predictive analytic tools that drive users to action.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70055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200" b="0" dirty="0">
                <a:solidFill>
                  <a:srgbClr val="D4D4D4"/>
                </a:solidFill>
                <a:effectLst/>
                <a:latin typeface="Consolas" panose="020B0609020204030204" pitchFamily="49" charset="0"/>
              </a:rPr>
              <a:t>They would also like to minimize the operational overhead within their current processes. The accounting and IT department would like a low-code self-service approach to reporting and automated workflows.</a:t>
            </a:r>
          </a:p>
          <a:p>
            <a:br>
              <a:rPr lang="en-US" sz="7200" b="0" dirty="0">
                <a:solidFill>
                  <a:srgbClr val="D4D4D4"/>
                </a:solidFill>
                <a:effectLst/>
                <a:latin typeface="Consolas" panose="020B0609020204030204" pitchFamily="49" charset="0"/>
              </a:rPr>
            </a:br>
            <a:r>
              <a:rPr lang="en-US" sz="7200" b="0" dirty="0">
                <a:solidFill>
                  <a:srgbClr val="D4D4D4"/>
                </a:solidFill>
                <a:effectLst/>
                <a:latin typeface="Consolas" panose="020B0609020204030204" pitchFamily="49" charset="0"/>
              </a:rPr>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59884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will this solution help us to create a better process for visualizing and discovering AR balance problems and collecting payments from our customers?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By combining S/4HANA and Azure-based analytics, it becomes easier to uncover trends and prioritize resources.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Many of the data cleaning, shaping, and filtering tools, like Power Query, found in Excel are available in Power BI. Report creators have a familiar easy to use common development experience making the adoption barrier very low.</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Predicting cash flows seems very appealing.  We have heard that creating a machine learning model takes a month to build and another 2-3 months to operationalize to be useable from our production systems. Is this true?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ML has made it easier to build, test, deploy, and monitor machine models. All the resources required to build, scale, maintain, and secure your model are in one place.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Azure Automated ML allows developers to automate time-consuming iterative tasks. Users can create an end to 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Management does not want to spend large amounts of money on IT hardware they have to manage on-premises.</a:t>
            </a:r>
          </a:p>
          <a:p>
            <a:endParaRPr lang="en-US" sz="1200" dirty="0">
              <a:latin typeface="+mn-lt"/>
            </a:endParaRPr>
          </a:p>
          <a:p>
            <a:r>
              <a:rPr lang="en-US" sz="12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135369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8/30/2022 11:50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apple-system"/>
              </a:rPr>
              <a:t>Contoso Food Distribution (CFD), Inc., subsidiary of Contoso Retail Inc., has been selling goods through various channels for the past 15 years. Their primary customer segments are supermarkets, retail chains, and small- to mid-size enterprise stores. The business has been built on great customer service and relationships. They have been facing recent challenges leveraging their SAP and Azure Cosmos DB investments to manage their accounts receivable (AR) and customer accounts.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Food processing and distribution has small profit margins and large transaction volume. Inventory is perishable and needs to be delivered quickly. CFD's CEO, Jan Smith, has chosen to deliver product first and manage account details later. Unfortunately, CFD is having issues with high accounts receivables and rising inventory finance costs. Mari Stephens, the CFO, is frustrated CFD operational credit line is being capped and the interest rate increased until they can lower their accounts receivable balances and predict their future cash flow is healthy. This small interest expense increase is a problem given the industry’s thin profit margins.</a:t>
            </a:r>
          </a:p>
          <a:p>
            <a:pPr algn="l"/>
            <a:endParaRPr lang="en-US" b="0" i="0" dirty="0">
              <a:solidFill>
                <a:srgbClr val="D4D4D4"/>
              </a:solidFill>
              <a:effectLst/>
              <a:latin typeface="-apple-system"/>
            </a:endParaRPr>
          </a:p>
          <a:p>
            <a:pPr algn="l"/>
            <a:r>
              <a:rPr lang="en-US" b="0" i="0" dirty="0">
                <a:solidFill>
                  <a:srgbClr val="D4D4D4"/>
                </a:solidFill>
                <a:effectLst/>
                <a:latin typeface="-apple-system"/>
              </a:rPr>
              <a:t>The accounting department director, Sarah Smith, says customer AR management has always been a problem. The AR and sales data is spread across different systems. Manually merging and analyzing the data sources is time consuming and error prone. Accounting runs reports from the two different systems and exports the data into spreadsheets.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By the time a problem account is identified, it becomes more difficult to correct.  Valuable constrained accounting resources are manually contacting delinquent accounts weeks after the problem has started. Some existing customers are habitually late payers and new accounts drift into this problem behavior.</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needs cash now and is considering selling some of its accounts receivables to outside debt collection agencies for a short-term cash infusion and is thinking about enforcing late payment fees for customers with balances beyond 50 days.  This type of option would have a positive cash flow but might lead to weakening customer relationships and sales reductions.  Correcting customer payment behavior problems early is critical. The invoice late payment fees are substantial and could help manage customer paying behaviors. Also, the account managers believe it would be useful to notify customers when they are approaching an invoice due date.</a:t>
            </a:r>
          </a:p>
          <a:p>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Large supermarkets and retail chains, hold the upper hand in negotiations due to their large purchasing power and number of competing product suppliers.  Generous credit limits and payment terms are offered by Contoso to entice customers in exchange for high sales volume. The finance department would like the ability to use data analytics to determine a consistent amount of customer credit based on sales data and payment history. Finance and accounting want to identify delinquent accounts easily and adjust the amount of credit offered based on payment behaviors.</a:t>
            </a:r>
          </a:p>
          <a:p>
            <a:endParaRPr lang="en-US" dirty="0"/>
          </a:p>
          <a:p>
            <a:r>
              <a:rPr lang="en-US" b="0" dirty="0">
                <a:solidFill>
                  <a:srgbClr val="D4D4D4"/>
                </a:solidFill>
                <a:effectLst/>
                <a:latin typeface="Consolas" panose="020B0609020204030204" pitchFamily="49" charset="0"/>
              </a:rPr>
              <a:t>Timely and accurate AR and sales reports are required to support difficult decisions, like changing a customer from credit to cash only basis. Downgrading a customer’s credit may result in reduced sales but would improve the organization’s overall financial health.  Customer AR and sales data must be correlated and reviewed when these account decisions are made.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Contoso is looking for the ability to integrate relevant sources of data into a central data warehouse. They are looking forward to data analytics and automation tools. For example, the accounting department would like to be notified by email quickly when customer AR balances reach certain payment delinquency thresholds. Customers with invoices slightly past their due dates should receive an email reminder. These types of automated alerts would reduce the lag between problem discovery and mitigation.</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accounting department has asked IT for assistance with creating workflows and reports to assist with AR reporting problems in the past.  Sarah thinks IT did a great job creating payment tracking system, which utilizes Azure Cosmos DB.  Unfortunately, IT resources are constrained, and they do not have the necessary time to develop a new system from the ground up.  Sarah says accounting feels like they are on their own when it comes reporting and process improvements.  They like the independence because, “they know the data and can develop Excel reports quickly.”  She hates the manual time-consuming data merging and the inability to share reports easily. The process is so time consuming, the data becomes stale quickly. The accounting department would like a self-service reporting solution.  Small report configuration changes need to happen quickly without having to wait weeks or months for the IT department to respond.  Guy Information, the CIO, is concerned about the shadow accounting processes created previously and reminded Sarah about how difficult it was to identify and share the correct AR balance data.  Duplicate spreadsheets became a real problem.  IT and Accounting want to make sure there is proper governance and a single source of truth for critical data.</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Chief Executive Officer (CEO), Chief Financial Officer (CFO), Chief Information Officer (CIO), and accounting department are looking for a comprehensive solution to the challenges described above.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69372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42738375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40877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306726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27161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433722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28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1279939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3585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4504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706673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2005787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180913853"/>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195615257"/>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0652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6536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7946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76972962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055695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628600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power-bi/fundamentals/service-service-vs-desktop"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2487813"/>
          </a:xfrm>
        </p:spPr>
        <p:txBody>
          <a:bodyPr/>
          <a:lstStyle/>
          <a:p>
            <a:r>
              <a:rPr lang="en-US" dirty="0"/>
              <a:t>SAP plus extend and innovate with Data and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40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993342"/>
            <a:ext cx="10229103" cy="581389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16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group is the Microsoft team and the other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Switch roles and repeat Steps 2-6.</a:t>
            </a: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Mari Stephens, Chief Financial Officer</a:t>
            </a:r>
          </a:p>
          <a:p>
            <a:pPr lvl="1"/>
            <a:r>
              <a:rPr lang="en-US" sz="2800" dirty="0">
                <a:solidFill>
                  <a:schemeClr val="tx1"/>
                </a:solidFill>
                <a:latin typeface="Segoe UI Semilight" panose="020B0402040204020203" pitchFamily="34" charset="0"/>
                <a:cs typeface="Segoe UI Semilight" panose="020B0402040204020203" pitchFamily="34" charset="0"/>
              </a:rPr>
              <a:t>Sarah Smith, Accounting Department Director</a:t>
            </a:r>
          </a:p>
          <a:p>
            <a:pPr lvl="1"/>
            <a:r>
              <a:rPr lang="en-US" sz="2800" dirty="0">
                <a:solidFill>
                  <a:schemeClr val="tx1"/>
                </a:solidFill>
                <a:latin typeface="Segoe UI Semilight" panose="020B0402040204020203" pitchFamily="34" charset="0"/>
                <a:cs typeface="Segoe UI Semilight" panose="020B0402040204020203" pitchFamily="34" charset="0"/>
              </a:rPr>
              <a:t>Guy Information, Chief Information Officer</a:t>
            </a:r>
          </a:p>
          <a:p>
            <a:pPr lvl="1"/>
            <a:r>
              <a:rPr lang="en-US" sz="2800" dirty="0">
                <a:solidFill>
                  <a:schemeClr val="tx1"/>
                </a:solidFill>
                <a:latin typeface="Segoe UI Semilight" panose="020B0402040204020203" pitchFamily="34" charset="0"/>
                <a:cs typeface="Segoe UI Semilight" panose="020B0402040204020203" pitchFamily="34" charset="0"/>
              </a:rPr>
              <a:t>Jan Smith, Chief Executive Officer</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plus extend and innovate with Data and AI</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1026" name="Picture 2" descr="Diagram illustrating the preferred solution.">
            <a:extLst>
              <a:ext uri="{FF2B5EF4-FFF2-40B4-BE49-F238E27FC236}">
                <a16:creationId xmlns:a16="http://schemas.microsoft.com/office/drawing/2014/main" id="{49E67017-0B40-0D64-6EB9-8FBC1F26D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78" y="1362076"/>
            <a:ext cx="11655840" cy="39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and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88784"/>
          </a:xfrm>
        </p:spPr>
        <p:txBody>
          <a:bodyPr/>
          <a:lstStyle/>
          <a:p>
            <a:r>
              <a:rPr lang="en-US" sz="2400" dirty="0">
                <a:latin typeface="+mn-lt"/>
              </a:rPr>
              <a:t>Which Azure services can you use to ingest data from SAP and non-SAP data sources?</a:t>
            </a:r>
          </a:p>
          <a:p>
            <a:endParaRPr lang="en-US" sz="2400" dirty="0">
              <a:latin typeface="+mn-lt"/>
            </a:endParaRPr>
          </a:p>
          <a:p>
            <a:r>
              <a:rPr lang="en-US" sz="2400" dirty="0">
                <a:latin typeface="+mn-lt"/>
              </a:rPr>
              <a:t>Azure Synapse Analytics pipelines has over 100 connectors to integrate with SAP and non-SAP data sources. There is also generic connectors such as REST and OData. The Azure Integration Runtime is used to connect to external cloud compute, whereas if there is on-premises compute or compute that resides with the confines of a virtual network, the Self-Hosted Integration Runtime can be used to connect to Azure Synapse Analytics. Data pipelines can be authored to orchestrate data movement from source to target systems. Other options include DataBricks, Azure Data Factory, or custom developed applications hosted in cloud services such as web applications or web jobs.</a:t>
            </a:r>
          </a:p>
        </p:txBody>
      </p:sp>
    </p:spTree>
    <p:extLst>
      <p:ext uri="{BB962C8B-B14F-4D97-AF65-F5344CB8AC3E}">
        <p14:creationId xmlns:p14="http://schemas.microsoft.com/office/powerpoint/2010/main" val="241486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Of the options you identified in the previous step, which ones would you recommend to Contoso?</a:t>
            </a:r>
          </a:p>
          <a:p>
            <a:endParaRPr lang="en-US" sz="2400" dirty="0">
              <a:latin typeface="+mn-lt"/>
            </a:endParaRPr>
          </a:p>
          <a:p>
            <a:r>
              <a:rPr lang="en-US" sz="2400" dirty="0">
                <a:latin typeface="+mn-lt"/>
              </a:rPr>
              <a:t>Azure Synapse Analytics provides a single interface for all data ingestion needs and pipeline workflow. It has the ability to orchestrate data movement via code-free (copy data activity, data flows) or coded options (stored procedures, notebooks).  Synapse handles your data science workloads, and your data exploration needs. There is some limited reporting capabilities as well.</a:t>
            </a:r>
          </a:p>
        </p:txBody>
      </p:sp>
    </p:spTree>
    <p:extLst>
      <p:ext uri="{BB962C8B-B14F-4D97-AF65-F5344CB8AC3E}">
        <p14:creationId xmlns:p14="http://schemas.microsoft.com/office/powerpoint/2010/main" val="6722154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4321183"/>
          </a:xfrm>
        </p:spPr>
        <p:txBody>
          <a:bodyPr/>
          <a:lstStyle/>
          <a:p>
            <a:r>
              <a:rPr lang="en-US" sz="2400" dirty="0">
                <a:latin typeface="+mn-lt"/>
              </a:rPr>
              <a:t>What data integration options would Contoso benefit from?</a:t>
            </a:r>
          </a:p>
          <a:p>
            <a:endParaRPr lang="en-US" sz="2400" dirty="0">
              <a:latin typeface="+mn-lt"/>
            </a:endParaRPr>
          </a:p>
          <a:p>
            <a:r>
              <a:rPr lang="en-US" sz="2400" dirty="0">
                <a:latin typeface="+mn-lt"/>
              </a:rPr>
              <a:t>Contoso can benefit from the services offered by Azure Synapse Analytics. There are over 100 connectors to external compute to be able to move data from source to sink. Additionally, Contoso can take advantage of integration capabilities with Azure Machine Learning. Wizards can be used directly within the Synapse Studio to train models and deploy and host those models in the dedicated SQL Pool. There is also an integration between Azure Synapse Analytics and Power BI. Power BI can be used to create visualizations on top of SQL Pool data (both serverless and dedicated). Power BI integrates with Power Automate and can trigger business processes based on data alerts. Power BI can also integrate with Azure Machine Learning models that have been deployed as web services.</a:t>
            </a:r>
          </a:p>
        </p:txBody>
      </p:sp>
    </p:spTree>
    <p:extLst>
      <p:ext uri="{BB962C8B-B14F-4D97-AF65-F5344CB8AC3E}">
        <p14:creationId xmlns:p14="http://schemas.microsoft.com/office/powerpoint/2010/main" val="317531427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ingestion and integration</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1661993"/>
          </a:xfrm>
        </p:spPr>
        <p:txBody>
          <a:bodyPr/>
          <a:lstStyle/>
          <a:p>
            <a:r>
              <a:rPr lang="en-US" sz="2400" dirty="0">
                <a:latin typeface="+mn-lt"/>
              </a:rPr>
              <a:t>Which Azure workflow and integration services would you recommend be used by Contoso?</a:t>
            </a:r>
          </a:p>
          <a:p>
            <a:endParaRPr lang="en-US" sz="2400" dirty="0">
              <a:latin typeface="+mn-lt"/>
            </a:endParaRPr>
          </a:p>
          <a:p>
            <a:r>
              <a:rPr lang="en-US" sz="2400" dirty="0">
                <a:latin typeface="+mn-lt"/>
              </a:rPr>
              <a:t>Azure Synapse Analytics, Azure Machine Learning, and Power Automate.</a:t>
            </a:r>
          </a:p>
        </p:txBody>
      </p:sp>
    </p:spTree>
    <p:extLst>
      <p:ext uri="{BB962C8B-B14F-4D97-AF65-F5344CB8AC3E}">
        <p14:creationId xmlns:p14="http://schemas.microsoft.com/office/powerpoint/2010/main" val="42247173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8108762" cy="5035225"/>
          </a:xfrm>
          <a:prstGeom prst="rect">
            <a:avLst/>
          </a:prstGeom>
          <a:noFill/>
        </p:spPr>
        <p:txBody>
          <a:bodyPr wrap="square" lIns="182880" tIns="146304" rIns="182880" bIns="146304" rtlCol="0">
            <a:spAutoFit/>
          </a:bodyPr>
          <a:lstStyle/>
          <a:p>
            <a:r>
              <a:rPr lang="en-US" sz="2800" dirty="0"/>
              <a:t>In this whiteboard design session, you will learn how to design a solution to allow customers to pull data from multiple data sources, provide an analytics, and automate repetitive tasks.</a:t>
            </a:r>
          </a:p>
          <a:p>
            <a:endParaRPr lang="en-US" sz="2800" dirty="0">
              <a:cs typeface="Segoe UI Semibold" panose="020B0702040204020203" pitchFamily="34" charset="0"/>
            </a:endParaRPr>
          </a:p>
          <a:p>
            <a:r>
              <a:rPr lang="en-US" sz="2800" dirty="0">
                <a:cs typeface="Segoe UI Semibold" panose="020B0702040204020203" pitchFamily="34" charset="0"/>
              </a:rPr>
              <a:t>At the end of workshop, you will have the knowledge necessary to build a data pipeline that will ingest SAP and Cosmos DB data into a common data warehouse. You will be able analyze AR and sales data to deliver a 360-degree view of customers’ accounts. </a:t>
            </a:r>
          </a:p>
        </p:txBody>
      </p:sp>
      <p:pic>
        <p:nvPicPr>
          <p:cNvPr id="3"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6842" y="587658"/>
            <a:ext cx="3199567" cy="319956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991588"/>
          </a:xfrm>
        </p:spPr>
        <p:txBody>
          <a:bodyPr/>
          <a:lstStyle/>
          <a:p>
            <a:r>
              <a:rPr lang="en-US" sz="2400" dirty="0">
                <a:latin typeface="+mn-lt"/>
              </a:rPr>
              <a:t>How would you approach the need for additional analysis of data originating from SAP and non-SAP data sources?</a:t>
            </a:r>
          </a:p>
          <a:p>
            <a:endParaRPr lang="en-US" sz="2400" dirty="0">
              <a:latin typeface="+mn-lt"/>
            </a:endParaRPr>
          </a:p>
          <a:p>
            <a:r>
              <a:rPr lang="en-US" sz="2400" dirty="0">
                <a:latin typeface="+mn-lt"/>
              </a:rPr>
              <a:t>You have the option of combining SAP and non-SAP data sources for additional transformation and processing. This might involve long-running batch jobs to filter, aggregate, and prepare data for further analysis. Processing options include Hive, Pig, and custom Map/Reduce jobs in an HDInsight cluster, or Java, Scala, and Python programs in a Synapse Analytics Spark cluster.</a:t>
            </a:r>
          </a:p>
        </p:txBody>
      </p:sp>
    </p:spTree>
    <p:extLst>
      <p:ext uri="{BB962C8B-B14F-4D97-AF65-F5344CB8AC3E}">
        <p14:creationId xmlns:p14="http://schemas.microsoft.com/office/powerpoint/2010/main" val="305027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0AB4-F0A3-483D-B34B-F9E6BB412C12}"/>
              </a:ext>
            </a:extLst>
          </p:cNvPr>
          <p:cNvSpPr>
            <a:spLocks noGrp="1"/>
          </p:cNvSpPr>
          <p:nvPr>
            <p:ph type="title"/>
          </p:nvPr>
        </p:nvSpPr>
        <p:spPr/>
        <p:txBody>
          <a:bodyPr/>
          <a:lstStyle/>
          <a:p>
            <a:r>
              <a:rPr lang="en-US" dirty="0"/>
              <a:t>Data transformation and processing</a:t>
            </a:r>
          </a:p>
        </p:txBody>
      </p:sp>
      <p:sp>
        <p:nvSpPr>
          <p:cNvPr id="3" name="Text Placeholder 2">
            <a:extLst>
              <a:ext uri="{FF2B5EF4-FFF2-40B4-BE49-F238E27FC236}">
                <a16:creationId xmlns:a16="http://schemas.microsoft.com/office/drawing/2014/main" id="{D3C39736-266E-4163-8015-FD731D29C7FD}"/>
              </a:ext>
            </a:extLst>
          </p:cNvPr>
          <p:cNvSpPr>
            <a:spLocks noGrp="1"/>
          </p:cNvSpPr>
          <p:nvPr>
            <p:ph type="body" sz="quarter" idx="10"/>
          </p:nvPr>
        </p:nvSpPr>
        <p:spPr>
          <a:xfrm>
            <a:off x="269238" y="1325134"/>
            <a:ext cx="11653523" cy="2326791"/>
          </a:xfrm>
        </p:spPr>
        <p:txBody>
          <a:bodyPr/>
          <a:lstStyle/>
          <a:p>
            <a:r>
              <a:rPr lang="en-US" sz="2400" dirty="0">
                <a:latin typeface="+mn-lt"/>
              </a:rPr>
              <a:t>Which Azure services would you use to implement the corresponding functionality?</a:t>
            </a:r>
          </a:p>
          <a:p>
            <a:endParaRPr lang="en-US" sz="2400" dirty="0">
              <a:latin typeface="+mn-lt"/>
            </a:endParaRPr>
          </a:p>
          <a:p>
            <a:r>
              <a:rPr lang="en-US" sz="2400" dirty="0">
                <a:latin typeface="+mn-lt"/>
              </a:rPr>
              <a:t>It is also possible to use Azure Data Factory to extract data from SAP HANA and Azure Cosmos DB into Azure data stores, such as Azure Blob Storage and Azure Data Lake Storage Gen2 (ADLS Gen2) to facilitate implementation of advanced analytics with Azure Synapse Analytics.</a:t>
            </a:r>
          </a:p>
        </p:txBody>
      </p:sp>
    </p:spTree>
    <p:extLst>
      <p:ext uri="{BB962C8B-B14F-4D97-AF65-F5344CB8AC3E}">
        <p14:creationId xmlns:p14="http://schemas.microsoft.com/office/powerpoint/2010/main" val="12280032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Transformation and Processing Diagram</a:t>
            </a:r>
            <a:endParaRPr lang="en-IE" dirty="0"/>
          </a:p>
        </p:txBody>
      </p:sp>
      <p:pic>
        <p:nvPicPr>
          <p:cNvPr id="3" name="Picture 2" descr="Diagram illustrating an Azure data pipeline that leverages SAP and non-SAP data sources.">
            <a:extLst>
              <a:ext uri="{FF2B5EF4-FFF2-40B4-BE49-F238E27FC236}">
                <a16:creationId xmlns:a16="http://schemas.microsoft.com/office/drawing/2014/main" id="{4BB99F1B-EE9F-45FE-BD50-22AB7BF796ED}"/>
              </a:ext>
            </a:extLst>
          </p:cNvPr>
          <p:cNvPicPr>
            <a:picLocks noChangeAspect="1"/>
          </p:cNvPicPr>
          <p:nvPr/>
        </p:nvPicPr>
        <p:blipFill>
          <a:blip r:embed="rId3"/>
          <a:stretch>
            <a:fillRect/>
          </a:stretch>
        </p:blipFill>
        <p:spPr>
          <a:xfrm>
            <a:off x="418182" y="1445488"/>
            <a:ext cx="11355636" cy="4475024"/>
          </a:xfrm>
          <a:prstGeom prst="rect">
            <a:avLst/>
          </a:prstGeom>
        </p:spPr>
      </p:pic>
    </p:spTree>
    <p:extLst>
      <p:ext uri="{BB962C8B-B14F-4D97-AF65-F5344CB8AC3E}">
        <p14:creationId xmlns:p14="http://schemas.microsoft.com/office/powerpoint/2010/main" val="194515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43198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Data 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601533"/>
          </a:xfrm>
        </p:spPr>
        <p:txBody>
          <a:bodyPr/>
          <a:lstStyle/>
          <a:p>
            <a:r>
              <a:rPr lang="en-US" sz="2000" dirty="0">
                <a:latin typeface="+mn-lt"/>
              </a:rPr>
              <a:t>How would you analyze the data to facilitate identifying relevant information?</a:t>
            </a:r>
          </a:p>
          <a:p>
            <a:endParaRPr lang="en-US" sz="2000" dirty="0">
              <a:latin typeface="+mn-lt"/>
            </a:endParaRPr>
          </a:p>
          <a:p>
            <a:r>
              <a:rPr lang="en-US" sz="2000" dirty="0">
                <a:latin typeface="+mn-lt"/>
              </a:rPr>
              <a:t>Power BI provides the ability to shape and model your data. From Power BI, you could connect disconnected data stores or you could land the data into a centralized analytical data store like Azure Synapse Analytics. Using powerful cloud compute resources, large amounts of data can be ingested, stored, cleaned, and transformed in one centralized analytical store. In Power BI, data consumers can focus on query and filtering the data based on reporting needs. Data can be intelligently transformed into action-driven visualizations that can be presented in reports and dashboards for multiple teams to consume.</a:t>
            </a:r>
          </a:p>
          <a:p>
            <a:endParaRPr lang="en-US" sz="2000" dirty="0">
              <a:latin typeface="+mn-lt"/>
            </a:endParaRPr>
          </a:p>
          <a:p>
            <a:r>
              <a:rPr lang="en-US" sz="2000" dirty="0">
                <a:latin typeface="+mn-lt"/>
              </a:rPr>
              <a:t>With Azure Synapse Analytics and Power BI dashboards, Contoso will have full visibility into customer receivables, payments and cash flow in real time.</a:t>
            </a:r>
          </a:p>
          <a:p>
            <a:endParaRPr lang="en-US" sz="2000" dirty="0">
              <a:latin typeface="+mn-lt"/>
            </a:endParaRPr>
          </a:p>
          <a:p>
            <a:r>
              <a:rPr lang="en-US" sz="2000" dirty="0">
                <a:latin typeface="+mn-lt"/>
              </a:rPr>
              <a:t>To further enrich your data, you can combine data from your SAP databases with other systems pooled into ADLS Gen2. With Azure Synapse Analytics and Power BI dashboards, you are able to monitor payment status and sales orders. You can improve forecasting by leveraging Azure Machine Learning (Azure ML).</a:t>
            </a:r>
          </a:p>
          <a:p>
            <a:endParaRPr lang="en-US" sz="2000" dirty="0">
              <a:latin typeface="+mn-lt"/>
            </a:endParaRP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a:xfrm>
            <a:off x="269240" y="198071"/>
            <a:ext cx="11655840" cy="899665"/>
          </a:xfrm>
        </p:spPr>
        <p:txBody>
          <a:bodyPr/>
          <a:lstStyle/>
          <a:p>
            <a:r>
              <a:rPr lang="en-US" dirty="0"/>
              <a:t>Streamline repetitive tasks via automation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6920" y="1119547"/>
            <a:ext cx="11653523" cy="5281446"/>
          </a:xfrm>
        </p:spPr>
        <p:txBody>
          <a:bodyPr/>
          <a:lstStyle/>
          <a:p>
            <a:r>
              <a:rPr lang="en-US" sz="2400" dirty="0">
                <a:latin typeface="+mn-lt"/>
              </a:rPr>
              <a:t>How would you automatically send alerts based on KPI thresholds and rules?</a:t>
            </a:r>
          </a:p>
          <a:p>
            <a:endParaRPr lang="en-US" sz="2400" dirty="0">
              <a:latin typeface="+mn-lt"/>
            </a:endParaRPr>
          </a:p>
          <a:p>
            <a:r>
              <a:rPr lang="en-US" sz="2400" dirty="0">
                <a:latin typeface="+mn-lt"/>
              </a:rPr>
              <a:t>Contoso's IT department is stretched thin and is slow to respond. Creating customized solutions to create simple workflows doesn't make sense.  Power BI provides the ability to trigger workflow actions and send alerts based on your visualizations thresholds. These are built-in and require no code.</a:t>
            </a:r>
          </a:p>
          <a:p>
            <a:endParaRPr lang="en-US" sz="2400" dirty="0">
              <a:latin typeface="+mn-lt"/>
            </a:endParaRPr>
          </a:p>
          <a:p>
            <a:r>
              <a:rPr lang="en-US" sz="2400" dirty="0">
                <a:latin typeface="+mn-lt"/>
              </a:rPr>
              <a:t>What services seamlessly integrate with the analytic solutions?</a:t>
            </a:r>
          </a:p>
          <a:p>
            <a:endParaRPr lang="en-US" sz="2400" dirty="0">
              <a:latin typeface="+mn-lt"/>
            </a:endParaRPr>
          </a:p>
          <a:p>
            <a:r>
              <a:rPr lang="en-US" sz="2400" dirty="0">
                <a:latin typeface="+mn-lt"/>
              </a:rPr>
              <a:t>Power BI can trigger no-code/low-code Power Automate platform workflows. Power Automate workflows can automate business processes like sending customized emails to teams and clients or updating database tables with current workflow states. There several connectors and wizard-like integrations that make Azure Synapse Analytics the obvious choice for the data warehouse.</a:t>
            </a:r>
          </a:p>
        </p:txBody>
      </p:sp>
    </p:spTree>
    <p:extLst>
      <p:ext uri="{BB962C8B-B14F-4D97-AF65-F5344CB8AC3E}">
        <p14:creationId xmlns:p14="http://schemas.microsoft.com/office/powerpoint/2010/main" val="342708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#1</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4653582"/>
          </a:xfrm>
        </p:spPr>
        <p:txBody>
          <a:bodyPr/>
          <a:lstStyle/>
          <a:p>
            <a:r>
              <a:rPr lang="en-US" sz="2400" b="1" dirty="0"/>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An automated data workflow needs to update a centralized dashboard.</a:t>
            </a:r>
          </a:p>
          <a:p>
            <a:endParaRPr lang="en-US" sz="2400" dirty="0"/>
          </a:p>
          <a:p>
            <a:r>
              <a:rPr lang="en-US" sz="2400" dirty="0"/>
              <a:t>Users can create reports using Power BI Desktop. Note, you can also create Power BI reports online, but with </a:t>
            </a:r>
            <a:r>
              <a:rPr lang="en-US" sz="2400" dirty="0">
                <a:hlinkClick r:id="rId3"/>
              </a:rPr>
              <a:t>limited functionality</a:t>
            </a:r>
            <a:r>
              <a:rPr lang="en-US" sz="2400" dirty="0"/>
              <a:t>. Features, like Measures, are not available in the on-line service. Power BI has charts that can easily produce a visualization showing customer AR payment delinquencies group by the required days. Once the report has been tested and validated, it can be published to the Power BI service for centralized team consumption.</a:t>
            </a:r>
          </a:p>
        </p:txBody>
      </p:sp>
    </p:spTree>
    <p:extLst>
      <p:ext uri="{BB962C8B-B14F-4D97-AF65-F5344CB8AC3E}">
        <p14:creationId xmlns:p14="http://schemas.microsoft.com/office/powerpoint/2010/main" val="34650734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#2</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656386"/>
          </a:xfrm>
        </p:spPr>
        <p:txBody>
          <a:bodyPr/>
          <a:lstStyle/>
          <a:p>
            <a:r>
              <a:rPr lang="en-US" sz="2400" b="1" dirty="0"/>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endParaRPr lang="en-US" sz="2400" dirty="0"/>
          </a:p>
          <a:p>
            <a:r>
              <a:rPr lang="en-US" sz="2400" dirty="0"/>
              <a:t>Azure ML can train and deploy models that can be used to predict future cash flow. An addition to predicting cash flow, ML can be used to determine the probability of poor paying customers. Power BI can leverage the ML models to produce reports the accounting staff needs to identify high-risk accounts. Accounting and finance could review the data and adjust credit ratings.</a:t>
            </a:r>
          </a:p>
        </p:txBody>
      </p:sp>
    </p:spTree>
    <p:extLst>
      <p:ext uri="{BB962C8B-B14F-4D97-AF65-F5344CB8AC3E}">
        <p14:creationId xmlns:p14="http://schemas.microsoft.com/office/powerpoint/2010/main" val="783258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#3</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5466112"/>
          </a:xfrm>
        </p:spPr>
        <p:txBody>
          <a:bodyPr/>
          <a:lstStyle/>
          <a:p>
            <a:r>
              <a:rPr lang="en-US" sz="2400" b="1" dirty="0"/>
              <a:t>They would like to leverage Azure services to extend and innovate data collection and analysis.</a:t>
            </a:r>
          </a:p>
          <a:p>
            <a:endParaRPr lang="en-US" sz="2400" dirty="0"/>
          </a:p>
          <a:p>
            <a:r>
              <a:rPr lang="en-US" sz="2400" dirty="0"/>
              <a:t>Contoso already has an investment in Azure with their Azure Cosmos DB payment tracking solution. They are pretty happy with the solution.</a:t>
            </a:r>
          </a:p>
          <a:p>
            <a:br>
              <a:rPr lang="en-US" sz="2400" dirty="0"/>
            </a:br>
            <a:r>
              <a:rPr lang="en-US" sz="2400" dirty="0"/>
              <a:t>The traditional approach to data integration is no longer sufficient in the modern organization. Manually exporting and merging data from different data stores is too time consuming and error prone. Custom code applications and integrations are too costly build and maintain. Using the built-in Azure integrations and data processing tools from Microsoft allows users to focus on making decisions based on the data information. Rules can be created and applied in a consistent and effective manner.</a:t>
            </a:r>
          </a:p>
          <a:p>
            <a:br>
              <a:rPr lang="en-US" sz="2400" dirty="0"/>
            </a:br>
            <a:r>
              <a:rPr lang="en-US" sz="2400" dirty="0"/>
              <a:t>The proposed solutions take advantage of a wide range of Azure services in order to enhance data integration capabilities.</a:t>
            </a:r>
          </a:p>
        </p:txBody>
      </p:sp>
    </p:spTree>
    <p:extLst>
      <p:ext uri="{BB962C8B-B14F-4D97-AF65-F5344CB8AC3E}">
        <p14:creationId xmlns:p14="http://schemas.microsoft.com/office/powerpoint/2010/main" val="40161600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B1-3E0F-4E1E-9686-28640BB69C90}"/>
              </a:ext>
            </a:extLst>
          </p:cNvPr>
          <p:cNvSpPr>
            <a:spLocks noGrp="1"/>
          </p:cNvSpPr>
          <p:nvPr>
            <p:ph type="title"/>
          </p:nvPr>
        </p:nvSpPr>
        <p:spPr/>
        <p:txBody>
          <a:bodyPr/>
          <a:lstStyle/>
          <a:p>
            <a:r>
              <a:rPr lang="en-US" dirty="0"/>
              <a:t>Customer Needs #4</a:t>
            </a:r>
          </a:p>
        </p:txBody>
      </p:sp>
      <p:sp>
        <p:nvSpPr>
          <p:cNvPr id="3" name="Text Placeholder 2">
            <a:extLst>
              <a:ext uri="{FF2B5EF4-FFF2-40B4-BE49-F238E27FC236}">
                <a16:creationId xmlns:a16="http://schemas.microsoft.com/office/drawing/2014/main" id="{B8C4E880-F2DD-4CEF-9823-388299B41CEB}"/>
              </a:ext>
            </a:extLst>
          </p:cNvPr>
          <p:cNvSpPr>
            <a:spLocks noGrp="1"/>
          </p:cNvSpPr>
          <p:nvPr>
            <p:ph type="body" sz="quarter" idx="10"/>
          </p:nvPr>
        </p:nvSpPr>
        <p:spPr>
          <a:xfrm>
            <a:off x="269239" y="1189177"/>
            <a:ext cx="11653523" cy="3914918"/>
          </a:xfrm>
        </p:spPr>
        <p:txBody>
          <a:bodyPr/>
          <a:lstStyle/>
          <a:p>
            <a:r>
              <a:rPr lang="en-US" sz="2400" b="1" dirty="0"/>
              <a:t>They would also like to minimize the operational overhead within their current processes. The accounting and IT department would like a low-code self-service approach to reporting and automated workflows.</a:t>
            </a:r>
          </a:p>
          <a:p>
            <a:br>
              <a:rPr lang="en-US" sz="2400" b="1" dirty="0"/>
            </a:br>
            <a:r>
              <a:rPr lang="en-US" sz="2400" dirty="0"/>
              <a:t>The Contoso IT and accounting department can leverage the low-code/no-code Azure services to meet their needs. Azure centralized tools and services allow both teams to solve problems quickly.  The accounting department can create reports and configure alerts without having to rely on the IT department. The IT department knows they are working with best of breed technology that provides security, monitoring, and governance capabilities while giving the accounting department the independence they desire.</a:t>
            </a:r>
          </a:p>
        </p:txBody>
      </p:sp>
    </p:spTree>
    <p:extLst>
      <p:ext uri="{BB962C8B-B14F-4D97-AF65-F5344CB8AC3E}">
        <p14:creationId xmlns:p14="http://schemas.microsoft.com/office/powerpoint/2010/main" val="37955433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299365"/>
          </a:xfrm>
        </p:spPr>
        <p:txBody>
          <a:bodyPr/>
          <a:lstStyle/>
          <a:p>
            <a:r>
              <a:rPr lang="en-US" sz="2000" dirty="0">
                <a:latin typeface="+mn-lt"/>
              </a:rPr>
              <a:t>Objection:</a:t>
            </a:r>
          </a:p>
          <a:p>
            <a:r>
              <a:rPr lang="en-US" sz="1800" dirty="0">
                <a:latin typeface="+mn-lt"/>
              </a:rPr>
              <a:t>How will this solution help us to create a better process for visualizing and discovering AR balance problems and collecting payments from our customers?</a:t>
            </a:r>
          </a:p>
          <a:p>
            <a:endParaRPr lang="en-US" sz="2000" dirty="0">
              <a:latin typeface="+mn-lt"/>
            </a:endParaRPr>
          </a:p>
          <a:p>
            <a:r>
              <a:rPr lang="en-US" sz="2000" dirty="0">
                <a:latin typeface="+mn-lt"/>
              </a:rPr>
              <a:t>Potential answer:</a:t>
            </a:r>
          </a:p>
          <a:p>
            <a:r>
              <a:rPr lang="en-US" sz="1800" dirty="0">
                <a:latin typeface="+mn-lt"/>
              </a:rPr>
              <a:t>Contoso can leverage Azure analytics and Power BI dashboards to monitor AR deficiencies. Power BI contains over 200 easy-to-use charts to help identify patterns in their data. Account managers do not have to wait for emails or share Excel files. They can review web-based published reports. Contoso staff can monitor customers' accounts and proactively communicate issues. Power Automate workflows can execute time sensitive tasks in a consistent manner.</a:t>
            </a:r>
          </a:p>
          <a:p>
            <a:br>
              <a:rPr lang="en-US" sz="1800" dirty="0">
                <a:latin typeface="+mn-lt"/>
              </a:rPr>
            </a:br>
            <a:r>
              <a:rPr lang="en-US" sz="1800" dirty="0">
                <a:latin typeface="+mn-lt"/>
              </a:rPr>
              <a:t>By combining S/4HANA and Azure-based analytics, it becomes easier to uncover trends and prioritize resources.</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296561"/>
          </a:xfrm>
        </p:spPr>
        <p:txBody>
          <a:bodyPr/>
          <a:lstStyle/>
          <a:p>
            <a:r>
              <a:rPr lang="en-US" sz="2000" dirty="0">
                <a:latin typeface="+mn-lt"/>
              </a:rPr>
              <a:t>Objection:</a:t>
            </a:r>
          </a:p>
          <a:p>
            <a:r>
              <a:rPr lang="en-US" sz="1800" dirty="0">
                <a:latin typeface="+mn-lt"/>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endParaRPr lang="en-US" sz="2000" dirty="0">
              <a:latin typeface="+mn-lt"/>
            </a:endParaRPr>
          </a:p>
          <a:p>
            <a:r>
              <a:rPr lang="en-US" sz="2000" dirty="0">
                <a:latin typeface="+mn-lt"/>
              </a:rPr>
              <a:t>Potential answer:</a:t>
            </a:r>
          </a:p>
          <a:p>
            <a:r>
              <a:rPr lang="en-US" sz="1800" dirty="0">
                <a:latin typeface="+mn-lt"/>
              </a:rPr>
              <a:t>Power BI is a collection of software services, apps, and connectors that work together to turn your unrelated sources of data into coherent, visually immersive, and interactive insights. Users have the ability to create and share/publish amazing reports without involving IT. Instead of reviewing thousands of rows of data, users can filter and display information using secure interactive web-based charts in seconds. Data refreshes can be scheduled allowing data owners to focus on higher priority tasks and consumers to see up to date information in one central location.</a:t>
            </a:r>
          </a:p>
          <a:p>
            <a:br>
              <a:rPr lang="en-US" sz="1800" dirty="0">
                <a:latin typeface="+mn-lt"/>
              </a:rPr>
            </a:br>
            <a:r>
              <a:rPr lang="en-US" sz="1800" dirty="0">
                <a:latin typeface="+mn-lt"/>
              </a:rPr>
              <a:t>Many of the data cleaning, shaping, and filtering tools, like Power Query, found in Excel are available in Power BI. Report creators have a familiar easy to use common development experience making the adoption barrier very low.</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189176"/>
            <a:ext cx="11653523" cy="5598456"/>
          </a:xfrm>
        </p:spPr>
        <p:txBody>
          <a:bodyPr/>
          <a:lstStyle/>
          <a:p>
            <a:r>
              <a:rPr lang="en-US" sz="2000" dirty="0">
                <a:latin typeface="+mn-lt"/>
              </a:rPr>
              <a:t>Objection:</a:t>
            </a:r>
          </a:p>
          <a:p>
            <a:r>
              <a:rPr lang="en-US" sz="1800" dirty="0">
                <a:latin typeface="+mn-lt"/>
              </a:rPr>
              <a:t>Predicting cash flows seems very appealing.  We have heard that creating a machine learning model takes a month to build and another 2-3 months to operationalize to be useable from our production systems. Is this true?</a:t>
            </a:r>
          </a:p>
          <a:p>
            <a:endParaRPr lang="en-US" sz="2000" dirty="0">
              <a:latin typeface="+mn-lt"/>
            </a:endParaRPr>
          </a:p>
          <a:p>
            <a:r>
              <a:rPr lang="en-US" sz="2000" dirty="0">
                <a:latin typeface="+mn-lt"/>
              </a:rPr>
              <a:t>Potential answer:</a:t>
            </a:r>
          </a:p>
          <a:p>
            <a:r>
              <a:rPr lang="en-US" sz="1800" dirty="0">
                <a:latin typeface="+mn-lt"/>
              </a:rPr>
              <a:t>This is true in the traditional process of creating machine learning models. The data scientist creates and tests a model (for example, in Python). This can take several iterations. Once the model is complete, the data scientist hands it over to developers who can integrate it into their custom application. This is called operationalizing the model. Monitoring needs to be configured and tested.</a:t>
            </a:r>
          </a:p>
          <a:p>
            <a:br>
              <a:rPr lang="en-US" sz="1800" dirty="0">
                <a:latin typeface="+mn-lt"/>
              </a:rPr>
            </a:br>
            <a:r>
              <a:rPr lang="en-US" sz="1800" dirty="0">
                <a:latin typeface="+mn-lt"/>
              </a:rPr>
              <a:t>Azure ML has made it easier to build, test, deploy, and monitor machine models. All the resources required to build, scale, maintain, and secure your model are in one place.  </a:t>
            </a:r>
          </a:p>
          <a:p>
            <a:r>
              <a:rPr lang="en-US" sz="1800" dirty="0">
                <a:latin typeface="+mn-lt"/>
              </a:rPr>
              <a:t>Azure Automated ML allows developers to automate time-consuming iterative tasks. Users can create an end-to-end machine learning pipeline to produce models. Solutions can be created quickly without an extensive programming knowledge all the while leveraging best practices. Standard business scenarios like classification, regression, time series forecasting are already built in. You can upload your sample dataset and Auto ML will recommend the best model for you rapidly based on the metrics you choose. Model deployment can be completed with a single click. Model refinement can be done using the built-in drag and drop designer. You can execute your model tests and review the history. The deployed model can be exposed as a REST API to other services like Power BI. All this functionality is found in one tool.</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79058"/>
          </a:xfrm>
        </p:spPr>
        <p:txBody>
          <a:bodyPr/>
          <a:lstStyle/>
          <a:p>
            <a:r>
              <a:rPr lang="en-US" sz="2000" dirty="0">
                <a:latin typeface="+mn-lt"/>
              </a:rPr>
              <a:t>Objection:</a:t>
            </a:r>
          </a:p>
          <a:p>
            <a:r>
              <a:rPr lang="en-US" sz="1800" dirty="0">
                <a:latin typeface="+mn-lt"/>
              </a:rPr>
              <a:t>Management does not want to spend large amounts of money on IT hardware they have to manage on-premises.</a:t>
            </a:r>
          </a:p>
          <a:p>
            <a:endParaRPr lang="en-US" sz="1800" dirty="0">
              <a:latin typeface="+mn-lt"/>
            </a:endParaRPr>
          </a:p>
          <a:p>
            <a:r>
              <a:rPr lang="en-US" sz="1800" dirty="0">
                <a:latin typeface="+mn-lt"/>
              </a:rPr>
              <a:t>Contoso can expand their current investment in Azure cloud services. There is no need to purchase and manage additional on-premises hardware. They can eliminate capital expenditures and reduce the cost of underutilized hardware with on-demand usage models.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758226"/>
          </a:xfrm>
        </p:spPr>
        <p:txBody>
          <a:bodyPr/>
          <a:lstStyle/>
          <a:p>
            <a:pPr marL="0" indent="0">
              <a:buNone/>
            </a:pPr>
            <a:r>
              <a:rPr lang="en-US" sz="2800" dirty="0">
                <a:latin typeface="+mn-lt"/>
              </a:rPr>
              <a:t>"We are truly satisfied with the results offered through the solution provided. By integrating our SAP data with Azure-based analytic tools, like Synapse and Power BI, we can deliver action driven reports while maintaining a single source of truth for critical data.  The accounting department has created reports displaying past due balance accounts in one central dashboard. Now, we can reliably base our tactical and strategic planning on end-to-end business data that incorporates interconnected operations and leverages cutting-edge technologies like AI, and machine learning. Our cash flows are predictable and AR balances lower."</a:t>
            </a:r>
          </a:p>
          <a:p>
            <a:pPr marL="0" indent="0">
              <a:buNone/>
            </a:pPr>
            <a:endParaRPr lang="en-US" sz="3200" dirty="0">
              <a:latin typeface="+mn-lt"/>
            </a:endParaRPr>
          </a:p>
          <a:p>
            <a:pPr marL="0" indent="0">
              <a:buNone/>
            </a:pPr>
            <a:r>
              <a:rPr lang="en-US" sz="3200" dirty="0">
                <a:latin typeface="+mn-lt"/>
              </a:rPr>
              <a:t>- Mari Stephens, CFO, Contoso Food Distribution</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199641" cy="5211623"/>
          </a:xfrm>
        </p:spPr>
        <p:txBody>
          <a:bodyPr>
            <a:normAutofit/>
          </a:bodyPr>
          <a:lstStyle/>
          <a:p>
            <a:r>
              <a:rPr lang="en-US" sz="3200" dirty="0">
                <a:solidFill>
                  <a:schemeClr val="tx1"/>
                </a:solidFill>
              </a:rPr>
              <a:t>Contoso Food Distribution would like to leverage their SAP and Azure Cosmos DB investments to manage their accounts receivable (AR) and customer accounts.</a:t>
            </a:r>
          </a:p>
          <a:p>
            <a:r>
              <a:rPr lang="en-US" sz="3200" dirty="0">
                <a:solidFill>
                  <a:schemeClr val="tx1"/>
                </a:solidFill>
              </a:rPr>
              <a:t>Contoso’s operational credit line is capped.</a:t>
            </a:r>
          </a:p>
          <a:p>
            <a:r>
              <a:rPr lang="en-US" sz="3200" dirty="0">
                <a:solidFill>
                  <a:schemeClr val="tx1"/>
                </a:solidFill>
              </a:rPr>
              <a:t>Manual exporting and merging data into spreadsheets is not efficient.</a:t>
            </a:r>
          </a:p>
        </p:txBody>
      </p:sp>
      <p:pic>
        <p:nvPicPr>
          <p:cNvPr id="2050" name="Picture 2" descr="The current process shows Excel spreadsheets exported and merged.">
            <a:extLst>
              <a:ext uri="{FF2B5EF4-FFF2-40B4-BE49-F238E27FC236}">
                <a16:creationId xmlns:a16="http://schemas.microsoft.com/office/drawing/2014/main" id="{AA3ACD16-41B9-E901-8E70-ADB2DB5F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881" y="1293635"/>
            <a:ext cx="4453879" cy="33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6"/>
            <a:ext cx="7199641" cy="5211623"/>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Problem account identification is taking too long.</a:t>
            </a:r>
            <a:endParaRPr lang="en-US" sz="3200" dirty="0">
              <a:solidFill>
                <a:schemeClr val="tx1"/>
              </a:solidFill>
              <a:cs typeface="Segoe UI Semilight" panose="020B0402040204020203" pitchFamily="34" charset="0"/>
            </a:endParaRPr>
          </a:p>
          <a:p>
            <a:r>
              <a:rPr lang="en-US" sz="3200" dirty="0">
                <a:solidFill>
                  <a:schemeClr val="tx1"/>
                </a:solidFill>
                <a:cs typeface="Segoe UI Semilight" panose="020B0402040204020203" pitchFamily="34" charset="0"/>
              </a:rPr>
              <a:t>Identifying customers at specific at days past due milestones is important.</a:t>
            </a:r>
          </a:p>
          <a:p>
            <a:r>
              <a:rPr lang="en-US" sz="3200" dirty="0">
                <a:solidFill>
                  <a:schemeClr val="tx1"/>
                </a:solidFill>
                <a:cs typeface="Segoe UI Semilight" panose="020B0402040204020203" pitchFamily="34" charset="0"/>
              </a:rPr>
              <a:t>Correcting customer payment behavior problems early is critical. </a:t>
            </a:r>
          </a:p>
          <a:p>
            <a:pPr marL="0" indent="0">
              <a:spcAft>
                <a:spcPts val="882"/>
              </a:spcAft>
              <a:buFont typeface="Arial" pitchFamily="34" charset="0"/>
              <a:buNone/>
            </a:pPr>
            <a:endParaRPr lang="en-US" sz="1800" dirty="0">
              <a:solidFill>
                <a:schemeClr val="tx1"/>
              </a:solidFill>
            </a:endParaRPr>
          </a:p>
        </p:txBody>
      </p:sp>
      <p:pic>
        <p:nvPicPr>
          <p:cNvPr id="8" name="Graphic 7" descr="Globe icon">
            <a:extLst>
              <a:ext uri="{FF2B5EF4-FFF2-40B4-BE49-F238E27FC236}">
                <a16:creationId xmlns:a16="http://schemas.microsoft.com/office/drawing/2014/main" id="{84614F9B-5D2D-43AB-BBBB-4E31E1ADD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34904" y="3203728"/>
            <a:ext cx="3052834" cy="3052834"/>
          </a:xfrm>
          <a:prstGeom prst="rect">
            <a:avLst/>
          </a:prstGeom>
        </p:spPr>
      </p:pic>
      <p:pic>
        <p:nvPicPr>
          <p:cNvPr id="10" name="Graphic 9" descr="Brain icon">
            <a:extLst>
              <a:ext uri="{FF2B5EF4-FFF2-40B4-BE49-F238E27FC236}">
                <a16:creationId xmlns:a16="http://schemas.microsoft.com/office/drawing/2014/main" id="{0EFED397-9BFC-4141-8DAB-3806FCDE8B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15371" y="601438"/>
            <a:ext cx="2503426" cy="2503426"/>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C7CD0AD-6AC7-4CE4-98A2-CE5051ADA784}"/>
              </a:ext>
            </a:extLst>
          </p:cNvPr>
          <p:cNvSpPr txBox="1">
            <a:spLocks/>
          </p:cNvSpPr>
          <p:nvPr/>
        </p:nvSpPr>
        <p:spPr>
          <a:xfrm>
            <a:off x="269240" y="1189177"/>
            <a:ext cx="11372071" cy="4020598"/>
          </a:xfrm>
          <a:prstGeom prst="rect">
            <a:avLst/>
          </a:prstGeom>
        </p:spPr>
        <p:txBody>
          <a:bodyPr vert="horz" wrap="square" lIns="146304" tIns="91440" rIns="146304" bIns="91440" rtlCol="0">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solidFill>
                  <a:schemeClr val="tx1"/>
                </a:solidFill>
              </a:rPr>
              <a:t>Combining and centralizing the data is important.</a:t>
            </a:r>
          </a:p>
          <a:p>
            <a:r>
              <a:rPr lang="en-US" sz="3200" dirty="0">
                <a:solidFill>
                  <a:schemeClr val="tx1"/>
                </a:solidFill>
              </a:rPr>
              <a:t>Forecasting payments is critical.</a:t>
            </a:r>
            <a:endParaRPr lang="en-US" sz="1800" dirty="0">
              <a:solidFill>
                <a:schemeClr val="tx1"/>
              </a:solidFill>
            </a:endParaRPr>
          </a:p>
          <a:p>
            <a:r>
              <a:rPr lang="en-US" sz="3200" dirty="0">
                <a:solidFill>
                  <a:schemeClr val="tx1"/>
                </a:solidFill>
              </a:rPr>
              <a:t>Automating repetitive tasks will free up resources.</a:t>
            </a:r>
          </a:p>
          <a:p>
            <a:r>
              <a:rPr lang="en-US" sz="3200" dirty="0">
                <a:solidFill>
                  <a:schemeClr val="tx1"/>
                </a:solidFill>
              </a:rPr>
              <a:t>Accounting department would like self-service analytics solution. They need understand the data quickly.</a:t>
            </a:r>
          </a:p>
          <a:p>
            <a:r>
              <a:rPr lang="en-US" sz="3200" dirty="0">
                <a:solidFill>
                  <a:schemeClr val="tx1"/>
                </a:solidFill>
              </a:rPr>
              <a:t>IT would like increase data governance.</a:t>
            </a:r>
          </a:p>
          <a:p>
            <a:r>
              <a:rPr lang="en-US" sz="3200" dirty="0">
                <a:solidFill>
                  <a:schemeClr val="tx1"/>
                </a:solidFill>
              </a:rPr>
              <a:t>IT operational and capital expenditures are constrained.</a:t>
            </a:r>
          </a:p>
        </p:txBody>
      </p:sp>
      <p:pic>
        <p:nvPicPr>
          <p:cNvPr id="7" name="Graphic 6" descr="Monthly calendar">
            <a:extLst>
              <a:ext uri="{FF2B5EF4-FFF2-40B4-BE49-F238E27FC236}">
                <a16:creationId xmlns:a16="http://schemas.microsoft.com/office/drawing/2014/main" id="{5F5381A6-C388-4F16-BD44-5DDDFD8F7C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9190" y="5368823"/>
            <a:ext cx="914400" cy="914400"/>
          </a:xfrm>
          <a:prstGeom prst="rect">
            <a:avLst/>
          </a:prstGeom>
        </p:spPr>
      </p:pic>
      <p:pic>
        <p:nvPicPr>
          <p:cNvPr id="11" name="Graphic 10" descr="Document">
            <a:extLst>
              <a:ext uri="{FF2B5EF4-FFF2-40B4-BE49-F238E27FC236}">
                <a16:creationId xmlns:a16="http://schemas.microsoft.com/office/drawing/2014/main" id="{7F150001-ECB6-4B0C-A098-83C4DE75E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8075" y="5368823"/>
            <a:ext cx="914400" cy="914400"/>
          </a:xfrm>
          <a:prstGeom prst="rect">
            <a:avLst/>
          </a:prstGeom>
        </p:spPr>
      </p:pic>
      <p:pic>
        <p:nvPicPr>
          <p:cNvPr id="4" name="Graphic 3" descr="Azure Machine Learning icon">
            <a:extLst>
              <a:ext uri="{FF2B5EF4-FFF2-40B4-BE49-F238E27FC236}">
                <a16:creationId xmlns:a16="http://schemas.microsoft.com/office/drawing/2014/main" id="{0EB52B4E-6EFA-4220-A9E6-64D7DDE75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26960" y="5368823"/>
            <a:ext cx="914400" cy="914400"/>
          </a:xfrm>
          <a:prstGeom prst="rect">
            <a:avLst/>
          </a:prstGeom>
        </p:spPr>
      </p:pic>
    </p:spTree>
    <p:extLst>
      <p:ext uri="{BB962C8B-B14F-4D97-AF65-F5344CB8AC3E}">
        <p14:creationId xmlns:p14="http://schemas.microsoft.com/office/powerpoint/2010/main" val="290468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4708981"/>
          </a:xfrm>
        </p:spPr>
        <p:txBody>
          <a:bodyPr/>
          <a:lstStyle/>
          <a:p>
            <a:pPr marL="457200" lvl="0" indent="-457200">
              <a:buFont typeface="+mj-lt"/>
              <a:buAutoNum type="arabicPeriod"/>
            </a:pPr>
            <a:r>
              <a:rPr lang="en-US" sz="2000" dirty="0">
                <a:latin typeface="+mn-lt"/>
                <a:cs typeface="Segoe UI Semibold" panose="020B0702040204020203" pitchFamily="34" charset="0"/>
              </a:rPr>
              <a:t>Contoso wants to focus on their customers’ payment behavior.  The want to extend credit to the customers with responsible payment history.  Slow-paying customers should be identified as candidates for cash-only sales, have reduced credit lines, and be managed more closely.  The accounting staff needs to identify and collect on invoices at 30, 50, 70 days past due. They need an automated data workflow that updates a centralized dashboard.</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Predictive analytics will provide the ability forecast cash flows based on customer payment history and sales orders. Contoso would like to fine-tune staff management to ensure optimal resource allocation according to customer payment predictions. The accounting staff will focus on high-risk accounts to maximize payments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They would also like to minimize the operational overhead within their current processes.  </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The accounting and IT department would like a low-code self-service approach to reporting and automated workflows.</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4431983"/>
          </a:xfrm>
        </p:spPr>
        <p:txBody>
          <a:bodyPr/>
          <a:lstStyle/>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visualizing and discovering AR balance problems and collecting payments from our customers?</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Our staff is already working overtime we don’t want staff to be distracted by a new process and reviewing large reports with tons of data. The accounting and finance departments want a centralized system to create dashboards, share critical data, and automate repetitive manual tasks.  They do not have months to learn a complex tool or wait for IT to create reports for them.</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Predicting cash flows seems very appealing.  We have heard that creating a machine learning model takes a month to build and another 2-3 months to operationalize to be useable from our production systems. Is this true?</a:t>
            </a:r>
          </a:p>
          <a:p>
            <a:pPr marL="457200" lvl="0" indent="-457200">
              <a:buFont typeface="+mj-lt"/>
              <a:buAutoNum type="arabicPeriod"/>
            </a:pPr>
            <a:endParaRPr lang="en-US" sz="2000" dirty="0">
              <a:latin typeface="+mn-lt"/>
              <a:cs typeface="Segoe UI Semibold" panose="020B0702040204020203" pitchFamily="34" charset="0"/>
            </a:endParaRPr>
          </a:p>
          <a:p>
            <a:pPr marL="457200" lvl="0" indent="-457200">
              <a:buFont typeface="+mj-lt"/>
              <a:buAutoNum type="arabicPeriod"/>
            </a:pPr>
            <a:r>
              <a:rPr lang="en-US" sz="2000" dirty="0">
                <a:latin typeface="+mn-lt"/>
                <a:cs typeface="Segoe UI Semibold" panose="020B0702040204020203" pitchFamily="34" charset="0"/>
              </a:rPr>
              <a:t>Management does not want to spend large amounts of money on IT hardware they have to manage on-premises.</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5" name="Picture 4" descr="Infographic for common scenarios.">
            <a:extLst>
              <a:ext uri="{FF2B5EF4-FFF2-40B4-BE49-F238E27FC236}">
                <a16:creationId xmlns:a16="http://schemas.microsoft.com/office/drawing/2014/main" id="{B11FB1A8-69FB-5387-CF14-E350867A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521" y="1352021"/>
            <a:ext cx="8391702" cy="438494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1_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6689</Words>
  <Application>Microsoft Office PowerPoint</Application>
  <PresentationFormat>Widescreen</PresentationFormat>
  <Paragraphs>289</Paragraphs>
  <Slides>35</Slides>
  <Notes>34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1_C+E Readiness Template</vt:lpstr>
      <vt:lpstr>SAP plus extend and innovate with Data and AI</vt:lpstr>
      <vt:lpstr>Abstract</vt:lpstr>
      <vt:lpstr>Step 1: Review the customer case study</vt:lpstr>
      <vt:lpstr>Customer situation </vt:lpstr>
      <vt:lpstr>Customer situation </vt:lpstr>
      <vt:lpstr>Customer situation </vt:lpstr>
      <vt:lpstr>Customer Needs</vt:lpstr>
      <vt:lpstr>Customer Objections</vt:lpstr>
      <vt:lpstr>Common scenario</vt:lpstr>
      <vt:lpstr>Step 2: Design the solution</vt:lpstr>
      <vt:lpstr>Step 3: Present the solution</vt:lpstr>
      <vt:lpstr>Wrap-up</vt:lpstr>
      <vt:lpstr>Preferred target audience </vt:lpstr>
      <vt:lpstr>SAP plus extend and innovate with Data and AI</vt:lpstr>
      <vt:lpstr>High Level Architecture Diagram</vt:lpstr>
      <vt:lpstr>Data ingestion and integration</vt:lpstr>
      <vt:lpstr>Data ingestion and integration</vt:lpstr>
      <vt:lpstr>Data ingestion and integration</vt:lpstr>
      <vt:lpstr>Data ingestion and integration</vt:lpstr>
      <vt:lpstr>Data transformation and processing</vt:lpstr>
      <vt:lpstr>Data transformation and processing</vt:lpstr>
      <vt:lpstr>Transformation and Processing Diagram</vt:lpstr>
      <vt:lpstr>Data analytics</vt:lpstr>
      <vt:lpstr>Data analytics</vt:lpstr>
      <vt:lpstr>Streamline repetitive tasks via automation</vt:lpstr>
      <vt:lpstr>Customer Needs #1</vt:lpstr>
      <vt:lpstr>Customer Needs #2</vt:lpstr>
      <vt:lpstr>Customer Needs #3</vt:lpstr>
      <vt:lpstr>Customer Needs #4</vt:lpstr>
      <vt:lpstr>Preferred Objections Handling #1 </vt:lpstr>
      <vt:lpstr>Preferred Objections Handling #2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2022-08-30T19:27:40Z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