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3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479950" y="24560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a:t>
            </a:r>
            <a:endParaRPr dirty="0"/>
          </a:p>
        </p:txBody>
      </p:sp>
      <p:sp>
        <p:nvSpPr>
          <p:cNvPr id="512" name="Google Shape;512;p1"/>
          <p:cNvSpPr txBox="1"/>
          <p:nvPr/>
        </p:nvSpPr>
        <p:spPr>
          <a:xfrm>
            <a:off x="4779840" y="731292"/>
            <a:ext cx="6352500" cy="6078071"/>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800" b="1" dirty="0">
                <a:solidFill>
                  <a:schemeClr val="tx1"/>
                </a:solidFill>
                <a:latin typeface="Copperplate Gothic Bold" panose="020E0705020206020404" pitchFamily="34" charset="0"/>
                <a:ea typeface="Trebuchet MS"/>
                <a:cs typeface="Trebuchet MS"/>
                <a:sym typeface="Trebuchet MS"/>
              </a:rPr>
              <a:t>Situation</a:t>
            </a:r>
            <a:endParaRPr sz="1600" b="1" dirty="0">
              <a:solidFill>
                <a:schemeClr val="tx1"/>
              </a:solidFill>
              <a:latin typeface="Copperplate Gothic Bold" panose="020E0705020206020404" pitchFamily="34" charset="0"/>
            </a:endParaRPr>
          </a:p>
          <a:p>
            <a:pPr marL="324000" marR="0" lvl="1" indent="-216000" algn="l" rtl="0">
              <a:lnSpc>
                <a:spcPct val="100000"/>
              </a:lnSpc>
              <a:spcBef>
                <a:spcPts val="300"/>
              </a:spcBef>
              <a:spcAft>
                <a:spcPts val="0"/>
              </a:spcAft>
              <a:buClr>
                <a:srgbClr val="28BA73"/>
              </a:buClr>
              <a:buSzPts val="1600"/>
              <a:buFont typeface="Trebuchet MS"/>
              <a:buChar char="•"/>
            </a:pPr>
            <a:r>
              <a:rPr lang="en-US" sz="1600" b="0" i="0" dirty="0">
                <a:solidFill>
                  <a:schemeClr val="tx1">
                    <a:lumMod val="50000"/>
                  </a:schemeClr>
                </a:solidFill>
                <a:effectLst/>
                <a:latin typeface="Bahnschrift Light SemiCondensed" panose="020B0502040204020203" pitchFamily="34" charset="0"/>
              </a:rPr>
              <a:t>Company X is a telecom company that wants raise its value &amp; competitiveness in the industry. Potential solutions: introduce new product line, handset leasing or “Super Bargain” Plan</a:t>
            </a:r>
          </a:p>
          <a:p>
            <a:pPr marL="108000" marR="0" lvl="1" algn="l" rtl="0">
              <a:lnSpc>
                <a:spcPct val="100000"/>
              </a:lnSpc>
              <a:spcBef>
                <a:spcPts val="300"/>
              </a:spcBef>
              <a:spcAft>
                <a:spcPts val="0"/>
              </a:spcAft>
              <a:buClr>
                <a:srgbClr val="28BA73"/>
              </a:buClr>
              <a:buSzPts val="1600"/>
            </a:pPr>
            <a:endParaRPr sz="1200" b="0" i="0" u="none" strike="noStrike" cap="none" dirty="0">
              <a:solidFill>
                <a:schemeClr val="tx1">
                  <a:lumMod val="50000"/>
                </a:schemeClr>
              </a:solidFill>
              <a:latin typeface="Bahnschrift Light SemiCondensed" panose="020B0502040204020203" pitchFamily="34" charset="0"/>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800" b="1" dirty="0">
                <a:solidFill>
                  <a:schemeClr val="tx1"/>
                </a:solidFill>
                <a:latin typeface="Copperplate Gothic Bold" panose="020E0705020206020404" pitchFamily="34" charset="0"/>
                <a:ea typeface="Trebuchet MS"/>
                <a:cs typeface="Trebuchet MS"/>
                <a:sym typeface="Trebuchet MS"/>
              </a:rPr>
              <a:t>Complication</a:t>
            </a:r>
            <a:endParaRPr sz="1600" b="1" dirty="0">
              <a:solidFill>
                <a:schemeClr val="tx1"/>
              </a:solidFill>
              <a:latin typeface="Copperplate Gothic Bold" panose="020E0705020206020404" pitchFamily="34" charset="0"/>
            </a:endParaRPr>
          </a:p>
          <a:p>
            <a:pPr marL="324000" marR="0" lvl="1" indent="-216000" algn="l" rtl="0">
              <a:lnSpc>
                <a:spcPct val="100000"/>
              </a:lnSpc>
              <a:spcBef>
                <a:spcPts val="300"/>
              </a:spcBef>
              <a:spcAft>
                <a:spcPts val="0"/>
              </a:spcAft>
              <a:buClr>
                <a:srgbClr val="28BA73"/>
              </a:buClr>
              <a:buSzPts val="1600"/>
              <a:buFont typeface="Trebuchet MS"/>
              <a:buChar char="•"/>
            </a:pPr>
            <a:r>
              <a:rPr lang="en-US" sz="1600" b="0" i="0" dirty="0">
                <a:solidFill>
                  <a:schemeClr val="tx1">
                    <a:lumMod val="50000"/>
                  </a:schemeClr>
                </a:solidFill>
                <a:effectLst/>
                <a:latin typeface="Bahnschrift Light SemiCondensed" panose="020B0502040204020203" pitchFamily="34" charset="0"/>
              </a:rPr>
              <a:t>Declining ARPU &amp; market share has driven Company X’s proﬁts down. No value in the current plan according to the customers</a:t>
            </a:r>
          </a:p>
          <a:p>
            <a:pPr marL="108000" marR="0" lvl="1" algn="l" rtl="0">
              <a:lnSpc>
                <a:spcPct val="100000"/>
              </a:lnSpc>
              <a:spcBef>
                <a:spcPts val="300"/>
              </a:spcBef>
              <a:spcAft>
                <a:spcPts val="0"/>
              </a:spcAft>
              <a:buClr>
                <a:srgbClr val="28BA73"/>
              </a:buClr>
              <a:buSzPts val="1600"/>
            </a:pPr>
            <a:endParaRPr sz="1600" b="0" i="0" u="none" strike="noStrike" cap="none" dirty="0">
              <a:solidFill>
                <a:schemeClr val="tx1">
                  <a:lumMod val="50000"/>
                </a:schemeClr>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800" b="1" dirty="0">
                <a:solidFill>
                  <a:schemeClr val="tx1"/>
                </a:solidFill>
                <a:latin typeface="Copperplate Gothic Bold" panose="020E0705020206020404" pitchFamily="34" charset="0"/>
                <a:ea typeface="Trebuchet MS"/>
                <a:cs typeface="Trebuchet MS"/>
                <a:sym typeface="Trebuchet MS"/>
              </a:rPr>
              <a:t>Question</a:t>
            </a:r>
            <a:endParaRPr sz="1600" b="1" dirty="0">
              <a:solidFill>
                <a:schemeClr val="tx1"/>
              </a:solidFill>
              <a:latin typeface="Copperplate Gothic Bold" panose="020E0705020206020404" pitchFamily="34" charset="0"/>
            </a:endParaRPr>
          </a:p>
          <a:p>
            <a:pPr marL="323999" marR="0" lvl="1" indent="-216000" algn="l" rtl="0">
              <a:lnSpc>
                <a:spcPct val="100000"/>
              </a:lnSpc>
              <a:spcBef>
                <a:spcPts val="300"/>
              </a:spcBef>
              <a:spcAft>
                <a:spcPts val="0"/>
              </a:spcAft>
              <a:buClr>
                <a:srgbClr val="28BA73"/>
              </a:buClr>
              <a:buSzPts val="1600"/>
              <a:buFont typeface="Trebuchet MS"/>
              <a:buChar char="•"/>
            </a:pPr>
            <a:r>
              <a:rPr lang="en-US" sz="1600" b="0" i="0" dirty="0">
                <a:solidFill>
                  <a:schemeClr val="tx1">
                    <a:lumMod val="50000"/>
                  </a:schemeClr>
                </a:solidFill>
                <a:effectLst/>
                <a:latin typeface="Bahnschrift Light SemiCondensed" panose="020B0502040204020203" pitchFamily="34" charset="0"/>
              </a:rPr>
              <a:t>Implementation of handset leasing could increase revenue between 2.3% - 4.3%, customer retention, &amp; Company X’s competitiveness in their industry. Assuming market response to this will mimic comparable markets</a:t>
            </a:r>
            <a:r>
              <a:rPr lang="en-US" sz="2000" b="0" i="0" dirty="0">
                <a:solidFill>
                  <a:srgbClr val="FFFFFF"/>
                </a:solidFill>
                <a:effectLst/>
                <a:latin typeface="ff1"/>
              </a:rPr>
              <a:t>.</a:t>
            </a:r>
          </a:p>
          <a:p>
            <a:pPr marL="107999" marR="0" lvl="1" algn="l" rtl="0">
              <a:lnSpc>
                <a:spcPct val="100000"/>
              </a:lnSpc>
              <a:spcBef>
                <a:spcPts val="300"/>
              </a:spcBef>
              <a:spcAft>
                <a:spcPts val="0"/>
              </a:spcAft>
              <a:buClr>
                <a:srgbClr val="28BA73"/>
              </a:buClr>
              <a:buSzPts val="1600"/>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800" b="1" dirty="0">
                <a:solidFill>
                  <a:schemeClr val="tx1"/>
                </a:solidFill>
                <a:latin typeface="Copperplate Gothic Bold" panose="020E0705020206020404" pitchFamily="34" charset="0"/>
                <a:ea typeface="Trebuchet MS"/>
                <a:cs typeface="Trebuchet MS"/>
                <a:sym typeface="Trebuchet MS"/>
              </a:rPr>
              <a:t>Answer</a:t>
            </a:r>
            <a:endParaRPr sz="1800" b="1" dirty="0">
              <a:solidFill>
                <a:schemeClr val="tx1"/>
              </a:solidFill>
              <a:latin typeface="Copperplate Gothic Bold" panose="020E0705020206020404" pitchFamily="34" charset="0"/>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b="0" i="0" dirty="0">
                <a:solidFill>
                  <a:schemeClr val="tx1">
                    <a:lumMod val="50000"/>
                  </a:schemeClr>
                </a:solidFill>
                <a:effectLst/>
                <a:latin typeface="Bahnschrift Light SemiCondensed" panose="020B0502040204020203" pitchFamily="34" charset="0"/>
              </a:rPr>
              <a:t>Introduction “Super Bargain” Plan with market focus &lt;30 years looking to upgrade more often</a:t>
            </a:r>
            <a:endParaRPr sz="1200" dirty="0">
              <a:solidFill>
                <a:schemeClr val="tx1">
                  <a:lumMod val="50000"/>
                </a:schemeClr>
              </a:solidFill>
              <a:latin typeface="Bahnschrift Light SemiCondensed" panose="020B0502040204020203" pitchFamily="34" charset="0"/>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Words>
  <Application>Microsoft Office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Bahnschrift Light SemiCondensed</vt:lpstr>
      <vt:lpstr>Copperplate Gothic Bold</vt:lpstr>
      <vt:lpstr>ff1</vt:lpstr>
      <vt:lpstr>Trebuchet MS</vt:lpstr>
      <vt:lpstr>BCG Grid 16:9</vt:lpstr>
      <vt:lpstr>Executive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The Boston Consulting Group</dc:creator>
  <cp:lastModifiedBy>Aryan Dhull</cp:lastModifiedBy>
  <cp:revision>1</cp:revision>
  <dcterms:created xsi:type="dcterms:W3CDTF">2016-11-04T11:46:04Z</dcterms:created>
  <dcterms:modified xsi:type="dcterms:W3CDTF">2024-01-03T05:56:17Z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