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75213" cy="213836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FA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071EF-6DF0-4521-9805-4DF4E95D6802}" v="148" dt="2024-04-24T17:39:44.573"/>
    <p1510:client id="{3C58137B-EFDA-44DB-9863-4AB9E4C62062}" v="107" dt="2024-04-25T19:47:52.131"/>
    <p1510:client id="{8323EB1F-4F50-464F-BDEF-2DBB6376B5A0}" v="1039" dt="2024-04-25T15:57:03.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322" autoAdjust="0"/>
    <p:restoredTop sz="94648" autoAdjust="0"/>
  </p:normalViewPr>
  <p:slideViewPr>
    <p:cSldViewPr snapToGrid="0">
      <p:cViewPr varScale="1">
        <p:scale>
          <a:sx n="35" d="100"/>
          <a:sy n="35" d="100"/>
        </p:scale>
        <p:origin x="20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6A22696-AA53-4A00-8FB8-717B22D55FF6}" type="datetimeFigureOut">
              <a:rPr lang="en-IN" smtClean="0"/>
              <a:t>26-04-2024</a:t>
            </a:fld>
            <a:endParaRPr lang="en-IN"/>
          </a:p>
        </p:txBody>
      </p:sp>
      <p:sp>
        <p:nvSpPr>
          <p:cNvPr id="4" name="Slide Image Placeholder 3"/>
          <p:cNvSpPr>
            <a:spLocks noGrp="1" noRot="1" noChangeAspect="1"/>
          </p:cNvSpPr>
          <p:nvPr>
            <p:ph type="sldImg" idx="2"/>
          </p:nvPr>
        </p:nvSpPr>
        <p:spPr>
          <a:xfrm>
            <a:off x="2933700" y="857250"/>
            <a:ext cx="32766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AE1A413-75B9-45D4-8705-8FEF9AC9BE3A}" type="slidenum">
              <a:rPr lang="en-IN" smtClean="0"/>
              <a:t>‹#›</a:t>
            </a:fld>
            <a:endParaRPr lang="en-IN"/>
          </a:p>
        </p:txBody>
      </p:sp>
    </p:spTree>
    <p:extLst>
      <p:ext uri="{BB962C8B-B14F-4D97-AF65-F5344CB8AC3E}">
        <p14:creationId xmlns:p14="http://schemas.microsoft.com/office/powerpoint/2010/main" val="258007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E1A413-75B9-45D4-8705-8FEF9AC9BE3A}" type="slidenum">
              <a:rPr lang="en-IN" smtClean="0"/>
              <a:t>1</a:t>
            </a:fld>
            <a:endParaRPr lang="en-IN"/>
          </a:p>
        </p:txBody>
      </p:sp>
    </p:spTree>
    <p:extLst>
      <p:ext uri="{BB962C8B-B14F-4D97-AF65-F5344CB8AC3E}">
        <p14:creationId xmlns:p14="http://schemas.microsoft.com/office/powerpoint/2010/main" val="32206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200395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69317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361080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68167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21953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43674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6189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378248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237503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420635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8C6E7AC-33FA-45E4-BC0B-2CA4F716F00F}" type="datetimeFigureOut">
              <a:rPr lang="en-IN" smtClean="0"/>
              <a:t>26-04-2024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D394A1-1FB2-45AF-9BCF-B58D65050684}" type="slidenum">
              <a:rPr lang="en-IN" smtClean="0"/>
              <a:t>‹#›</a:t>
            </a:fld>
            <a:endParaRPr lang="en-IN" dirty="0"/>
          </a:p>
        </p:txBody>
      </p:sp>
    </p:spTree>
    <p:extLst>
      <p:ext uri="{BB962C8B-B14F-4D97-AF65-F5344CB8AC3E}">
        <p14:creationId xmlns:p14="http://schemas.microsoft.com/office/powerpoint/2010/main" val="302927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8C6E7AC-33FA-45E4-BC0B-2CA4F716F00F}" type="datetimeFigureOut">
              <a:rPr lang="en-IN" smtClean="0"/>
              <a:t>26-04-2024</a:t>
            </a:fld>
            <a:endParaRPr lang="en-IN"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2AD394A1-1FB2-45AF-9BCF-B58D65050684}" type="slidenum">
              <a:rPr lang="en-IN" smtClean="0"/>
              <a:t>‹#›</a:t>
            </a:fld>
            <a:endParaRPr lang="en-IN" dirty="0"/>
          </a:p>
        </p:txBody>
      </p:sp>
    </p:spTree>
    <p:extLst>
      <p:ext uri="{BB962C8B-B14F-4D97-AF65-F5344CB8AC3E}">
        <p14:creationId xmlns:p14="http://schemas.microsoft.com/office/powerpoint/2010/main" val="10327205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1C3F03-AE66-43B4-A460-E1429644A61F}"/>
              </a:ext>
            </a:extLst>
          </p:cNvPr>
          <p:cNvSpPr txBox="1"/>
          <p:nvPr/>
        </p:nvSpPr>
        <p:spPr>
          <a:xfrm>
            <a:off x="249556" y="128048"/>
            <a:ext cx="29787923" cy="2567754"/>
          </a:xfrm>
          <a:prstGeom prst="rect">
            <a:avLst/>
          </a:prstGeom>
          <a:noFill/>
        </p:spPr>
        <p:txBody>
          <a:bodyPr wrap="square" lIns="91440" tIns="45720" rIns="91440" bIns="45720" anchor="t">
            <a:spAutoFit/>
          </a:bodyPr>
          <a:lstStyle/>
          <a:p>
            <a:pPr algn="ctr"/>
            <a:r>
              <a:rPr lang="en-US" sz="6000" b="1" dirty="0">
                <a:latin typeface="Times New Roman"/>
                <a:cs typeface="Calibri"/>
              </a:rPr>
              <a:t>Hate Speech Classification</a:t>
            </a:r>
          </a:p>
          <a:p>
            <a:pPr algn="ctr"/>
            <a:r>
              <a:rPr lang="en-US" sz="2500" dirty="0">
                <a:solidFill>
                  <a:srgbClr val="000000"/>
                </a:solidFill>
                <a:latin typeface="Times New Roman"/>
                <a:cs typeface="Calibri"/>
              </a:rPr>
              <a:t>GROUP 48 (Aryan Dhull, Deepanshu, Pranav Aggarwal, Prerak Gupta)</a:t>
            </a:r>
          </a:p>
          <a:p>
            <a:pPr algn="ctr"/>
            <a:endParaRPr lang="en-US" sz="2500" dirty="0">
              <a:latin typeface="Times New Roman"/>
              <a:cs typeface="Calibri"/>
            </a:endParaRPr>
          </a:p>
          <a:p>
            <a:br>
              <a:rPr lang="en-US" sz="2543" dirty="0"/>
            </a:br>
            <a:endParaRPr lang="en-IN" sz="2543" dirty="0"/>
          </a:p>
        </p:txBody>
      </p:sp>
      <p:sp>
        <p:nvSpPr>
          <p:cNvPr id="9" name="Rectangle 8">
            <a:extLst>
              <a:ext uri="{FF2B5EF4-FFF2-40B4-BE49-F238E27FC236}">
                <a16:creationId xmlns:a16="http://schemas.microsoft.com/office/drawing/2014/main" id="{16A37344-5420-4E85-96B6-FDB10F36F2AE}"/>
              </a:ext>
            </a:extLst>
          </p:cNvPr>
          <p:cNvSpPr/>
          <p:nvPr/>
        </p:nvSpPr>
        <p:spPr>
          <a:xfrm>
            <a:off x="21526808" y="11763261"/>
            <a:ext cx="8456624" cy="92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0" name="Rectangle 9">
            <a:extLst>
              <a:ext uri="{FF2B5EF4-FFF2-40B4-BE49-F238E27FC236}">
                <a16:creationId xmlns:a16="http://schemas.microsoft.com/office/drawing/2014/main" id="{C7FDD50B-BD71-49C1-84EF-9100B16B5113}"/>
              </a:ext>
            </a:extLst>
          </p:cNvPr>
          <p:cNvSpPr/>
          <p:nvPr/>
        </p:nvSpPr>
        <p:spPr>
          <a:xfrm>
            <a:off x="21578722" y="1910715"/>
            <a:ext cx="8458757" cy="87810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1" name="Rectangle 10">
            <a:extLst>
              <a:ext uri="{FF2B5EF4-FFF2-40B4-BE49-F238E27FC236}">
                <a16:creationId xmlns:a16="http://schemas.microsoft.com/office/drawing/2014/main" id="{C8931D09-7855-4399-A359-7097976D2633}"/>
              </a:ext>
            </a:extLst>
          </p:cNvPr>
          <p:cNvSpPr/>
          <p:nvPr/>
        </p:nvSpPr>
        <p:spPr>
          <a:xfrm>
            <a:off x="237734" y="10474361"/>
            <a:ext cx="8488910" cy="10546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2" name="Rectangle 11">
            <a:extLst>
              <a:ext uri="{FF2B5EF4-FFF2-40B4-BE49-F238E27FC236}">
                <a16:creationId xmlns:a16="http://schemas.microsoft.com/office/drawing/2014/main" id="{ADA2A444-950D-4F9B-B3AC-88C1F864B1AF}"/>
              </a:ext>
            </a:extLst>
          </p:cNvPr>
          <p:cNvSpPr/>
          <p:nvPr/>
        </p:nvSpPr>
        <p:spPr>
          <a:xfrm>
            <a:off x="8957045" y="1910716"/>
            <a:ext cx="12390888" cy="11846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3" name="Rectangle 12">
            <a:extLst>
              <a:ext uri="{FF2B5EF4-FFF2-40B4-BE49-F238E27FC236}">
                <a16:creationId xmlns:a16="http://schemas.microsoft.com/office/drawing/2014/main" id="{B0CB8F11-9369-4985-AB7E-BB704993B449}"/>
              </a:ext>
            </a:extLst>
          </p:cNvPr>
          <p:cNvSpPr/>
          <p:nvPr/>
        </p:nvSpPr>
        <p:spPr>
          <a:xfrm>
            <a:off x="249557" y="1928582"/>
            <a:ext cx="8477089" cy="8248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6" name="Rectangle 5">
            <a:extLst>
              <a:ext uri="{FF2B5EF4-FFF2-40B4-BE49-F238E27FC236}">
                <a16:creationId xmlns:a16="http://schemas.microsoft.com/office/drawing/2014/main" id="{62536524-DB63-4AC8-8D28-E292466280CD}"/>
              </a:ext>
            </a:extLst>
          </p:cNvPr>
          <p:cNvSpPr/>
          <p:nvPr/>
        </p:nvSpPr>
        <p:spPr>
          <a:xfrm>
            <a:off x="249558" y="1928581"/>
            <a:ext cx="8477087" cy="749150"/>
          </a:xfrm>
          <a:prstGeom prst="rect">
            <a:avLst/>
          </a:prstGeom>
          <a:solidFill>
            <a:srgbClr val="3FAEA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19" name="Rectangle 18">
            <a:extLst>
              <a:ext uri="{FF2B5EF4-FFF2-40B4-BE49-F238E27FC236}">
                <a16:creationId xmlns:a16="http://schemas.microsoft.com/office/drawing/2014/main" id="{3CC044AF-1AC7-4072-9833-4EC095D5B9DB}"/>
              </a:ext>
            </a:extLst>
          </p:cNvPr>
          <p:cNvSpPr/>
          <p:nvPr/>
        </p:nvSpPr>
        <p:spPr>
          <a:xfrm>
            <a:off x="21604418" y="1933055"/>
            <a:ext cx="8433061" cy="756584"/>
          </a:xfrm>
          <a:prstGeom prst="rect">
            <a:avLst/>
          </a:prstGeom>
          <a:solidFill>
            <a:srgbClr val="3FAEA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20" name="Rectangle 19">
            <a:extLst>
              <a:ext uri="{FF2B5EF4-FFF2-40B4-BE49-F238E27FC236}">
                <a16:creationId xmlns:a16="http://schemas.microsoft.com/office/drawing/2014/main" id="{C9468350-C979-4C24-9CF8-D65CCFA42B83}"/>
              </a:ext>
            </a:extLst>
          </p:cNvPr>
          <p:cNvSpPr/>
          <p:nvPr/>
        </p:nvSpPr>
        <p:spPr>
          <a:xfrm>
            <a:off x="21526808" y="10985422"/>
            <a:ext cx="8456624" cy="777840"/>
          </a:xfrm>
          <a:prstGeom prst="rect">
            <a:avLst/>
          </a:prstGeom>
          <a:solidFill>
            <a:srgbClr val="3FAEA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21" name="Rectangle 20">
            <a:extLst>
              <a:ext uri="{FF2B5EF4-FFF2-40B4-BE49-F238E27FC236}">
                <a16:creationId xmlns:a16="http://schemas.microsoft.com/office/drawing/2014/main" id="{01433D49-4646-42FF-9241-134D1BD9C0BB}"/>
              </a:ext>
            </a:extLst>
          </p:cNvPr>
          <p:cNvSpPr/>
          <p:nvPr/>
        </p:nvSpPr>
        <p:spPr>
          <a:xfrm>
            <a:off x="8957043" y="1928589"/>
            <a:ext cx="12390890" cy="768866"/>
          </a:xfrm>
          <a:prstGeom prst="rect">
            <a:avLst/>
          </a:prstGeom>
          <a:solidFill>
            <a:srgbClr val="3FAEA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25" name="TextBox 24">
            <a:extLst>
              <a:ext uri="{FF2B5EF4-FFF2-40B4-BE49-F238E27FC236}">
                <a16:creationId xmlns:a16="http://schemas.microsoft.com/office/drawing/2014/main" id="{FC9BCF4A-0E30-4BDC-BC58-B62FF8918A2E}"/>
              </a:ext>
            </a:extLst>
          </p:cNvPr>
          <p:cNvSpPr txBox="1"/>
          <p:nvPr/>
        </p:nvSpPr>
        <p:spPr>
          <a:xfrm>
            <a:off x="2744302" y="1910715"/>
            <a:ext cx="3237119" cy="1608133"/>
          </a:xfrm>
          <a:prstGeom prst="rect">
            <a:avLst/>
          </a:prstGeom>
          <a:noFill/>
        </p:spPr>
        <p:txBody>
          <a:bodyPr wrap="square" lIns="91440" tIns="45720" rIns="91440" bIns="45720" anchor="t">
            <a:spAutoFit/>
          </a:bodyPr>
          <a:lstStyle/>
          <a:p>
            <a:pPr algn="ctr"/>
            <a:r>
              <a:rPr lang="en-IN" sz="4200" b="1" dirty="0">
                <a:solidFill>
                  <a:schemeClr val="bg1"/>
                </a:solidFill>
                <a:latin typeface="Times New Roman"/>
                <a:cs typeface="Times New Roman"/>
              </a:rPr>
              <a:t>Introduction</a:t>
            </a:r>
          </a:p>
          <a:p>
            <a:br>
              <a:rPr lang="en-IN" sz="3390" dirty="0"/>
            </a:br>
            <a:endParaRPr lang="en-US" sz="2260" dirty="0"/>
          </a:p>
        </p:txBody>
      </p:sp>
      <p:sp>
        <p:nvSpPr>
          <p:cNvPr id="30" name="TextBox 29">
            <a:extLst>
              <a:ext uri="{FF2B5EF4-FFF2-40B4-BE49-F238E27FC236}">
                <a16:creationId xmlns:a16="http://schemas.microsoft.com/office/drawing/2014/main" id="{FE0FEB0A-1E04-4BBB-B03A-EE05156198D1}"/>
              </a:ext>
            </a:extLst>
          </p:cNvPr>
          <p:cNvSpPr txBox="1"/>
          <p:nvPr/>
        </p:nvSpPr>
        <p:spPr>
          <a:xfrm>
            <a:off x="21580813" y="1929647"/>
            <a:ext cx="8433062" cy="1613968"/>
          </a:xfrm>
          <a:prstGeom prst="rect">
            <a:avLst/>
          </a:prstGeom>
          <a:noFill/>
        </p:spPr>
        <p:txBody>
          <a:bodyPr wrap="square" lIns="91440" tIns="45720" rIns="91440" bIns="45720" anchor="t">
            <a:spAutoFit/>
          </a:bodyPr>
          <a:lstStyle/>
          <a:p>
            <a:pPr algn="ctr"/>
            <a:r>
              <a:rPr lang="en-IN" sz="4200" b="1" dirty="0">
                <a:solidFill>
                  <a:schemeClr val="bg1"/>
                </a:solidFill>
                <a:latin typeface="Times New Roman"/>
                <a:cs typeface="Calibri"/>
              </a:rPr>
              <a:t>Findings</a:t>
            </a:r>
            <a:endParaRPr lang="en-IN" sz="4200" dirty="0">
              <a:solidFill>
                <a:schemeClr val="bg1"/>
              </a:solidFill>
              <a:latin typeface="Times New Roman"/>
              <a:cs typeface="Calibri"/>
            </a:endParaRPr>
          </a:p>
          <a:p>
            <a:br>
              <a:rPr lang="en-IN" sz="3390" dirty="0"/>
            </a:br>
            <a:endParaRPr lang="en-US" sz="2260" dirty="0"/>
          </a:p>
        </p:txBody>
      </p:sp>
      <p:sp>
        <p:nvSpPr>
          <p:cNvPr id="31" name="TextBox 30">
            <a:extLst>
              <a:ext uri="{FF2B5EF4-FFF2-40B4-BE49-F238E27FC236}">
                <a16:creationId xmlns:a16="http://schemas.microsoft.com/office/drawing/2014/main" id="{C6C5A743-B433-46DC-89E2-59D4D7EACD06}"/>
              </a:ext>
            </a:extLst>
          </p:cNvPr>
          <p:cNvSpPr txBox="1"/>
          <p:nvPr/>
        </p:nvSpPr>
        <p:spPr>
          <a:xfrm>
            <a:off x="21445031" y="10924355"/>
            <a:ext cx="8456624" cy="1613968"/>
          </a:xfrm>
          <a:prstGeom prst="rect">
            <a:avLst/>
          </a:prstGeom>
          <a:noFill/>
        </p:spPr>
        <p:txBody>
          <a:bodyPr wrap="square" lIns="91440" tIns="45720" rIns="91440" bIns="45720" anchor="t">
            <a:spAutoFit/>
          </a:bodyPr>
          <a:lstStyle/>
          <a:p>
            <a:pPr algn="ctr"/>
            <a:r>
              <a:rPr lang="en-IN" sz="4200" b="1" dirty="0">
                <a:solidFill>
                  <a:schemeClr val="bg1"/>
                </a:solidFill>
                <a:latin typeface="Times New Roman"/>
                <a:cs typeface="Times New Roman"/>
              </a:rPr>
              <a:t>Future Work</a:t>
            </a:r>
            <a:endParaRPr lang="en-IN" sz="4200" dirty="0">
              <a:solidFill>
                <a:schemeClr val="bg1"/>
              </a:solidFill>
              <a:latin typeface="Times New Roman"/>
              <a:cs typeface="Times New Roman"/>
            </a:endParaRPr>
          </a:p>
          <a:p>
            <a:br>
              <a:rPr lang="en-IN" sz="3390" dirty="0"/>
            </a:br>
            <a:endParaRPr lang="en-US" sz="2260" dirty="0"/>
          </a:p>
        </p:txBody>
      </p:sp>
      <p:pic>
        <p:nvPicPr>
          <p:cNvPr id="3" name="Picture 2" descr="IIITD Logo">
            <a:extLst>
              <a:ext uri="{FF2B5EF4-FFF2-40B4-BE49-F238E27FC236}">
                <a16:creationId xmlns:a16="http://schemas.microsoft.com/office/drawing/2014/main" id="{283524D2-5630-F801-BFFD-B2F09217CA29}"/>
              </a:ext>
            </a:extLst>
          </p:cNvPr>
          <p:cNvPicPr>
            <a:picLocks noChangeAspect="1"/>
          </p:cNvPicPr>
          <p:nvPr/>
        </p:nvPicPr>
        <p:blipFill>
          <a:blip r:embed="rId3"/>
          <a:stretch>
            <a:fillRect/>
          </a:stretch>
        </p:blipFill>
        <p:spPr>
          <a:xfrm>
            <a:off x="1050746" y="4746"/>
            <a:ext cx="2832156" cy="1766454"/>
          </a:xfrm>
          <a:prstGeom prst="rect">
            <a:avLst/>
          </a:prstGeom>
        </p:spPr>
      </p:pic>
      <p:pic>
        <p:nvPicPr>
          <p:cNvPr id="5" name="Picture 4" descr="IIITD Logo">
            <a:extLst>
              <a:ext uri="{FF2B5EF4-FFF2-40B4-BE49-F238E27FC236}">
                <a16:creationId xmlns:a16="http://schemas.microsoft.com/office/drawing/2014/main" id="{56D47F4C-EF2C-4249-9749-3149DE3E34B5}"/>
              </a:ext>
            </a:extLst>
          </p:cNvPr>
          <p:cNvPicPr>
            <a:picLocks noChangeAspect="1"/>
          </p:cNvPicPr>
          <p:nvPr/>
        </p:nvPicPr>
        <p:blipFill>
          <a:blip r:embed="rId3"/>
          <a:stretch>
            <a:fillRect/>
          </a:stretch>
        </p:blipFill>
        <p:spPr>
          <a:xfrm>
            <a:off x="25673343" y="4746"/>
            <a:ext cx="2832156" cy="1766454"/>
          </a:xfrm>
          <a:prstGeom prst="rect">
            <a:avLst/>
          </a:prstGeom>
        </p:spPr>
      </p:pic>
      <p:sp>
        <p:nvSpPr>
          <p:cNvPr id="8" name="TextBox 7">
            <a:extLst>
              <a:ext uri="{FF2B5EF4-FFF2-40B4-BE49-F238E27FC236}">
                <a16:creationId xmlns:a16="http://schemas.microsoft.com/office/drawing/2014/main" id="{640B054D-9EBE-C690-89A4-A5FB5530886C}"/>
              </a:ext>
            </a:extLst>
          </p:cNvPr>
          <p:cNvSpPr txBox="1"/>
          <p:nvPr/>
        </p:nvSpPr>
        <p:spPr>
          <a:xfrm>
            <a:off x="8931347" y="1976440"/>
            <a:ext cx="12097699" cy="738664"/>
          </a:xfrm>
          <a:prstGeom prst="rect">
            <a:avLst/>
          </a:prstGeom>
          <a:solidFill>
            <a:srgbClr val="3FAEA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200" b="1" dirty="0">
                <a:solidFill>
                  <a:schemeClr val="bg1"/>
                </a:solidFill>
                <a:highlight>
                  <a:srgbClr val="3FAEA8"/>
                </a:highlight>
                <a:latin typeface="Times New Roman"/>
                <a:cs typeface="Calibri"/>
              </a:rPr>
              <a:t>Methodology</a:t>
            </a:r>
            <a:endParaRPr lang="en-GB" sz="4200" dirty="0">
              <a:solidFill>
                <a:schemeClr val="bg1"/>
              </a:solidFill>
              <a:highlight>
                <a:srgbClr val="3FAEA8"/>
              </a:highlight>
              <a:latin typeface="Times New Roman"/>
              <a:cs typeface="Calibri"/>
            </a:endParaRPr>
          </a:p>
        </p:txBody>
      </p:sp>
      <p:sp>
        <p:nvSpPr>
          <p:cNvPr id="15" name="Rectangle 14">
            <a:extLst>
              <a:ext uri="{FF2B5EF4-FFF2-40B4-BE49-F238E27FC236}">
                <a16:creationId xmlns:a16="http://schemas.microsoft.com/office/drawing/2014/main" id="{C51B74AD-E9CA-25F2-2A13-C710B3E92B3B}"/>
              </a:ext>
            </a:extLst>
          </p:cNvPr>
          <p:cNvSpPr/>
          <p:nvPr/>
        </p:nvSpPr>
        <p:spPr>
          <a:xfrm>
            <a:off x="8957043" y="14039555"/>
            <a:ext cx="12390889" cy="69814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 3 (Stacked BiLSTM with Convolutional Layers) gave best results with F1 score of 0.72 and accuracy of 73%. Model 1 and Model 2 gave nearly same results. Specific results are as follows:</a:t>
            </a:r>
            <a:endParaRPr lang="en-GB" dirty="0"/>
          </a:p>
        </p:txBody>
      </p:sp>
      <p:sp>
        <p:nvSpPr>
          <p:cNvPr id="17" name="TextBox 16">
            <a:extLst>
              <a:ext uri="{FF2B5EF4-FFF2-40B4-BE49-F238E27FC236}">
                <a16:creationId xmlns:a16="http://schemas.microsoft.com/office/drawing/2014/main" id="{0F870B4D-2B41-0AD3-A071-66BBEB94ED43}"/>
              </a:ext>
            </a:extLst>
          </p:cNvPr>
          <p:cNvSpPr txBox="1"/>
          <p:nvPr/>
        </p:nvSpPr>
        <p:spPr>
          <a:xfrm>
            <a:off x="8956848" y="14055970"/>
            <a:ext cx="12391278" cy="738664"/>
          </a:xfrm>
          <a:prstGeom prst="rect">
            <a:avLst/>
          </a:prstGeom>
          <a:solidFill>
            <a:srgbClr val="3FAEA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200" b="1" dirty="0">
                <a:solidFill>
                  <a:schemeClr val="bg1"/>
                </a:solidFill>
                <a:latin typeface="Times New Roman"/>
              </a:rPr>
              <a:t>Results</a:t>
            </a:r>
          </a:p>
        </p:txBody>
      </p:sp>
      <p:sp>
        <p:nvSpPr>
          <p:cNvPr id="4" name="TextBox 3">
            <a:extLst>
              <a:ext uri="{FF2B5EF4-FFF2-40B4-BE49-F238E27FC236}">
                <a16:creationId xmlns:a16="http://schemas.microsoft.com/office/drawing/2014/main" id="{30A4E43F-54A2-F644-6C28-ADBD48D0C2E4}"/>
              </a:ext>
            </a:extLst>
          </p:cNvPr>
          <p:cNvSpPr txBox="1"/>
          <p:nvPr/>
        </p:nvSpPr>
        <p:spPr>
          <a:xfrm>
            <a:off x="4106997" y="11554843"/>
            <a:ext cx="439854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ea typeface="+mn-lt"/>
                <a:cs typeface="+mn-lt"/>
              </a:rPr>
              <a:t>Dataset: </a:t>
            </a:r>
            <a:r>
              <a:rPr lang="en-GB" sz="2800" i="1" dirty="0">
                <a:latin typeface="Times New Roman"/>
                <a:ea typeface="+mn-lt"/>
                <a:cs typeface="+mn-lt"/>
              </a:rPr>
              <a:t>Social Bias Frames </a:t>
            </a:r>
          </a:p>
          <a:p>
            <a:pPr algn="just"/>
            <a:r>
              <a:rPr lang="en-GB" sz="2800" dirty="0">
                <a:latin typeface="Times New Roman"/>
                <a:ea typeface="+mn-lt"/>
                <a:cs typeface="+mn-lt"/>
              </a:rPr>
              <a:t>The social bias frames dataset is a valuable collection of posts gathered from various social media platforms, including Twitter, Reddit, and Stormfront. The dataset contains 147,139 entries, each characterized by 19 features.</a:t>
            </a:r>
          </a:p>
          <a:p>
            <a:pPr algn="just"/>
            <a:endParaRPr lang="en-GB" sz="2900" dirty="0">
              <a:latin typeface="Times New Roman"/>
              <a:cs typeface="Calibri"/>
            </a:endParaRPr>
          </a:p>
          <a:p>
            <a:pPr algn="just"/>
            <a:endParaRPr lang="en-GB" sz="2900" dirty="0">
              <a:latin typeface="Times New Roman"/>
              <a:cs typeface="Calibri"/>
            </a:endParaRPr>
          </a:p>
          <a:p>
            <a:pPr algn="just"/>
            <a:endParaRPr lang="en-GB" sz="2900" dirty="0">
              <a:latin typeface="Times New Roman"/>
              <a:cs typeface="Calibri"/>
            </a:endParaRPr>
          </a:p>
          <a:p>
            <a:pPr algn="just"/>
            <a:endParaRPr lang="en-GB" sz="2900" dirty="0">
              <a:latin typeface="Times New Roman"/>
              <a:cs typeface="Calibri"/>
            </a:endParaRPr>
          </a:p>
        </p:txBody>
      </p:sp>
      <p:sp>
        <p:nvSpPr>
          <p:cNvPr id="32" name="TextBox 31">
            <a:extLst>
              <a:ext uri="{FF2B5EF4-FFF2-40B4-BE49-F238E27FC236}">
                <a16:creationId xmlns:a16="http://schemas.microsoft.com/office/drawing/2014/main" id="{EE314935-42BD-603F-EC3D-A3A04BE602AA}"/>
              </a:ext>
            </a:extLst>
          </p:cNvPr>
          <p:cNvSpPr txBox="1"/>
          <p:nvPr/>
        </p:nvSpPr>
        <p:spPr>
          <a:xfrm>
            <a:off x="323812" y="2456651"/>
            <a:ext cx="8402834" cy="7417415"/>
          </a:xfrm>
          <a:prstGeom prst="rect">
            <a:avLst/>
          </a:prstGeom>
          <a:noFill/>
        </p:spPr>
        <p:txBody>
          <a:bodyPr wrap="square">
            <a:spAutoFit/>
          </a:bodyPr>
          <a:lstStyle/>
          <a:p>
            <a:pPr algn="just"/>
            <a:endParaRPr lang="en-GB" sz="2800" b="1" dirty="0">
              <a:latin typeface="Times New Roman"/>
              <a:ea typeface="+mn-lt"/>
              <a:cs typeface="+mn-lt"/>
            </a:endParaRPr>
          </a:p>
          <a:p>
            <a:pPr algn="just"/>
            <a:r>
              <a:rPr lang="en-GB" sz="2800" b="1" dirty="0">
                <a:latin typeface="Times New Roman"/>
                <a:ea typeface="+mn-lt"/>
                <a:cs typeface="+mn-lt"/>
              </a:rPr>
              <a:t>Problem Statement:</a:t>
            </a:r>
            <a:r>
              <a:rPr lang="en-GB" sz="2800" dirty="0">
                <a:latin typeface="Times New Roman"/>
                <a:ea typeface="+mn-lt"/>
                <a:cs typeface="+mn-lt"/>
              </a:rPr>
              <a:t> The explosion of social media  has made it difficult to monitor hate speech, which targets individuals or groups based on race, religion, etc. Traditional methods rely on manual review by humans, a slow and resource-intensive process. Developing an  accurate NLP-based system  is important to </a:t>
            </a:r>
            <a:r>
              <a:rPr lang="en-GB" sz="2800" b="1" dirty="0">
                <a:latin typeface="Times New Roman"/>
                <a:ea typeface="+mn-lt"/>
                <a:cs typeface="+mn-lt"/>
              </a:rPr>
              <a:t>flag hateful content</a:t>
            </a:r>
            <a:r>
              <a:rPr lang="en-GB" sz="2800" dirty="0">
                <a:latin typeface="Times New Roman"/>
                <a:ea typeface="+mn-lt"/>
                <a:cs typeface="+mn-lt"/>
              </a:rPr>
              <a:t> before it spreads, while still allowing free speech.</a:t>
            </a:r>
            <a:endParaRPr lang="en-GB" sz="2800" dirty="0">
              <a:cs typeface="Calibri"/>
            </a:endParaRPr>
          </a:p>
          <a:p>
            <a:pPr algn="just"/>
            <a:endParaRPr lang="en-GB" sz="2800" dirty="0">
              <a:latin typeface="Times New Roman"/>
              <a:ea typeface="+mn-lt"/>
              <a:cs typeface="+mn-lt"/>
            </a:endParaRPr>
          </a:p>
          <a:p>
            <a:pPr algn="just"/>
            <a:r>
              <a:rPr lang="en-GB" sz="2800" b="1" dirty="0">
                <a:latin typeface="Times New Roman"/>
                <a:ea typeface="+mn-lt"/>
                <a:cs typeface="+mn-lt"/>
              </a:rPr>
              <a:t>Motivation:</a:t>
            </a:r>
            <a:r>
              <a:rPr lang="en-GB" sz="2800" dirty="0">
                <a:latin typeface="Times New Roman"/>
                <a:ea typeface="+mn-lt"/>
                <a:cs typeface="+mn-lt"/>
              </a:rPr>
              <a:t> Rise of hate speech online is discouraging, but the fight against it is gaining momentum with Natural Language Processing. Existing models incorporated in  Twitter and Facebook </a:t>
            </a:r>
            <a:r>
              <a:rPr lang="en-GB" sz="2800" b="1" dirty="0">
                <a:latin typeface="Times New Roman"/>
                <a:ea typeface="+mn-lt"/>
                <a:cs typeface="+mn-lt"/>
              </a:rPr>
              <a:t>proactively remove harmful content</a:t>
            </a:r>
            <a:r>
              <a:rPr lang="en-GB" sz="2800" dirty="0">
                <a:latin typeface="Times New Roman"/>
                <a:ea typeface="+mn-lt"/>
                <a:cs typeface="+mn-lt"/>
              </a:rPr>
              <a:t>, even when it's cleverly disguised. The advancements in NLP motivate further development in hate speech detection.  .</a:t>
            </a:r>
            <a:endParaRPr lang="en-GB" sz="2800" dirty="0">
              <a:latin typeface="Times New Roman"/>
              <a:cs typeface="Calibri" panose="020F0502020204030204"/>
            </a:endParaRPr>
          </a:p>
        </p:txBody>
      </p:sp>
      <p:sp>
        <p:nvSpPr>
          <p:cNvPr id="35" name="Rectangle 34">
            <a:extLst>
              <a:ext uri="{FF2B5EF4-FFF2-40B4-BE49-F238E27FC236}">
                <a16:creationId xmlns:a16="http://schemas.microsoft.com/office/drawing/2014/main" id="{3DF63EC5-5E80-3CD3-AEEF-FCD44486B471}"/>
              </a:ext>
            </a:extLst>
          </p:cNvPr>
          <p:cNvSpPr/>
          <p:nvPr/>
        </p:nvSpPr>
        <p:spPr>
          <a:xfrm>
            <a:off x="249557" y="10474361"/>
            <a:ext cx="8477087" cy="749150"/>
          </a:xfrm>
          <a:prstGeom prst="rect">
            <a:avLst/>
          </a:prstGeom>
          <a:solidFill>
            <a:srgbClr val="3FAEA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600" b="1" dirty="0">
                <a:solidFill>
                  <a:schemeClr val="bg1"/>
                </a:solidFill>
                <a:latin typeface="Times New Roman"/>
                <a:cs typeface="Calibri"/>
              </a:rPr>
              <a:t>Dataset Description and Preprocessing</a:t>
            </a:r>
            <a:endParaRPr lang="en-GB" sz="3600" dirty="0">
              <a:solidFill>
                <a:schemeClr val="bg1"/>
              </a:solidFill>
              <a:latin typeface="Times New Roman"/>
              <a:cs typeface="Calibri"/>
            </a:endParaRPr>
          </a:p>
        </p:txBody>
      </p:sp>
      <p:sp>
        <p:nvSpPr>
          <p:cNvPr id="39" name="TextBox 38">
            <a:extLst>
              <a:ext uri="{FF2B5EF4-FFF2-40B4-BE49-F238E27FC236}">
                <a16:creationId xmlns:a16="http://schemas.microsoft.com/office/drawing/2014/main" id="{641D18F3-07E2-312A-4316-3E66FAF0C4D5}"/>
              </a:ext>
            </a:extLst>
          </p:cNvPr>
          <p:cNvSpPr txBox="1"/>
          <p:nvPr/>
        </p:nvSpPr>
        <p:spPr>
          <a:xfrm>
            <a:off x="434766" y="16082810"/>
            <a:ext cx="8070778" cy="4832092"/>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The project focused on extracting "post" text content and "offensiveYN" labels indicating offensive nature (0 for not offensive, 1 for offensive). Ambiguity was resolved by converting "maybe offensive" (0.5) labels to "offensive" (1). Multiple annotations for posts were addressed through a voting mechanism to assign a representative label. The final dataset comprised 44,756 unique entries after preprocessing, with training, validation, and testing sets containing 35,424, 4,666, and 4,666 entries respectively, ensuring robust model training and evaluation.</a:t>
            </a:r>
          </a:p>
        </p:txBody>
      </p:sp>
      <p:sp>
        <p:nvSpPr>
          <p:cNvPr id="41" name="TextBox 40">
            <a:extLst>
              <a:ext uri="{FF2B5EF4-FFF2-40B4-BE49-F238E27FC236}">
                <a16:creationId xmlns:a16="http://schemas.microsoft.com/office/drawing/2014/main" id="{17F2A6E4-2B5B-29B4-8348-F4E5310E1157}"/>
              </a:ext>
            </a:extLst>
          </p:cNvPr>
          <p:cNvSpPr txBox="1"/>
          <p:nvPr/>
        </p:nvSpPr>
        <p:spPr>
          <a:xfrm>
            <a:off x="9046220" y="10455916"/>
            <a:ext cx="12097700" cy="3108543"/>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First, we use a pretrained BERT model for contextualized token embeddings. The output of each hidden layer in the BERT model is passed through a BiLSTM layer, followed by a convolution layer including activation and pooling layers. Finally, these pooled feature maps are passed through fully connected layers for classification. While BiLSTM helps the model capture information in both forward and backward directions, the CNN layer does further finetuning by accessing the local patterns.   </a:t>
            </a:r>
          </a:p>
        </p:txBody>
      </p:sp>
      <p:sp>
        <p:nvSpPr>
          <p:cNvPr id="47" name="TextBox 46">
            <a:extLst>
              <a:ext uri="{FF2B5EF4-FFF2-40B4-BE49-F238E27FC236}">
                <a16:creationId xmlns:a16="http://schemas.microsoft.com/office/drawing/2014/main" id="{B81C62D1-EE00-9AC6-E255-C8880C005228}"/>
              </a:ext>
            </a:extLst>
          </p:cNvPr>
          <p:cNvSpPr txBox="1"/>
          <p:nvPr/>
        </p:nvSpPr>
        <p:spPr>
          <a:xfrm>
            <a:off x="9378075" y="17431062"/>
            <a:ext cx="5283032"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These models used TF-IDF (</a:t>
            </a:r>
            <a:r>
              <a:rPr lang="en-IN" sz="2800" dirty="0">
                <a:latin typeface="Times New Roman" panose="02020603050405020304" pitchFamily="18" charset="0"/>
                <a:cs typeface="Times New Roman" panose="02020603050405020304" pitchFamily="18" charset="0"/>
              </a:rPr>
              <a:t>Term Frequency-inverse Document Frequency</a:t>
            </a:r>
            <a:r>
              <a:rPr lang="en-US" sz="2800" dirty="0">
                <a:latin typeface="Times New Roman" panose="02020603050405020304" pitchFamily="18" charset="0"/>
                <a:cs typeface="Times New Roman" panose="02020603050405020304" pitchFamily="18" charset="0"/>
              </a:rPr>
              <a:t>) vectorizer. The various classifiers, we used gave nearly same results with the accuracy around 60% and F1 score around 0.4. </a:t>
            </a:r>
            <a:endParaRPr lang="en-IN" sz="28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2C34CE3F-00D1-958A-1301-1A44DA6B7357}"/>
              </a:ext>
            </a:extLst>
          </p:cNvPr>
          <p:cNvSpPr txBox="1"/>
          <p:nvPr/>
        </p:nvSpPr>
        <p:spPr>
          <a:xfrm>
            <a:off x="15674291" y="17431061"/>
            <a:ext cx="5121497"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Model 3 (Stacked BiLSTM with Convolutional Layers) gave best results with F1 score of 0.72 and accuracy of 73%. Model 1 (BERT Classifier) and Model 2 (Multi-layered CNN) gave nearly same results. </a:t>
            </a:r>
            <a:endParaRPr lang="en-IN" sz="2800" dirty="0">
              <a:latin typeface="Times New Roman" panose="02020603050405020304" pitchFamily="18" charset="0"/>
              <a:cs typeface="Times New Roman" panose="02020603050405020304" pitchFamily="18" charset="0"/>
            </a:endParaRPr>
          </a:p>
        </p:txBody>
      </p:sp>
      <p:graphicFrame>
        <p:nvGraphicFramePr>
          <p:cNvPr id="50" name="Table 49">
            <a:extLst>
              <a:ext uri="{FF2B5EF4-FFF2-40B4-BE49-F238E27FC236}">
                <a16:creationId xmlns:a16="http://schemas.microsoft.com/office/drawing/2014/main" id="{0B5A8061-21CF-9D55-836C-6B45DA864DD3}"/>
              </a:ext>
            </a:extLst>
          </p:cNvPr>
          <p:cNvGraphicFramePr>
            <a:graphicFrameLocks noGrp="1"/>
          </p:cNvGraphicFramePr>
          <p:nvPr>
            <p:extLst>
              <p:ext uri="{D42A27DB-BD31-4B8C-83A1-F6EECF244321}">
                <p14:modId xmlns:p14="http://schemas.microsoft.com/office/powerpoint/2010/main" val="498582657"/>
              </p:ext>
            </p:extLst>
          </p:nvPr>
        </p:nvGraphicFramePr>
        <p:xfrm>
          <a:off x="9228047" y="15119003"/>
          <a:ext cx="5583088" cy="2072640"/>
        </p:xfrm>
        <a:graphic>
          <a:graphicData uri="http://schemas.openxmlformats.org/drawingml/2006/table">
            <a:tbl>
              <a:tblPr firstRow="1" bandRow="1">
                <a:tableStyleId>{5C22544A-7EE6-4342-B048-85BDC9FD1C3A}</a:tableStyleId>
              </a:tblPr>
              <a:tblGrid>
                <a:gridCol w="2539939">
                  <a:extLst>
                    <a:ext uri="{9D8B030D-6E8A-4147-A177-3AD203B41FA5}">
                      <a16:colId xmlns:a16="http://schemas.microsoft.com/office/drawing/2014/main" val="3601477265"/>
                    </a:ext>
                  </a:extLst>
                </a:gridCol>
                <a:gridCol w="1542075">
                  <a:extLst>
                    <a:ext uri="{9D8B030D-6E8A-4147-A177-3AD203B41FA5}">
                      <a16:colId xmlns:a16="http://schemas.microsoft.com/office/drawing/2014/main" val="2742361460"/>
                    </a:ext>
                  </a:extLst>
                </a:gridCol>
                <a:gridCol w="1501074">
                  <a:extLst>
                    <a:ext uri="{9D8B030D-6E8A-4147-A177-3AD203B41FA5}">
                      <a16:colId xmlns:a16="http://schemas.microsoft.com/office/drawing/2014/main" val="3031407041"/>
                    </a:ext>
                  </a:extLst>
                </a:gridCol>
              </a:tblGrid>
              <a:tr h="453971">
                <a:tc>
                  <a:txBody>
                    <a:bodyPr/>
                    <a:lstStyle/>
                    <a:p>
                      <a:pPr algn="ctr"/>
                      <a:r>
                        <a:rPr lang="en-US" sz="2800" dirty="0"/>
                        <a:t>Classifier</a:t>
                      </a:r>
                      <a:endParaRPr lang="en-IN" sz="2800" dirty="0"/>
                    </a:p>
                  </a:txBody>
                  <a:tcPr/>
                </a:tc>
                <a:tc>
                  <a:txBody>
                    <a:bodyPr/>
                    <a:lstStyle/>
                    <a:p>
                      <a:pPr algn="ctr"/>
                      <a:r>
                        <a:rPr lang="en-US" sz="2800" dirty="0"/>
                        <a:t>Accuracy</a:t>
                      </a:r>
                      <a:endParaRPr lang="en-IN" sz="2800" dirty="0"/>
                    </a:p>
                  </a:txBody>
                  <a:tcPr/>
                </a:tc>
                <a:tc>
                  <a:txBody>
                    <a:bodyPr/>
                    <a:lstStyle/>
                    <a:p>
                      <a:pPr algn="ctr"/>
                      <a:r>
                        <a:rPr lang="en-US" sz="2800" dirty="0"/>
                        <a:t>F1-Score</a:t>
                      </a:r>
                      <a:endParaRPr lang="en-IN" sz="2800" dirty="0"/>
                    </a:p>
                  </a:txBody>
                  <a:tcPr/>
                </a:tc>
                <a:extLst>
                  <a:ext uri="{0D108BD9-81ED-4DB2-BD59-A6C34878D82A}">
                    <a16:rowId xmlns:a16="http://schemas.microsoft.com/office/drawing/2014/main" val="453971450"/>
                  </a:ext>
                </a:extLst>
              </a:tr>
              <a:tr h="453971">
                <a:tc>
                  <a:txBody>
                    <a:bodyPr/>
                    <a:lstStyle/>
                    <a:p>
                      <a:pPr algn="ctr"/>
                      <a:r>
                        <a:rPr lang="en-US" sz="2800" dirty="0"/>
                        <a:t>Random Forest</a:t>
                      </a:r>
                      <a:endParaRPr lang="en-IN" sz="2800" dirty="0"/>
                    </a:p>
                  </a:txBody>
                  <a:tcPr/>
                </a:tc>
                <a:tc>
                  <a:txBody>
                    <a:bodyPr/>
                    <a:lstStyle/>
                    <a:p>
                      <a:pPr algn="ctr"/>
                      <a:r>
                        <a:rPr lang="en-US" sz="2800" dirty="0"/>
                        <a:t>0.62</a:t>
                      </a:r>
                      <a:endParaRPr lang="en-IN" sz="2800" dirty="0"/>
                    </a:p>
                  </a:txBody>
                  <a:tcPr/>
                </a:tc>
                <a:tc>
                  <a:txBody>
                    <a:bodyPr/>
                    <a:lstStyle/>
                    <a:p>
                      <a:pPr algn="ctr"/>
                      <a:r>
                        <a:rPr lang="en-US" sz="2800" dirty="0"/>
                        <a:t>0.40</a:t>
                      </a:r>
                      <a:endParaRPr lang="en-IN" sz="2800" dirty="0"/>
                    </a:p>
                  </a:txBody>
                  <a:tcPr/>
                </a:tc>
                <a:extLst>
                  <a:ext uri="{0D108BD9-81ED-4DB2-BD59-A6C34878D82A}">
                    <a16:rowId xmlns:a16="http://schemas.microsoft.com/office/drawing/2014/main" val="582331300"/>
                  </a:ext>
                </a:extLst>
              </a:tr>
              <a:tr h="453971">
                <a:tc>
                  <a:txBody>
                    <a:bodyPr/>
                    <a:lstStyle/>
                    <a:p>
                      <a:pPr algn="ctr"/>
                      <a:r>
                        <a:rPr lang="en-US" sz="2800" dirty="0"/>
                        <a:t>ADABoost</a:t>
                      </a:r>
                      <a:endParaRPr lang="en-IN" sz="2800" dirty="0"/>
                    </a:p>
                  </a:txBody>
                  <a:tcPr/>
                </a:tc>
                <a:tc>
                  <a:txBody>
                    <a:bodyPr/>
                    <a:lstStyle/>
                    <a:p>
                      <a:pPr algn="ctr"/>
                      <a:r>
                        <a:rPr lang="en-US" sz="2800" dirty="0"/>
                        <a:t>0.60</a:t>
                      </a:r>
                      <a:endParaRPr lang="en-IN" sz="2800" dirty="0"/>
                    </a:p>
                  </a:txBody>
                  <a:tcPr/>
                </a:tc>
                <a:tc>
                  <a:txBody>
                    <a:bodyPr/>
                    <a:lstStyle/>
                    <a:p>
                      <a:pPr algn="ctr"/>
                      <a:r>
                        <a:rPr lang="en-US" sz="2800" dirty="0"/>
                        <a:t>0.48</a:t>
                      </a:r>
                      <a:endParaRPr lang="en-IN" sz="2800" dirty="0"/>
                    </a:p>
                  </a:txBody>
                  <a:tcPr/>
                </a:tc>
                <a:extLst>
                  <a:ext uri="{0D108BD9-81ED-4DB2-BD59-A6C34878D82A}">
                    <a16:rowId xmlns:a16="http://schemas.microsoft.com/office/drawing/2014/main" val="151982368"/>
                  </a:ext>
                </a:extLst>
              </a:tr>
              <a:tr h="453971">
                <a:tc>
                  <a:txBody>
                    <a:bodyPr/>
                    <a:lstStyle/>
                    <a:p>
                      <a:pPr algn="ctr"/>
                      <a:r>
                        <a:rPr lang="en-US" sz="2800" dirty="0"/>
                        <a:t>SVC</a:t>
                      </a:r>
                      <a:endParaRPr lang="en-IN" sz="2800" dirty="0"/>
                    </a:p>
                  </a:txBody>
                  <a:tcPr/>
                </a:tc>
                <a:tc>
                  <a:txBody>
                    <a:bodyPr/>
                    <a:lstStyle/>
                    <a:p>
                      <a:pPr algn="ctr"/>
                      <a:r>
                        <a:rPr lang="en-US" sz="2800" dirty="0"/>
                        <a:t>0.61</a:t>
                      </a:r>
                      <a:endParaRPr lang="en-IN" sz="2800" dirty="0"/>
                    </a:p>
                  </a:txBody>
                  <a:tcPr/>
                </a:tc>
                <a:tc>
                  <a:txBody>
                    <a:bodyPr/>
                    <a:lstStyle/>
                    <a:p>
                      <a:pPr algn="ctr"/>
                      <a:r>
                        <a:rPr lang="en-US" sz="2800" dirty="0"/>
                        <a:t>0.43</a:t>
                      </a:r>
                      <a:endParaRPr lang="en-IN" sz="2800" dirty="0"/>
                    </a:p>
                  </a:txBody>
                  <a:tcPr/>
                </a:tc>
                <a:extLst>
                  <a:ext uri="{0D108BD9-81ED-4DB2-BD59-A6C34878D82A}">
                    <a16:rowId xmlns:a16="http://schemas.microsoft.com/office/drawing/2014/main" val="3175853612"/>
                  </a:ext>
                </a:extLst>
              </a:tr>
            </a:tbl>
          </a:graphicData>
        </a:graphic>
      </p:graphicFrame>
      <p:graphicFrame>
        <p:nvGraphicFramePr>
          <p:cNvPr id="52" name="Table 51">
            <a:extLst>
              <a:ext uri="{FF2B5EF4-FFF2-40B4-BE49-F238E27FC236}">
                <a16:creationId xmlns:a16="http://schemas.microsoft.com/office/drawing/2014/main" id="{BE7BB9A9-9C82-BE5D-325C-FFE1A031A09D}"/>
              </a:ext>
            </a:extLst>
          </p:cNvPr>
          <p:cNvGraphicFramePr>
            <a:graphicFrameLocks noGrp="1"/>
          </p:cNvGraphicFramePr>
          <p:nvPr>
            <p:extLst>
              <p:ext uri="{D42A27DB-BD31-4B8C-83A1-F6EECF244321}">
                <p14:modId xmlns:p14="http://schemas.microsoft.com/office/powerpoint/2010/main" val="3387823004"/>
              </p:ext>
            </p:extLst>
          </p:nvPr>
        </p:nvGraphicFramePr>
        <p:xfrm>
          <a:off x="15443495" y="15119003"/>
          <a:ext cx="5583088" cy="2072640"/>
        </p:xfrm>
        <a:graphic>
          <a:graphicData uri="http://schemas.openxmlformats.org/drawingml/2006/table">
            <a:tbl>
              <a:tblPr firstRow="1" bandRow="1">
                <a:tableStyleId>{5C22544A-7EE6-4342-B048-85BDC9FD1C3A}</a:tableStyleId>
              </a:tblPr>
              <a:tblGrid>
                <a:gridCol w="2539939">
                  <a:extLst>
                    <a:ext uri="{9D8B030D-6E8A-4147-A177-3AD203B41FA5}">
                      <a16:colId xmlns:a16="http://schemas.microsoft.com/office/drawing/2014/main" val="1471408180"/>
                    </a:ext>
                  </a:extLst>
                </a:gridCol>
                <a:gridCol w="1542075">
                  <a:extLst>
                    <a:ext uri="{9D8B030D-6E8A-4147-A177-3AD203B41FA5}">
                      <a16:colId xmlns:a16="http://schemas.microsoft.com/office/drawing/2014/main" val="4166606658"/>
                    </a:ext>
                  </a:extLst>
                </a:gridCol>
                <a:gridCol w="1501074">
                  <a:extLst>
                    <a:ext uri="{9D8B030D-6E8A-4147-A177-3AD203B41FA5}">
                      <a16:colId xmlns:a16="http://schemas.microsoft.com/office/drawing/2014/main" val="1580090350"/>
                    </a:ext>
                  </a:extLst>
                </a:gridCol>
              </a:tblGrid>
              <a:tr h="453971">
                <a:tc>
                  <a:txBody>
                    <a:bodyPr/>
                    <a:lstStyle/>
                    <a:p>
                      <a:pPr algn="ctr"/>
                      <a:r>
                        <a:rPr lang="en-US" sz="2800" dirty="0"/>
                        <a:t>Model</a:t>
                      </a:r>
                      <a:endParaRPr lang="en-IN" sz="2800" dirty="0"/>
                    </a:p>
                  </a:txBody>
                  <a:tcPr/>
                </a:tc>
                <a:tc>
                  <a:txBody>
                    <a:bodyPr/>
                    <a:lstStyle/>
                    <a:p>
                      <a:pPr algn="ctr"/>
                      <a:r>
                        <a:rPr lang="en-US" sz="2800" dirty="0"/>
                        <a:t>Accuracy</a:t>
                      </a:r>
                      <a:endParaRPr lang="en-IN" sz="2800" dirty="0"/>
                    </a:p>
                  </a:txBody>
                  <a:tcPr/>
                </a:tc>
                <a:tc>
                  <a:txBody>
                    <a:bodyPr/>
                    <a:lstStyle/>
                    <a:p>
                      <a:pPr algn="ctr"/>
                      <a:r>
                        <a:rPr lang="en-US" sz="2800" dirty="0"/>
                        <a:t>F1-Score</a:t>
                      </a:r>
                      <a:endParaRPr lang="en-IN" sz="2800" dirty="0"/>
                    </a:p>
                  </a:txBody>
                  <a:tcPr/>
                </a:tc>
                <a:extLst>
                  <a:ext uri="{0D108BD9-81ED-4DB2-BD59-A6C34878D82A}">
                    <a16:rowId xmlns:a16="http://schemas.microsoft.com/office/drawing/2014/main" val="521089077"/>
                  </a:ext>
                </a:extLst>
              </a:tr>
              <a:tr h="453971">
                <a:tc>
                  <a:txBody>
                    <a:bodyPr/>
                    <a:lstStyle/>
                    <a:p>
                      <a:pPr algn="ctr"/>
                      <a:r>
                        <a:rPr lang="en-US" sz="2800" dirty="0"/>
                        <a:t>Model 1</a:t>
                      </a:r>
                      <a:endParaRPr lang="en-IN" sz="2800" dirty="0"/>
                    </a:p>
                  </a:txBody>
                  <a:tcPr/>
                </a:tc>
                <a:tc>
                  <a:txBody>
                    <a:bodyPr/>
                    <a:lstStyle/>
                    <a:p>
                      <a:pPr algn="ctr"/>
                      <a:r>
                        <a:rPr lang="en-US" sz="2800" dirty="0"/>
                        <a:t>0.69</a:t>
                      </a:r>
                      <a:endParaRPr lang="en-IN" sz="2800" dirty="0"/>
                    </a:p>
                  </a:txBody>
                  <a:tcPr/>
                </a:tc>
                <a:tc>
                  <a:txBody>
                    <a:bodyPr/>
                    <a:lstStyle/>
                    <a:p>
                      <a:pPr algn="ctr"/>
                      <a:r>
                        <a:rPr lang="en-US" sz="2800" dirty="0"/>
                        <a:t>0.67</a:t>
                      </a:r>
                      <a:endParaRPr lang="en-IN" sz="2800" dirty="0"/>
                    </a:p>
                  </a:txBody>
                  <a:tcPr/>
                </a:tc>
                <a:extLst>
                  <a:ext uri="{0D108BD9-81ED-4DB2-BD59-A6C34878D82A}">
                    <a16:rowId xmlns:a16="http://schemas.microsoft.com/office/drawing/2014/main" val="979143672"/>
                  </a:ext>
                </a:extLst>
              </a:tr>
              <a:tr h="453971">
                <a:tc>
                  <a:txBody>
                    <a:bodyPr/>
                    <a:lstStyle/>
                    <a:p>
                      <a:pPr marL="0" marR="0" lvl="0" indent="0" algn="ctr" defTabSz="2851191" rtl="0" eaLnBrk="1" fontAlgn="auto" latinLnBrk="0" hangingPunct="1">
                        <a:lnSpc>
                          <a:spcPct val="100000"/>
                        </a:lnSpc>
                        <a:spcBef>
                          <a:spcPts val="0"/>
                        </a:spcBef>
                        <a:spcAft>
                          <a:spcPts val="0"/>
                        </a:spcAft>
                        <a:buClrTx/>
                        <a:buSzTx/>
                        <a:buFontTx/>
                        <a:buNone/>
                        <a:tabLst/>
                        <a:defRPr/>
                      </a:pPr>
                      <a:r>
                        <a:rPr lang="en-US" sz="2800" dirty="0"/>
                        <a:t>Model 2</a:t>
                      </a:r>
                      <a:endParaRPr lang="en-IN" sz="2800" dirty="0"/>
                    </a:p>
                  </a:txBody>
                  <a:tcPr/>
                </a:tc>
                <a:tc>
                  <a:txBody>
                    <a:bodyPr/>
                    <a:lstStyle/>
                    <a:p>
                      <a:pPr algn="ctr"/>
                      <a:r>
                        <a:rPr lang="en-US" sz="2800" dirty="0"/>
                        <a:t>0.66</a:t>
                      </a:r>
                      <a:endParaRPr lang="en-IN" sz="2800" dirty="0"/>
                    </a:p>
                  </a:txBody>
                  <a:tcPr/>
                </a:tc>
                <a:tc>
                  <a:txBody>
                    <a:bodyPr/>
                    <a:lstStyle/>
                    <a:p>
                      <a:pPr algn="ctr"/>
                      <a:r>
                        <a:rPr lang="en-US" sz="2800" dirty="0"/>
                        <a:t>0.66</a:t>
                      </a:r>
                      <a:endParaRPr lang="en-IN" sz="2800" dirty="0"/>
                    </a:p>
                  </a:txBody>
                  <a:tcPr/>
                </a:tc>
                <a:extLst>
                  <a:ext uri="{0D108BD9-81ED-4DB2-BD59-A6C34878D82A}">
                    <a16:rowId xmlns:a16="http://schemas.microsoft.com/office/drawing/2014/main" val="3117429886"/>
                  </a:ext>
                </a:extLst>
              </a:tr>
              <a:tr h="453971">
                <a:tc>
                  <a:txBody>
                    <a:bodyPr/>
                    <a:lstStyle/>
                    <a:p>
                      <a:pPr algn="ctr"/>
                      <a:r>
                        <a:rPr lang="en-US" sz="2800" b="1" dirty="0"/>
                        <a:t>Model 3</a:t>
                      </a:r>
                      <a:endParaRPr lang="en-IN" sz="2800" b="1" dirty="0"/>
                    </a:p>
                  </a:txBody>
                  <a:tcPr/>
                </a:tc>
                <a:tc>
                  <a:txBody>
                    <a:bodyPr/>
                    <a:lstStyle/>
                    <a:p>
                      <a:pPr algn="ctr"/>
                      <a:r>
                        <a:rPr lang="en-US" sz="2800" b="1" dirty="0"/>
                        <a:t>0.73</a:t>
                      </a:r>
                      <a:endParaRPr lang="en-IN" sz="2800" b="1" dirty="0"/>
                    </a:p>
                  </a:txBody>
                  <a:tcPr/>
                </a:tc>
                <a:tc>
                  <a:txBody>
                    <a:bodyPr/>
                    <a:lstStyle/>
                    <a:p>
                      <a:pPr algn="ctr"/>
                      <a:r>
                        <a:rPr lang="en-US" sz="2800" b="1" dirty="0"/>
                        <a:t>0.72</a:t>
                      </a:r>
                      <a:endParaRPr lang="en-IN" sz="2800" b="1" dirty="0"/>
                    </a:p>
                  </a:txBody>
                  <a:tcPr/>
                </a:tc>
                <a:extLst>
                  <a:ext uri="{0D108BD9-81ED-4DB2-BD59-A6C34878D82A}">
                    <a16:rowId xmlns:a16="http://schemas.microsoft.com/office/drawing/2014/main" val="351562159"/>
                  </a:ext>
                </a:extLst>
              </a:tr>
            </a:tbl>
          </a:graphicData>
        </a:graphic>
      </p:graphicFrame>
      <p:sp>
        <p:nvSpPr>
          <p:cNvPr id="53" name="TextBox 52">
            <a:extLst>
              <a:ext uri="{FF2B5EF4-FFF2-40B4-BE49-F238E27FC236}">
                <a16:creationId xmlns:a16="http://schemas.microsoft.com/office/drawing/2014/main" id="{CA6E0A31-36D2-28E4-4FA4-16DB0FD32C47}"/>
              </a:ext>
            </a:extLst>
          </p:cNvPr>
          <p:cNvSpPr txBox="1"/>
          <p:nvPr/>
        </p:nvSpPr>
        <p:spPr>
          <a:xfrm>
            <a:off x="21637105" y="3153657"/>
            <a:ext cx="8236030" cy="698652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Among the TF-IDF based models, including Random Forest, ADABoost, and SVC, demonstrate moderate performance in terms of accuracy and F1 score, with ADABoost achieving the highest F1 score.</a:t>
            </a:r>
          </a:p>
          <a:p>
            <a:pPr algn="just"/>
            <a:r>
              <a:rPr lang="en-US" sz="2800" dirty="0">
                <a:latin typeface="Times New Roman" panose="02020603050405020304" pitchFamily="18" charset="0"/>
                <a:cs typeface="Times New Roman" panose="02020603050405020304" pitchFamily="18" charset="0"/>
              </a:rPr>
              <a:t>• The BERT-based models consistently outperform the TF-IDF models, highlighting the benefits of using contextualized word embeddings for text classification tasks. </a:t>
            </a:r>
          </a:p>
          <a:p>
            <a:pPr algn="just"/>
            <a:r>
              <a:rPr lang="en-US" sz="2800" dirty="0">
                <a:latin typeface="Times New Roman" panose="02020603050405020304" pitchFamily="18" charset="0"/>
                <a:cs typeface="Times New Roman" panose="02020603050405020304" pitchFamily="18" charset="0"/>
              </a:rPr>
              <a:t>• Among the BERT based models, the BiLSTM CNN architecture performs best, indicating its effectiveness in capturing sequential dependencies in the data as well as the ability of CNNs to capture local patterns. </a:t>
            </a:r>
          </a:p>
          <a:p>
            <a:pPr algn="just"/>
            <a:r>
              <a:rPr lang="en-US" sz="2800" dirty="0">
                <a:latin typeface="Times New Roman" panose="02020603050405020304" pitchFamily="18" charset="0"/>
                <a:cs typeface="Times New Roman" panose="02020603050405020304" pitchFamily="18" charset="0"/>
              </a:rPr>
              <a:t>• Further, the usage of embeddings after each hidden layer helps leverage the importance of semantic information extracted at each layer and hierarchical learning.</a:t>
            </a:r>
            <a:endParaRPr lang="en-IN" sz="2800"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6C218C73-CD00-E020-BC17-A6F078191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1016" y="2789339"/>
            <a:ext cx="10633180" cy="7600687"/>
          </a:xfrm>
          <a:prstGeom prst="rect">
            <a:avLst/>
          </a:prstGeom>
        </p:spPr>
      </p:pic>
      <p:pic>
        <p:nvPicPr>
          <p:cNvPr id="57" name="Picture 56">
            <a:extLst>
              <a:ext uri="{FF2B5EF4-FFF2-40B4-BE49-F238E27FC236}">
                <a16:creationId xmlns:a16="http://schemas.microsoft.com/office/drawing/2014/main" id="{E4635AC1-1CEF-BEB2-3FFF-2D40885820D6}"/>
              </a:ext>
            </a:extLst>
          </p:cNvPr>
          <p:cNvPicPr>
            <a:picLocks noChangeAspect="1"/>
          </p:cNvPicPr>
          <p:nvPr/>
        </p:nvPicPr>
        <p:blipFill rotWithShape="1">
          <a:blip r:embed="rId5">
            <a:extLst>
              <a:ext uri="{28A0092B-C50C-407E-A947-70E740481C1C}">
                <a14:useLocalDpi xmlns:a14="http://schemas.microsoft.com/office/drawing/2010/main" val="0"/>
              </a:ext>
            </a:extLst>
          </a:blip>
          <a:srcRect l="31383" t="18306" r="30717" b="2947"/>
          <a:stretch/>
        </p:blipFill>
        <p:spPr>
          <a:xfrm>
            <a:off x="478017" y="11554843"/>
            <a:ext cx="3493478" cy="4274089"/>
          </a:xfrm>
          <a:prstGeom prst="rect">
            <a:avLst/>
          </a:prstGeom>
        </p:spPr>
      </p:pic>
      <p:sp>
        <p:nvSpPr>
          <p:cNvPr id="60" name="TextBox 59">
            <a:extLst>
              <a:ext uri="{FF2B5EF4-FFF2-40B4-BE49-F238E27FC236}">
                <a16:creationId xmlns:a16="http://schemas.microsoft.com/office/drawing/2014/main" id="{781DCA20-3338-7234-A666-FF7941DB8E41}"/>
              </a:ext>
            </a:extLst>
          </p:cNvPr>
          <p:cNvSpPr txBox="1"/>
          <p:nvPr/>
        </p:nvSpPr>
        <p:spPr>
          <a:xfrm>
            <a:off x="21669238" y="15294029"/>
            <a:ext cx="8106387" cy="569386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Future work in the direction of this study that can be explored are: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Model Optimization : Further optimization of hyperparameters could potentially improve the performance of the models using techniques such as Grid Search or Bayesian optimization.</a:t>
            </a:r>
          </a:p>
          <a:p>
            <a:pPr algn="just"/>
            <a:r>
              <a:rPr lang="en-US" sz="2800" dirty="0">
                <a:latin typeface="Times New Roman" panose="02020603050405020304" pitchFamily="18" charset="0"/>
                <a:cs typeface="Times New Roman" panose="02020603050405020304" pitchFamily="18" charset="0"/>
              </a:rPr>
              <a:t>• Transfer Learning : Transfer Learning approaches can be explored, such as fine-tuning a model trained for sentiment classification on hate speech specific data. </a:t>
            </a:r>
          </a:p>
          <a:p>
            <a:pPr algn="just"/>
            <a:r>
              <a:rPr lang="en-US" sz="2800" dirty="0">
                <a:latin typeface="Times New Roman" panose="02020603050405020304" pitchFamily="18" charset="0"/>
                <a:cs typeface="Times New Roman" panose="02020603050405020304" pitchFamily="18" charset="0"/>
              </a:rPr>
              <a:t>• Domain Adaptation : Adversarial training or multitask learning can help the model to perform well even on data from different domains or sources.</a:t>
            </a:r>
            <a:endParaRPr lang="en-IN" sz="2800" dirty="0">
              <a:latin typeface="Times New Roman" panose="02020603050405020304" pitchFamily="18" charset="0"/>
              <a:cs typeface="Times New Roman" panose="02020603050405020304" pitchFamily="18" charset="0"/>
            </a:endParaRPr>
          </a:p>
        </p:txBody>
      </p:sp>
      <p:pic>
        <p:nvPicPr>
          <p:cNvPr id="62" name="Picture 61">
            <a:extLst>
              <a:ext uri="{FF2B5EF4-FFF2-40B4-BE49-F238E27FC236}">
                <a16:creationId xmlns:a16="http://schemas.microsoft.com/office/drawing/2014/main" id="{AA6320EE-D86F-82C9-ACBE-5D30079566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73223" y="12057319"/>
            <a:ext cx="5841478" cy="2772692"/>
          </a:xfrm>
          <a:prstGeom prst="rect">
            <a:avLst/>
          </a:prstGeom>
        </p:spPr>
      </p:pic>
    </p:spTree>
    <p:extLst>
      <p:ext uri="{BB962C8B-B14F-4D97-AF65-F5344CB8AC3E}">
        <p14:creationId xmlns:p14="http://schemas.microsoft.com/office/powerpoint/2010/main" val="2463824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727</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Kaushik</dc:creator>
  <cp:lastModifiedBy>Aryan Dhull</cp:lastModifiedBy>
  <cp:revision>388</cp:revision>
  <dcterms:created xsi:type="dcterms:W3CDTF">2022-03-02T06:21:27Z</dcterms:created>
  <dcterms:modified xsi:type="dcterms:W3CDTF">2024-04-26T00:03:00Z</dcterms:modified>
</cp:coreProperties>
</file>