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Economica"/>
      <p:regular r:id="rId26"/>
      <p:bold r:id="rId27"/>
      <p:italic r:id="rId28"/>
      <p:boldItalic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conomica-regular.fntdata"/><Relationship Id="rId25" Type="http://schemas.openxmlformats.org/officeDocument/2006/relationships/slide" Target="slides/slide20.xml"/><Relationship Id="rId28" Type="http://schemas.openxmlformats.org/officeDocument/2006/relationships/font" Target="fonts/Economica-italic.fntdata"/><Relationship Id="rId27" Type="http://schemas.openxmlformats.org/officeDocument/2006/relationships/font" Target="fonts/Economic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conomica-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6.xml"/><Relationship Id="rId33" Type="http://schemas.openxmlformats.org/officeDocument/2006/relationships/font" Target="fonts/OpenSans-boldItalic.fntdata"/><Relationship Id="rId10" Type="http://schemas.openxmlformats.org/officeDocument/2006/relationships/slide" Target="slides/slide5.xml"/><Relationship Id="rId32"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62457f6031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62457f6031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62457f6031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62457f6031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62457f603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62457f603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2c8f68b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2c8f68b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2c8f68bb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62c8f68bb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2c8f68bb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62c8f68bb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2c8f68bb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2c8f68bb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2c8f68bb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2c8f68bb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2c8f68bb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2c8f68bb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62c8f68bb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62c8f68bb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2c8f68bb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62c8f68bb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62457f6031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62457f6031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2c8f68bb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2c8f68bb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2457f6031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2457f603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62457f6031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62457f6031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2457f6031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2457f6031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287f830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287f830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62457f6031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62457f6031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2457f6031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2457f6031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62457f6031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62457f6031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rtl="0"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2"/>
              </a:buClr>
              <a:buSzPts val="16000"/>
              <a:buNone/>
              <a:defRPr sz="16000">
                <a:solidFill>
                  <a:schemeClr val="lt2"/>
                </a:solidFill>
              </a:defRPr>
            </a:lvl1pPr>
            <a:lvl2pPr lvl="1" rtl="0" algn="ctr">
              <a:spcBef>
                <a:spcPts val="0"/>
              </a:spcBef>
              <a:spcAft>
                <a:spcPts val="0"/>
              </a:spcAft>
              <a:buClr>
                <a:schemeClr val="lt2"/>
              </a:buClr>
              <a:buSzPts val="16000"/>
              <a:buNone/>
              <a:defRPr sz="16000">
                <a:solidFill>
                  <a:schemeClr val="lt2"/>
                </a:solidFill>
              </a:defRPr>
            </a:lvl2pPr>
            <a:lvl3pPr lvl="2" rtl="0" algn="ctr">
              <a:spcBef>
                <a:spcPts val="0"/>
              </a:spcBef>
              <a:spcAft>
                <a:spcPts val="0"/>
              </a:spcAft>
              <a:buClr>
                <a:schemeClr val="lt2"/>
              </a:buClr>
              <a:buSzPts val="16000"/>
              <a:buNone/>
              <a:defRPr sz="16000">
                <a:solidFill>
                  <a:schemeClr val="lt2"/>
                </a:solidFill>
              </a:defRPr>
            </a:lvl3pPr>
            <a:lvl4pPr lvl="3" rtl="0" algn="ctr">
              <a:spcBef>
                <a:spcPts val="0"/>
              </a:spcBef>
              <a:spcAft>
                <a:spcPts val="0"/>
              </a:spcAft>
              <a:buClr>
                <a:schemeClr val="lt2"/>
              </a:buClr>
              <a:buSzPts val="16000"/>
              <a:buNone/>
              <a:defRPr sz="16000">
                <a:solidFill>
                  <a:schemeClr val="lt2"/>
                </a:solidFill>
              </a:defRPr>
            </a:lvl4pPr>
            <a:lvl5pPr lvl="4" rtl="0" algn="ctr">
              <a:spcBef>
                <a:spcPts val="0"/>
              </a:spcBef>
              <a:spcAft>
                <a:spcPts val="0"/>
              </a:spcAft>
              <a:buClr>
                <a:schemeClr val="lt2"/>
              </a:buClr>
              <a:buSzPts val="16000"/>
              <a:buNone/>
              <a:defRPr sz="16000">
                <a:solidFill>
                  <a:schemeClr val="lt2"/>
                </a:solidFill>
              </a:defRPr>
            </a:lvl5pPr>
            <a:lvl6pPr lvl="5" rtl="0" algn="ctr">
              <a:spcBef>
                <a:spcPts val="0"/>
              </a:spcBef>
              <a:spcAft>
                <a:spcPts val="0"/>
              </a:spcAft>
              <a:buClr>
                <a:schemeClr val="lt2"/>
              </a:buClr>
              <a:buSzPts val="16000"/>
              <a:buNone/>
              <a:defRPr sz="16000">
                <a:solidFill>
                  <a:schemeClr val="lt2"/>
                </a:solidFill>
              </a:defRPr>
            </a:lvl6pPr>
            <a:lvl7pPr lvl="6" rtl="0" algn="ctr">
              <a:spcBef>
                <a:spcPts val="0"/>
              </a:spcBef>
              <a:spcAft>
                <a:spcPts val="0"/>
              </a:spcAft>
              <a:buClr>
                <a:schemeClr val="lt2"/>
              </a:buClr>
              <a:buSzPts val="16000"/>
              <a:buNone/>
              <a:defRPr sz="16000">
                <a:solidFill>
                  <a:schemeClr val="lt2"/>
                </a:solidFill>
              </a:defRPr>
            </a:lvl7pPr>
            <a:lvl8pPr lvl="7" rtl="0" algn="ctr">
              <a:spcBef>
                <a:spcPts val="0"/>
              </a:spcBef>
              <a:spcAft>
                <a:spcPts val="0"/>
              </a:spcAft>
              <a:buClr>
                <a:schemeClr val="lt2"/>
              </a:buClr>
              <a:buSzPts val="16000"/>
              <a:buNone/>
              <a:defRPr sz="16000">
                <a:solidFill>
                  <a:schemeClr val="lt2"/>
                </a:solidFill>
              </a:defRPr>
            </a:lvl8pPr>
            <a:lvl9pPr lvl="8" rtl="0"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4200"/>
              <a:buNone/>
              <a:defRPr>
                <a:solidFill>
                  <a:schemeClr val="lt2"/>
                </a:solidFill>
              </a:defRPr>
            </a:lvl1pPr>
            <a:lvl2pPr lvl="1" rtl="0" algn="ctr">
              <a:spcBef>
                <a:spcPts val="0"/>
              </a:spcBef>
              <a:spcAft>
                <a:spcPts val="0"/>
              </a:spcAft>
              <a:buClr>
                <a:schemeClr val="lt2"/>
              </a:buClr>
              <a:buSzPts val="4200"/>
              <a:buNone/>
              <a:defRPr>
                <a:solidFill>
                  <a:schemeClr val="lt2"/>
                </a:solidFill>
              </a:defRPr>
            </a:lvl2pPr>
            <a:lvl3pPr lvl="2" rtl="0" algn="ctr">
              <a:spcBef>
                <a:spcPts val="0"/>
              </a:spcBef>
              <a:spcAft>
                <a:spcPts val="0"/>
              </a:spcAft>
              <a:buClr>
                <a:schemeClr val="lt2"/>
              </a:buClr>
              <a:buSzPts val="4200"/>
              <a:buNone/>
              <a:defRPr>
                <a:solidFill>
                  <a:schemeClr val="lt2"/>
                </a:solidFill>
              </a:defRPr>
            </a:lvl3pPr>
            <a:lvl4pPr lvl="3" rtl="0" algn="ctr">
              <a:spcBef>
                <a:spcPts val="0"/>
              </a:spcBef>
              <a:spcAft>
                <a:spcPts val="0"/>
              </a:spcAft>
              <a:buClr>
                <a:schemeClr val="lt2"/>
              </a:buClr>
              <a:buSzPts val="4200"/>
              <a:buNone/>
              <a:defRPr>
                <a:solidFill>
                  <a:schemeClr val="lt2"/>
                </a:solidFill>
              </a:defRPr>
            </a:lvl4pPr>
            <a:lvl5pPr lvl="4" rtl="0" algn="ctr">
              <a:spcBef>
                <a:spcPts val="0"/>
              </a:spcBef>
              <a:spcAft>
                <a:spcPts val="0"/>
              </a:spcAft>
              <a:buClr>
                <a:schemeClr val="lt2"/>
              </a:buClr>
              <a:buSzPts val="4200"/>
              <a:buNone/>
              <a:defRPr>
                <a:solidFill>
                  <a:schemeClr val="lt2"/>
                </a:solidFill>
              </a:defRPr>
            </a:lvl5pPr>
            <a:lvl6pPr lvl="5" rtl="0" algn="ctr">
              <a:spcBef>
                <a:spcPts val="0"/>
              </a:spcBef>
              <a:spcAft>
                <a:spcPts val="0"/>
              </a:spcAft>
              <a:buClr>
                <a:schemeClr val="lt2"/>
              </a:buClr>
              <a:buSzPts val="4200"/>
              <a:buNone/>
              <a:defRPr>
                <a:solidFill>
                  <a:schemeClr val="lt2"/>
                </a:solidFill>
              </a:defRPr>
            </a:lvl6pPr>
            <a:lvl7pPr lvl="6" rtl="0" algn="ctr">
              <a:spcBef>
                <a:spcPts val="0"/>
              </a:spcBef>
              <a:spcAft>
                <a:spcPts val="0"/>
              </a:spcAft>
              <a:buClr>
                <a:schemeClr val="lt2"/>
              </a:buClr>
              <a:buSzPts val="4200"/>
              <a:buNone/>
              <a:defRPr>
                <a:solidFill>
                  <a:schemeClr val="lt2"/>
                </a:solidFill>
              </a:defRPr>
            </a:lvl7pPr>
            <a:lvl8pPr lvl="7" rtl="0" algn="ctr">
              <a:spcBef>
                <a:spcPts val="0"/>
              </a:spcBef>
              <a:spcAft>
                <a:spcPts val="0"/>
              </a:spcAft>
              <a:buClr>
                <a:schemeClr val="lt2"/>
              </a:buClr>
              <a:buSzPts val="4200"/>
              <a:buNone/>
              <a:defRPr>
                <a:solidFill>
                  <a:schemeClr val="lt2"/>
                </a:solidFill>
              </a:defRPr>
            </a:lvl8pPr>
            <a:lvl9pPr lvl="8" rtl="0"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rtl="0"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rtl="0"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rtl="0"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rtl="0"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rtl="0"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rtl="0"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rtl="0"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rtl="0"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Economica"/>
                <a:ea typeface="Economica"/>
                <a:cs typeface="Economica"/>
                <a:sym typeface="Economica"/>
              </a:defRPr>
            </a:lvl1pPr>
            <a:lvl2pPr lvl="1" rtl="0" algn="r">
              <a:buNone/>
              <a:defRPr sz="1000">
                <a:solidFill>
                  <a:schemeClr val="dk1"/>
                </a:solidFill>
                <a:latin typeface="Economica"/>
                <a:ea typeface="Economica"/>
                <a:cs typeface="Economica"/>
                <a:sym typeface="Economica"/>
              </a:defRPr>
            </a:lvl2pPr>
            <a:lvl3pPr lvl="2" rtl="0" algn="r">
              <a:buNone/>
              <a:defRPr sz="1000">
                <a:solidFill>
                  <a:schemeClr val="dk1"/>
                </a:solidFill>
                <a:latin typeface="Economica"/>
                <a:ea typeface="Economica"/>
                <a:cs typeface="Economica"/>
                <a:sym typeface="Economica"/>
              </a:defRPr>
            </a:lvl3pPr>
            <a:lvl4pPr lvl="3" rtl="0" algn="r">
              <a:buNone/>
              <a:defRPr sz="1000">
                <a:solidFill>
                  <a:schemeClr val="dk1"/>
                </a:solidFill>
                <a:latin typeface="Economica"/>
                <a:ea typeface="Economica"/>
                <a:cs typeface="Economica"/>
                <a:sym typeface="Economica"/>
              </a:defRPr>
            </a:lvl4pPr>
            <a:lvl5pPr lvl="4" rtl="0" algn="r">
              <a:buNone/>
              <a:defRPr sz="1000">
                <a:solidFill>
                  <a:schemeClr val="dk1"/>
                </a:solidFill>
                <a:latin typeface="Economica"/>
                <a:ea typeface="Economica"/>
                <a:cs typeface="Economica"/>
                <a:sym typeface="Economica"/>
              </a:defRPr>
            </a:lvl5pPr>
            <a:lvl6pPr lvl="5" rtl="0" algn="r">
              <a:buNone/>
              <a:defRPr sz="1000">
                <a:solidFill>
                  <a:schemeClr val="dk1"/>
                </a:solidFill>
                <a:latin typeface="Economica"/>
                <a:ea typeface="Economica"/>
                <a:cs typeface="Economica"/>
                <a:sym typeface="Economica"/>
              </a:defRPr>
            </a:lvl6pPr>
            <a:lvl7pPr lvl="6" rtl="0" algn="r">
              <a:buNone/>
              <a:defRPr sz="1000">
                <a:solidFill>
                  <a:schemeClr val="dk1"/>
                </a:solidFill>
                <a:latin typeface="Economica"/>
                <a:ea typeface="Economica"/>
                <a:cs typeface="Economica"/>
                <a:sym typeface="Economica"/>
              </a:defRPr>
            </a:lvl7pPr>
            <a:lvl8pPr lvl="7" rtl="0" algn="r">
              <a:buNone/>
              <a:defRPr sz="1000">
                <a:solidFill>
                  <a:schemeClr val="dk1"/>
                </a:solidFill>
                <a:latin typeface="Economica"/>
                <a:ea typeface="Economica"/>
                <a:cs typeface="Economica"/>
                <a:sym typeface="Economica"/>
              </a:defRPr>
            </a:lvl8pPr>
            <a:lvl9pPr lvl="8" rtl="0"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drive.google.com/file/d/18mCScJnOwt341AWD2ScO_wKksv_ia3E2/view" TargetMode="Externa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1" name="Shape 61"/>
        <p:cNvGrpSpPr/>
        <p:nvPr/>
      </p:nvGrpSpPr>
      <p:grpSpPr>
        <a:xfrm>
          <a:off x="0" y="0"/>
          <a:ext cx="0" cy="0"/>
          <a:chOff x="0" y="0"/>
          <a:chExt cx="0" cy="0"/>
        </a:xfrm>
      </p:grpSpPr>
      <p:sp>
        <p:nvSpPr>
          <p:cNvPr id="62" name="Google Shape;62;p13"/>
          <p:cNvSpPr txBox="1"/>
          <p:nvPr>
            <p:ph idx="4294967295" type="ctrTitle"/>
          </p:nvPr>
        </p:nvSpPr>
        <p:spPr>
          <a:xfrm>
            <a:off x="2394750" y="1129050"/>
            <a:ext cx="43545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GB" sz="5830">
                <a:solidFill>
                  <a:schemeClr val="lt1"/>
                </a:solidFill>
                <a:highlight>
                  <a:schemeClr val="lt1"/>
                </a:highlight>
              </a:rPr>
              <a:t>-</a:t>
            </a:r>
            <a:r>
              <a:rPr lang="en-GB" sz="5830">
                <a:solidFill>
                  <a:schemeClr val="accent1"/>
                </a:solidFill>
                <a:highlight>
                  <a:schemeClr val="lt1"/>
                </a:highlight>
              </a:rPr>
              <a:t>Alice  and  Bob</a:t>
            </a:r>
            <a:r>
              <a:rPr lang="en-GB" sz="5830">
                <a:solidFill>
                  <a:schemeClr val="lt1"/>
                </a:solidFill>
                <a:highlight>
                  <a:schemeClr val="lt1"/>
                </a:highlight>
              </a:rPr>
              <a:t>-</a:t>
            </a:r>
            <a:endParaRPr sz="5830">
              <a:solidFill>
                <a:schemeClr val="lt1"/>
              </a:solidFill>
              <a:highlight>
                <a:schemeClr val="lt1"/>
              </a:highlight>
            </a:endParaRPr>
          </a:p>
        </p:txBody>
      </p:sp>
      <p:sp>
        <p:nvSpPr>
          <p:cNvPr id="63" name="Google Shape;63;p13"/>
          <p:cNvSpPr txBox="1"/>
          <p:nvPr>
            <p:ph idx="4294967295" type="subTitle"/>
          </p:nvPr>
        </p:nvSpPr>
        <p:spPr>
          <a:xfrm>
            <a:off x="3044700" y="2818655"/>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GB" sz="2200">
                <a:solidFill>
                  <a:srgbClr val="B5CEA8"/>
                </a:solidFill>
                <a:latin typeface="Economica"/>
                <a:ea typeface="Economica"/>
                <a:cs typeface="Economica"/>
                <a:sym typeface="Economica"/>
              </a:rPr>
              <a:t>Aryan Jain  |  Shreya Ompreeti</a:t>
            </a:r>
            <a:endParaRPr sz="2200">
              <a:solidFill>
                <a:srgbClr val="B5CEA8"/>
              </a:solidFill>
              <a:latin typeface="Economica"/>
              <a:ea typeface="Economica"/>
              <a:cs typeface="Economica"/>
              <a:sym typeface="Economic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1" name="Shape 111"/>
        <p:cNvGrpSpPr/>
        <p:nvPr/>
      </p:nvGrpSpPr>
      <p:grpSpPr>
        <a:xfrm>
          <a:off x="0" y="0"/>
          <a:ext cx="0" cy="0"/>
          <a:chOff x="0" y="0"/>
          <a:chExt cx="0" cy="0"/>
        </a:xfrm>
      </p:grpSpPr>
      <p:sp>
        <p:nvSpPr>
          <p:cNvPr id="112" name="Google Shape;112;p22"/>
          <p:cNvSpPr txBox="1"/>
          <p:nvPr>
            <p:ph type="title"/>
          </p:nvPr>
        </p:nvSpPr>
        <p:spPr>
          <a:xfrm>
            <a:off x="465900" y="248025"/>
            <a:ext cx="8212200" cy="752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3200">
                <a:solidFill>
                  <a:schemeClr val="lt1"/>
                </a:solidFill>
                <a:highlight>
                  <a:schemeClr val="lt1"/>
                </a:highlight>
              </a:rPr>
              <a:t>- </a:t>
            </a:r>
            <a:r>
              <a:rPr b="1" lang="en-GB" sz="3200">
                <a:highlight>
                  <a:schemeClr val="lt1"/>
                </a:highlight>
              </a:rPr>
              <a:t>4. Security Goal </a:t>
            </a:r>
            <a:r>
              <a:rPr b="1" lang="en-GB" sz="3200">
                <a:solidFill>
                  <a:schemeClr val="lt1"/>
                </a:solidFill>
                <a:highlight>
                  <a:schemeClr val="lt1"/>
                </a:highlight>
              </a:rPr>
              <a:t>-</a:t>
            </a:r>
            <a:r>
              <a:rPr lang="en-GB" sz="3200">
                <a:solidFill>
                  <a:schemeClr val="lt1"/>
                </a:solidFill>
                <a:highlight>
                  <a:schemeClr val="lt1"/>
                </a:highlight>
              </a:rPr>
              <a:t> </a:t>
            </a:r>
            <a:r>
              <a:rPr b="1" lang="en-GB" sz="3200">
                <a:solidFill>
                  <a:schemeClr val="lt1"/>
                </a:solidFill>
              </a:rPr>
              <a:t> </a:t>
            </a:r>
            <a:endParaRPr b="1" sz="3200">
              <a:solidFill>
                <a:schemeClr val="lt1"/>
              </a:solidFill>
              <a:highlight>
                <a:schemeClr val="lt1"/>
              </a:highlight>
            </a:endParaRPr>
          </a:p>
        </p:txBody>
      </p:sp>
      <p:sp>
        <p:nvSpPr>
          <p:cNvPr id="113" name="Google Shape;113;p22"/>
          <p:cNvSpPr txBox="1"/>
          <p:nvPr>
            <p:ph idx="1" type="body"/>
          </p:nvPr>
        </p:nvSpPr>
        <p:spPr>
          <a:xfrm>
            <a:off x="596400" y="1152725"/>
            <a:ext cx="7951200" cy="34866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b="1" lang="en-GB">
                <a:solidFill>
                  <a:schemeClr val="lt1"/>
                </a:solidFill>
                <a:latin typeface="Economica"/>
                <a:ea typeface="Economica"/>
                <a:cs typeface="Economica"/>
                <a:sym typeface="Economica"/>
              </a:rPr>
              <a:t>Objective:</a:t>
            </a:r>
            <a:r>
              <a:rPr lang="en-GB">
                <a:solidFill>
                  <a:schemeClr val="lt1"/>
                </a:solidFill>
                <a:latin typeface="Economica"/>
                <a:ea typeface="Economica"/>
                <a:cs typeface="Economica"/>
                <a:sym typeface="Economica"/>
              </a:rPr>
              <a:t> </a:t>
            </a:r>
            <a:endParaRPr>
              <a:solidFill>
                <a:schemeClr val="lt1"/>
              </a:solidFill>
              <a:latin typeface="Economica"/>
              <a:ea typeface="Economica"/>
              <a:cs typeface="Economica"/>
              <a:sym typeface="Economica"/>
            </a:endParaRPr>
          </a:p>
          <a:p>
            <a:pPr indent="-342900" lvl="0" marL="457200" rtl="0" algn="just">
              <a:lnSpc>
                <a:spcPct val="115000"/>
              </a:lnSpc>
              <a:spcBef>
                <a:spcPts val="1200"/>
              </a:spcBef>
              <a:spcAft>
                <a:spcPts val="0"/>
              </a:spcAft>
              <a:buClr>
                <a:schemeClr val="lt1"/>
              </a:buClr>
              <a:buSzPts val="1800"/>
              <a:buFont typeface="Economica"/>
              <a:buChar char="●"/>
            </a:pPr>
            <a:r>
              <a:rPr lang="en-GB">
                <a:solidFill>
                  <a:schemeClr val="lt1"/>
                </a:solidFill>
                <a:latin typeface="Economica"/>
                <a:ea typeface="Economica"/>
                <a:cs typeface="Economica"/>
                <a:sym typeface="Economica"/>
              </a:rPr>
              <a:t>Restrict information revealed through similarity results specific to the files possessed by Alice and Bob.</a:t>
            </a:r>
            <a:endParaRPr>
              <a:solidFill>
                <a:schemeClr val="lt1"/>
              </a:solidFill>
              <a:latin typeface="Economica"/>
              <a:ea typeface="Economica"/>
              <a:cs typeface="Economica"/>
              <a:sym typeface="Economica"/>
            </a:endParaRPr>
          </a:p>
          <a:p>
            <a:pPr indent="0" lvl="0" marL="0" rtl="0" algn="just">
              <a:lnSpc>
                <a:spcPct val="115000"/>
              </a:lnSpc>
              <a:spcBef>
                <a:spcPts val="1200"/>
              </a:spcBef>
              <a:spcAft>
                <a:spcPts val="0"/>
              </a:spcAft>
              <a:buNone/>
            </a:pPr>
            <a:r>
              <a:rPr b="1" lang="en-GB">
                <a:solidFill>
                  <a:schemeClr val="lt1"/>
                </a:solidFill>
                <a:latin typeface="Economica"/>
                <a:ea typeface="Economica"/>
                <a:cs typeface="Economica"/>
                <a:sym typeface="Economica"/>
              </a:rPr>
              <a:t>Achieved By:</a:t>
            </a:r>
            <a:r>
              <a:rPr lang="en-GB">
                <a:solidFill>
                  <a:schemeClr val="lt1"/>
                </a:solidFill>
                <a:latin typeface="Economica"/>
                <a:ea typeface="Economica"/>
                <a:cs typeface="Economica"/>
                <a:sym typeface="Economica"/>
              </a:rPr>
              <a:t> </a:t>
            </a:r>
            <a:endParaRPr>
              <a:solidFill>
                <a:schemeClr val="lt1"/>
              </a:solidFill>
              <a:latin typeface="Economica"/>
              <a:ea typeface="Economica"/>
              <a:cs typeface="Economica"/>
              <a:sym typeface="Economica"/>
            </a:endParaRPr>
          </a:p>
          <a:p>
            <a:pPr indent="-342900" lvl="0" marL="457200" rtl="0" algn="just">
              <a:lnSpc>
                <a:spcPct val="150000"/>
              </a:lnSpc>
              <a:spcBef>
                <a:spcPts val="1200"/>
              </a:spcBef>
              <a:spcAft>
                <a:spcPts val="1000"/>
              </a:spcAft>
              <a:buClr>
                <a:schemeClr val="lt1"/>
              </a:buClr>
              <a:buSzPts val="1800"/>
              <a:buFont typeface="Economica"/>
              <a:buChar char="●"/>
            </a:pPr>
            <a:r>
              <a:rPr lang="en-GB">
                <a:solidFill>
                  <a:schemeClr val="lt1"/>
                </a:solidFill>
                <a:latin typeface="Economica"/>
                <a:ea typeface="Economica"/>
                <a:cs typeface="Economica"/>
                <a:sym typeface="Economica"/>
              </a:rPr>
              <a:t>The sim_check2 function is used to display results tailored to the names of files owned by each participant that they have in common with the other, preventing the disclosure of any information about the other participant's files (including not even revealing the other party's file name).</a:t>
            </a:r>
            <a:endParaRPr>
              <a:solidFill>
                <a:schemeClr val="lt1"/>
              </a:solidFill>
              <a:latin typeface="Economica"/>
              <a:ea typeface="Economica"/>
              <a:cs typeface="Economica"/>
              <a:sym typeface="Economic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7" name="Shape 117"/>
        <p:cNvGrpSpPr/>
        <p:nvPr/>
      </p:nvGrpSpPr>
      <p:grpSpPr>
        <a:xfrm>
          <a:off x="0" y="0"/>
          <a:ext cx="0" cy="0"/>
          <a:chOff x="0" y="0"/>
          <a:chExt cx="0" cy="0"/>
        </a:xfrm>
      </p:grpSpPr>
      <p:sp>
        <p:nvSpPr>
          <p:cNvPr id="118" name="Google Shape;118;p2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5300">
                <a:solidFill>
                  <a:schemeClr val="lt1"/>
                </a:solidFill>
                <a:highlight>
                  <a:schemeClr val="lt1"/>
                </a:highlight>
              </a:rPr>
              <a:t>-</a:t>
            </a:r>
            <a:r>
              <a:rPr lang="en-GB" sz="5300">
                <a:highlight>
                  <a:schemeClr val="lt1"/>
                </a:highlight>
              </a:rPr>
              <a:t>(3) ATTACK</a:t>
            </a:r>
            <a:r>
              <a:rPr lang="en-GB" sz="5300">
                <a:solidFill>
                  <a:schemeClr val="lt1"/>
                </a:solidFill>
                <a:highlight>
                  <a:schemeClr val="lt1"/>
                </a:highlight>
              </a:rPr>
              <a:t>-</a:t>
            </a:r>
            <a:endParaRPr sz="5300">
              <a:solidFill>
                <a:schemeClr val="lt1"/>
              </a:solidFill>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2" name="Shape 122"/>
        <p:cNvGrpSpPr/>
        <p:nvPr/>
      </p:nvGrpSpPr>
      <p:grpSpPr>
        <a:xfrm>
          <a:off x="0" y="0"/>
          <a:ext cx="0" cy="0"/>
          <a:chOff x="0" y="0"/>
          <a:chExt cx="0" cy="0"/>
        </a:xfrm>
      </p:grpSpPr>
      <p:sp>
        <p:nvSpPr>
          <p:cNvPr id="123" name="Google Shape;123;p24"/>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5300">
                <a:solidFill>
                  <a:schemeClr val="lt1"/>
                </a:solidFill>
                <a:highlight>
                  <a:schemeClr val="lt1"/>
                </a:highlight>
              </a:rPr>
              <a:t>-</a:t>
            </a:r>
            <a:r>
              <a:rPr lang="en-GB" sz="5300">
                <a:highlight>
                  <a:schemeClr val="lt1"/>
                </a:highlight>
              </a:rPr>
              <a:t>Blue Team: Blockchain Forever</a:t>
            </a:r>
            <a:r>
              <a:rPr lang="en-GB" sz="5300">
                <a:solidFill>
                  <a:schemeClr val="lt1"/>
                </a:solidFill>
                <a:highlight>
                  <a:schemeClr val="lt1"/>
                </a:highlight>
              </a:rPr>
              <a:t>-</a:t>
            </a:r>
            <a:endParaRPr sz="5300">
              <a:solidFill>
                <a:schemeClr val="lt1"/>
              </a:solidFill>
              <a:highlight>
                <a:schemeClr val="lt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7" name="Shape 127"/>
        <p:cNvGrpSpPr/>
        <p:nvPr/>
      </p:nvGrpSpPr>
      <p:grpSpPr>
        <a:xfrm>
          <a:off x="0" y="0"/>
          <a:ext cx="0" cy="0"/>
          <a:chOff x="0" y="0"/>
          <a:chExt cx="0" cy="0"/>
        </a:xfrm>
      </p:grpSpPr>
      <p:sp>
        <p:nvSpPr>
          <p:cNvPr id="128" name="Google Shape;128;p25"/>
          <p:cNvSpPr txBox="1"/>
          <p:nvPr>
            <p:ph type="title"/>
          </p:nvPr>
        </p:nvSpPr>
        <p:spPr>
          <a:xfrm>
            <a:off x="465900" y="248025"/>
            <a:ext cx="8212200" cy="75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sz="2600" u="sng">
                <a:highlight>
                  <a:schemeClr val="lt1"/>
                </a:highlight>
              </a:rPr>
              <a:t>Implementation Attack:</a:t>
            </a:r>
            <a:r>
              <a:rPr b="1" lang="en-GB" sz="2600">
                <a:highlight>
                  <a:schemeClr val="lt1"/>
                </a:highlight>
              </a:rPr>
              <a:t> No similarity results for the server side (alice.py)</a:t>
            </a:r>
            <a:r>
              <a:rPr b="1" lang="en-GB" sz="2600">
                <a:solidFill>
                  <a:schemeClr val="lt1"/>
                </a:solidFill>
              </a:rPr>
              <a:t> </a:t>
            </a:r>
            <a:endParaRPr sz="2600">
              <a:highlight>
                <a:schemeClr val="lt1"/>
              </a:highlight>
            </a:endParaRPr>
          </a:p>
        </p:txBody>
      </p:sp>
      <p:sp>
        <p:nvSpPr>
          <p:cNvPr id="129" name="Google Shape;129;p25"/>
          <p:cNvSpPr txBox="1"/>
          <p:nvPr>
            <p:ph idx="1" type="body"/>
          </p:nvPr>
        </p:nvSpPr>
        <p:spPr>
          <a:xfrm>
            <a:off x="596400" y="1877550"/>
            <a:ext cx="7951200" cy="1388400"/>
          </a:xfrm>
          <a:prstGeom prst="rect">
            <a:avLst/>
          </a:prstGeom>
        </p:spPr>
        <p:txBody>
          <a:bodyPr anchorCtr="0" anchor="t" bIns="91425" lIns="91425" spcFirstLastPara="1" rIns="91425" wrap="square" tIns="91425">
            <a:noAutofit/>
          </a:bodyPr>
          <a:lstStyle/>
          <a:p>
            <a:pPr indent="-342900" lvl="0" marL="457200" rtl="0" algn="just">
              <a:spcBef>
                <a:spcPts val="1200"/>
              </a:spcBef>
              <a:spcAft>
                <a:spcPts val="0"/>
              </a:spcAft>
              <a:buClr>
                <a:schemeClr val="lt1"/>
              </a:buClr>
              <a:buSzPts val="1800"/>
              <a:buFont typeface="Economica"/>
              <a:buChar char="●"/>
            </a:pPr>
            <a:r>
              <a:rPr lang="en-GB">
                <a:solidFill>
                  <a:schemeClr val="lt1"/>
                </a:solidFill>
                <a:latin typeface="Economica"/>
                <a:ea typeface="Economica"/>
                <a:cs typeface="Economica"/>
                <a:sym typeface="Economica"/>
              </a:rPr>
              <a:t>File comparison results are only displayed on the client side (for Bob). This means the project’s goals weren’t achieved since at the completion of the implementation, Alice has no information about which files she shares with Bob, if any.</a:t>
            </a:r>
            <a:endParaRPr>
              <a:solidFill>
                <a:schemeClr val="lt1"/>
              </a:solidFill>
              <a:latin typeface="Economica"/>
              <a:ea typeface="Economica"/>
              <a:cs typeface="Economica"/>
              <a:sym typeface="Economica"/>
            </a:endParaRPr>
          </a:p>
          <a:p>
            <a:pPr indent="0" lvl="0" marL="0" rtl="0" algn="just">
              <a:spcBef>
                <a:spcPts val="1200"/>
              </a:spcBef>
              <a:spcAft>
                <a:spcPts val="1000"/>
              </a:spcAft>
              <a:buNone/>
            </a:pPr>
            <a:r>
              <a:t/>
            </a:r>
            <a:endParaRPr b="1">
              <a:solidFill>
                <a:schemeClr val="lt1"/>
              </a:solidFill>
              <a:latin typeface="Economica"/>
              <a:ea typeface="Economica"/>
              <a:cs typeface="Economica"/>
              <a:sym typeface="Economic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3" name="Shape 133"/>
        <p:cNvGrpSpPr/>
        <p:nvPr/>
      </p:nvGrpSpPr>
      <p:grpSpPr>
        <a:xfrm>
          <a:off x="0" y="0"/>
          <a:ext cx="0" cy="0"/>
          <a:chOff x="0" y="0"/>
          <a:chExt cx="0" cy="0"/>
        </a:xfrm>
      </p:grpSpPr>
      <p:sp>
        <p:nvSpPr>
          <p:cNvPr id="134" name="Google Shape;134;p26"/>
          <p:cNvSpPr txBox="1"/>
          <p:nvPr>
            <p:ph type="title"/>
          </p:nvPr>
        </p:nvSpPr>
        <p:spPr>
          <a:xfrm>
            <a:off x="465900" y="248025"/>
            <a:ext cx="8212200" cy="75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sz="2600" u="sng">
                <a:highlight>
                  <a:schemeClr val="lt1"/>
                </a:highlight>
              </a:rPr>
              <a:t>Implementation Attack:</a:t>
            </a:r>
            <a:r>
              <a:rPr b="1" lang="en-GB" sz="2600">
                <a:highlight>
                  <a:schemeClr val="lt1"/>
                </a:highlight>
              </a:rPr>
              <a:t> Connection left open on server side (alice.py)</a:t>
            </a:r>
            <a:endParaRPr sz="2600">
              <a:highlight>
                <a:schemeClr val="lt1"/>
              </a:highlight>
            </a:endParaRPr>
          </a:p>
        </p:txBody>
      </p:sp>
      <p:sp>
        <p:nvSpPr>
          <p:cNvPr id="135" name="Google Shape;135;p26"/>
          <p:cNvSpPr txBox="1"/>
          <p:nvPr>
            <p:ph idx="1" type="body"/>
          </p:nvPr>
        </p:nvSpPr>
        <p:spPr>
          <a:xfrm>
            <a:off x="596400" y="1815000"/>
            <a:ext cx="7951200" cy="1513500"/>
          </a:xfrm>
          <a:prstGeom prst="rect">
            <a:avLst/>
          </a:prstGeom>
        </p:spPr>
        <p:txBody>
          <a:bodyPr anchorCtr="0" anchor="t" bIns="91425" lIns="91425" spcFirstLastPara="1" rIns="91425" wrap="square" tIns="91425">
            <a:noAutofit/>
          </a:bodyPr>
          <a:lstStyle/>
          <a:p>
            <a:pPr indent="-342900" lvl="0" marL="457200" rtl="0" algn="just">
              <a:spcBef>
                <a:spcPts val="1200"/>
              </a:spcBef>
              <a:spcAft>
                <a:spcPts val="1000"/>
              </a:spcAft>
              <a:buClr>
                <a:schemeClr val="lt1"/>
              </a:buClr>
              <a:buSzPts val="1800"/>
              <a:buFont typeface="Economica"/>
              <a:buChar char="●"/>
            </a:pPr>
            <a:r>
              <a:rPr lang="en-GB">
                <a:solidFill>
                  <a:schemeClr val="lt1"/>
                </a:solidFill>
                <a:latin typeface="Economica"/>
                <a:ea typeface="Economica"/>
                <a:cs typeface="Economica"/>
                <a:sym typeface="Economica"/>
              </a:rPr>
              <a:t>After Alice sends the code segments from her end and Bob receives and computes similarity results, the connection is only closed from Bob’s end but the program does not terminate on Alice’s end until a keyboard interrupt occurs. This makes the communication channel vulnerable to attacks.</a:t>
            </a:r>
            <a:endParaRPr>
              <a:solidFill>
                <a:schemeClr val="lt1"/>
              </a:solidFill>
              <a:latin typeface="Economica"/>
              <a:ea typeface="Economica"/>
              <a:cs typeface="Economica"/>
              <a:sym typeface="Economic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9" name="Shape 139"/>
        <p:cNvGrpSpPr/>
        <p:nvPr/>
      </p:nvGrpSpPr>
      <p:grpSpPr>
        <a:xfrm>
          <a:off x="0" y="0"/>
          <a:ext cx="0" cy="0"/>
          <a:chOff x="0" y="0"/>
          <a:chExt cx="0" cy="0"/>
        </a:xfrm>
      </p:grpSpPr>
      <p:sp>
        <p:nvSpPr>
          <p:cNvPr id="140" name="Google Shape;140;p27"/>
          <p:cNvSpPr txBox="1"/>
          <p:nvPr>
            <p:ph type="title"/>
          </p:nvPr>
        </p:nvSpPr>
        <p:spPr>
          <a:xfrm>
            <a:off x="559350" y="380025"/>
            <a:ext cx="8025300" cy="99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2600" u="sng">
                <a:highlight>
                  <a:schemeClr val="lt1"/>
                </a:highlight>
              </a:rPr>
              <a:t>Implementation Attack:</a:t>
            </a:r>
            <a:r>
              <a:rPr b="1" lang="en-GB" sz="2600">
                <a:highlight>
                  <a:schemeClr val="lt1"/>
                </a:highlight>
              </a:rPr>
              <a:t> Only Alice is sending hashed digests to Bob, Bob is not sending anything to Alice</a:t>
            </a:r>
            <a:endParaRPr sz="2600">
              <a:highlight>
                <a:schemeClr val="lt1"/>
              </a:highlight>
            </a:endParaRPr>
          </a:p>
        </p:txBody>
      </p:sp>
      <p:sp>
        <p:nvSpPr>
          <p:cNvPr id="141" name="Google Shape;141;p27"/>
          <p:cNvSpPr txBox="1"/>
          <p:nvPr>
            <p:ph idx="1" type="body"/>
          </p:nvPr>
        </p:nvSpPr>
        <p:spPr>
          <a:xfrm>
            <a:off x="596400" y="1949300"/>
            <a:ext cx="7951200" cy="18675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1200"/>
              </a:spcBef>
              <a:spcAft>
                <a:spcPts val="1000"/>
              </a:spcAft>
              <a:buClr>
                <a:schemeClr val="lt1"/>
              </a:buClr>
              <a:buSzPts val="1800"/>
              <a:buFont typeface="Economica"/>
              <a:buChar char="●"/>
            </a:pPr>
            <a:r>
              <a:rPr lang="en-GB">
                <a:solidFill>
                  <a:schemeClr val="lt1"/>
                </a:solidFill>
                <a:latin typeface="Economica"/>
                <a:ea typeface="Economica"/>
                <a:cs typeface="Economica"/>
                <a:sym typeface="Economica"/>
              </a:rPr>
              <a:t>In the implementation, only the hashed digests of Alice’s code segments are signed and sent to Bob, who is then shown how many files they have in common. However, Bob doesn’t share the digests of his files with Alice. This goes against the project expectation of Bob and Alice being hostile subcontractors who don’t trust each other as only Alice is sharing information about her files with Bob while Bob does not do so.</a:t>
            </a:r>
            <a:endParaRPr>
              <a:solidFill>
                <a:schemeClr val="lt1"/>
              </a:solidFill>
              <a:latin typeface="Economica"/>
              <a:ea typeface="Economica"/>
              <a:cs typeface="Economica"/>
              <a:sym typeface="Economic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5" name="Shape 145"/>
        <p:cNvGrpSpPr/>
        <p:nvPr/>
      </p:nvGrpSpPr>
      <p:grpSpPr>
        <a:xfrm>
          <a:off x="0" y="0"/>
          <a:ext cx="0" cy="0"/>
          <a:chOff x="0" y="0"/>
          <a:chExt cx="0" cy="0"/>
        </a:xfrm>
      </p:grpSpPr>
      <p:sp>
        <p:nvSpPr>
          <p:cNvPr id="146" name="Google Shape;146;p28"/>
          <p:cNvSpPr txBox="1"/>
          <p:nvPr>
            <p:ph type="title"/>
          </p:nvPr>
        </p:nvSpPr>
        <p:spPr>
          <a:xfrm>
            <a:off x="465900" y="339075"/>
            <a:ext cx="8212200" cy="9741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GB" sz="2600" u="sng">
                <a:highlight>
                  <a:schemeClr val="lt1"/>
                </a:highlight>
              </a:rPr>
              <a:t>Theory</a:t>
            </a:r>
            <a:r>
              <a:rPr b="1" lang="en-GB" sz="2600" u="sng">
                <a:highlight>
                  <a:schemeClr val="lt1"/>
                </a:highlight>
              </a:rPr>
              <a:t> Attack:</a:t>
            </a:r>
            <a:r>
              <a:rPr b="1" lang="en-GB" sz="2600">
                <a:highlight>
                  <a:schemeClr val="lt1"/>
                </a:highlight>
              </a:rPr>
              <a:t> </a:t>
            </a:r>
            <a:r>
              <a:rPr b="1" lang="en-GB" sz="2600">
                <a:highlight>
                  <a:schemeClr val="lt1"/>
                </a:highlight>
              </a:rPr>
              <a:t>Does not specify which files are the same even on the client side (bob.py)</a:t>
            </a:r>
            <a:endParaRPr b="1" sz="2600">
              <a:highlight>
                <a:schemeClr val="lt1"/>
              </a:highlight>
            </a:endParaRPr>
          </a:p>
        </p:txBody>
      </p:sp>
      <p:sp>
        <p:nvSpPr>
          <p:cNvPr id="147" name="Google Shape;147;p28"/>
          <p:cNvSpPr txBox="1"/>
          <p:nvPr>
            <p:ph idx="1" type="body"/>
          </p:nvPr>
        </p:nvSpPr>
        <p:spPr>
          <a:xfrm>
            <a:off x="596400" y="1903750"/>
            <a:ext cx="7951200" cy="1981200"/>
          </a:xfrm>
          <a:prstGeom prst="rect">
            <a:avLst/>
          </a:prstGeom>
        </p:spPr>
        <p:txBody>
          <a:bodyPr anchorCtr="0" anchor="t" bIns="91425" lIns="91425" spcFirstLastPara="1" rIns="91425" wrap="square" tIns="91425">
            <a:noAutofit/>
          </a:bodyPr>
          <a:lstStyle/>
          <a:p>
            <a:pPr indent="-342900" lvl="0" marL="457200" rtl="0" algn="just">
              <a:spcBef>
                <a:spcPts val="1200"/>
              </a:spcBef>
              <a:spcAft>
                <a:spcPts val="1000"/>
              </a:spcAft>
              <a:buClr>
                <a:schemeClr val="lt1"/>
              </a:buClr>
              <a:buSzPts val="1800"/>
              <a:buFont typeface="Economica"/>
              <a:buChar char="●"/>
            </a:pPr>
            <a:r>
              <a:rPr lang="en-GB">
                <a:solidFill>
                  <a:schemeClr val="lt1"/>
                </a:solidFill>
                <a:latin typeface="Economica"/>
                <a:ea typeface="Economica"/>
                <a:cs typeface="Economica"/>
                <a:sym typeface="Economica"/>
              </a:rPr>
              <a:t>The project achieves insufficient goals when displaying similarity results. Not only does it not provide the client (Alice) with the results about files she shares with Bob, but also the results displayed for Bob only indicate how many files are common to both of them. Bob does not learn which of his code segments are common to both Alice and him, rendering the </a:t>
            </a:r>
            <a:r>
              <a:rPr lang="en-GB">
                <a:solidFill>
                  <a:schemeClr val="lt1"/>
                </a:solidFill>
                <a:latin typeface="Economica"/>
                <a:ea typeface="Economica"/>
                <a:cs typeface="Economica"/>
                <a:sym typeface="Economica"/>
              </a:rPr>
              <a:t>protocol</a:t>
            </a:r>
            <a:r>
              <a:rPr lang="en-GB">
                <a:solidFill>
                  <a:schemeClr val="lt1"/>
                </a:solidFill>
                <a:latin typeface="Economica"/>
                <a:ea typeface="Economica"/>
                <a:cs typeface="Economica"/>
                <a:sym typeface="Economica"/>
              </a:rPr>
              <a:t> implementation incomplete and inadequate.</a:t>
            </a:r>
            <a:endParaRPr>
              <a:solidFill>
                <a:schemeClr val="lt1"/>
              </a:solidFill>
              <a:latin typeface="Economica"/>
              <a:ea typeface="Economica"/>
              <a:cs typeface="Economica"/>
              <a:sym typeface="Economic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1" name="Shape 151"/>
        <p:cNvGrpSpPr/>
        <p:nvPr/>
      </p:nvGrpSpPr>
      <p:grpSpPr>
        <a:xfrm>
          <a:off x="0" y="0"/>
          <a:ext cx="0" cy="0"/>
          <a:chOff x="0" y="0"/>
          <a:chExt cx="0" cy="0"/>
        </a:xfrm>
      </p:grpSpPr>
      <p:sp>
        <p:nvSpPr>
          <p:cNvPr id="152" name="Google Shape;152;p29"/>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5300">
                <a:solidFill>
                  <a:schemeClr val="lt1"/>
                </a:solidFill>
                <a:highlight>
                  <a:schemeClr val="lt1"/>
                </a:highlight>
              </a:rPr>
              <a:t>-</a:t>
            </a:r>
            <a:r>
              <a:rPr lang="en-GB" sz="5300">
                <a:highlight>
                  <a:schemeClr val="lt1"/>
                </a:highlight>
              </a:rPr>
              <a:t>Blue Team: Blum Blum</a:t>
            </a:r>
            <a:r>
              <a:rPr lang="en-GB" sz="5300">
                <a:solidFill>
                  <a:schemeClr val="lt1"/>
                </a:solidFill>
                <a:highlight>
                  <a:schemeClr val="lt1"/>
                </a:highlight>
              </a:rPr>
              <a:t>-</a:t>
            </a:r>
            <a:endParaRPr sz="5300">
              <a:solidFill>
                <a:schemeClr val="lt1"/>
              </a:solidFill>
              <a:highlight>
                <a:schemeClr val="lt1"/>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6" name="Shape 156"/>
        <p:cNvGrpSpPr/>
        <p:nvPr/>
      </p:nvGrpSpPr>
      <p:grpSpPr>
        <a:xfrm>
          <a:off x="0" y="0"/>
          <a:ext cx="0" cy="0"/>
          <a:chOff x="0" y="0"/>
          <a:chExt cx="0" cy="0"/>
        </a:xfrm>
      </p:grpSpPr>
      <p:sp>
        <p:nvSpPr>
          <p:cNvPr id="157" name="Google Shape;157;p30"/>
          <p:cNvSpPr txBox="1"/>
          <p:nvPr>
            <p:ph type="title"/>
          </p:nvPr>
        </p:nvSpPr>
        <p:spPr>
          <a:xfrm>
            <a:off x="465900" y="248025"/>
            <a:ext cx="8212200" cy="75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sz="2600" u="sng">
                <a:highlight>
                  <a:schemeClr val="lt1"/>
                </a:highlight>
              </a:rPr>
              <a:t>Implementation Attack:</a:t>
            </a:r>
            <a:r>
              <a:rPr b="1" lang="en-GB" sz="2600">
                <a:highlight>
                  <a:schemeClr val="lt1"/>
                </a:highlight>
              </a:rPr>
              <a:t> No similarity results for the server side (alice.py)</a:t>
            </a:r>
            <a:r>
              <a:rPr b="1" lang="en-GB" sz="2600">
                <a:solidFill>
                  <a:schemeClr val="lt1"/>
                </a:solidFill>
              </a:rPr>
              <a:t> </a:t>
            </a:r>
            <a:endParaRPr sz="2600">
              <a:highlight>
                <a:schemeClr val="lt1"/>
              </a:highlight>
            </a:endParaRPr>
          </a:p>
        </p:txBody>
      </p:sp>
      <p:sp>
        <p:nvSpPr>
          <p:cNvPr id="158" name="Google Shape;158;p30"/>
          <p:cNvSpPr txBox="1"/>
          <p:nvPr>
            <p:ph idx="1" type="body"/>
          </p:nvPr>
        </p:nvSpPr>
        <p:spPr>
          <a:xfrm>
            <a:off x="596400" y="1627200"/>
            <a:ext cx="7951200" cy="2439900"/>
          </a:xfrm>
          <a:prstGeom prst="rect">
            <a:avLst/>
          </a:prstGeom>
        </p:spPr>
        <p:txBody>
          <a:bodyPr anchorCtr="0" anchor="t" bIns="91425" lIns="91425" spcFirstLastPara="1" rIns="91425" wrap="square" tIns="91425">
            <a:noAutofit/>
          </a:bodyPr>
          <a:lstStyle/>
          <a:p>
            <a:pPr indent="-342900" lvl="0" marL="457200" rtl="0" algn="just">
              <a:spcBef>
                <a:spcPts val="1200"/>
              </a:spcBef>
              <a:spcAft>
                <a:spcPts val="0"/>
              </a:spcAft>
              <a:buClr>
                <a:schemeClr val="lt1"/>
              </a:buClr>
              <a:buSzPts val="1800"/>
              <a:buFont typeface="Economica"/>
              <a:buChar char="●"/>
            </a:pPr>
            <a:r>
              <a:rPr lang="en-GB">
                <a:solidFill>
                  <a:schemeClr val="lt1"/>
                </a:solidFill>
                <a:latin typeface="Economica"/>
                <a:ea typeface="Economica"/>
                <a:cs typeface="Economica"/>
                <a:sym typeface="Economica"/>
              </a:rPr>
              <a:t>After running main.py on two terminals, the client side is unable to run successfully, yielding multiple execution errors:</a:t>
            </a:r>
            <a:endParaRPr>
              <a:solidFill>
                <a:schemeClr val="lt1"/>
              </a:solidFill>
              <a:latin typeface="Economica"/>
              <a:ea typeface="Economica"/>
              <a:cs typeface="Economica"/>
              <a:sym typeface="Economica"/>
            </a:endParaRPr>
          </a:p>
          <a:p>
            <a:pPr indent="-342900" lvl="1" marL="914400" rtl="0" algn="just">
              <a:spcBef>
                <a:spcPts val="1200"/>
              </a:spcBef>
              <a:spcAft>
                <a:spcPts val="0"/>
              </a:spcAft>
              <a:buClr>
                <a:schemeClr val="lt1"/>
              </a:buClr>
              <a:buSzPts val="1800"/>
              <a:buFont typeface="Economica"/>
              <a:buChar char="○"/>
            </a:pPr>
            <a:r>
              <a:rPr lang="en-GB" sz="1800">
                <a:solidFill>
                  <a:schemeClr val="lt1"/>
                </a:solidFill>
                <a:latin typeface="Economica"/>
                <a:ea typeface="Economica"/>
                <a:cs typeface="Economica"/>
                <a:sym typeface="Economica"/>
              </a:rPr>
              <a:t>UnboundLocalError due to variables being used without declaration.</a:t>
            </a:r>
            <a:endParaRPr sz="1800">
              <a:solidFill>
                <a:schemeClr val="lt1"/>
              </a:solidFill>
              <a:latin typeface="Economica"/>
              <a:ea typeface="Economica"/>
              <a:cs typeface="Economica"/>
              <a:sym typeface="Economica"/>
            </a:endParaRPr>
          </a:p>
          <a:p>
            <a:pPr indent="-342900" lvl="1" marL="914400" rtl="0" algn="just">
              <a:spcBef>
                <a:spcPts val="1200"/>
              </a:spcBef>
              <a:spcAft>
                <a:spcPts val="0"/>
              </a:spcAft>
              <a:buClr>
                <a:schemeClr val="lt1"/>
              </a:buClr>
              <a:buSzPts val="1800"/>
              <a:buFont typeface="Economica"/>
              <a:buChar char="○"/>
            </a:pPr>
            <a:r>
              <a:rPr lang="en-GB" sz="1800">
                <a:solidFill>
                  <a:schemeClr val="lt1"/>
                </a:solidFill>
                <a:latin typeface="Economica"/>
                <a:ea typeface="Economica"/>
                <a:cs typeface="Economica"/>
                <a:sym typeface="Economica"/>
              </a:rPr>
              <a:t>ValueError due to a substring not being found even though the correct files are inputted.</a:t>
            </a:r>
            <a:endParaRPr sz="1800">
              <a:solidFill>
                <a:schemeClr val="lt1"/>
              </a:solidFill>
              <a:latin typeface="Economica"/>
              <a:ea typeface="Economica"/>
              <a:cs typeface="Economica"/>
              <a:sym typeface="Economica"/>
            </a:endParaRPr>
          </a:p>
          <a:p>
            <a:pPr indent="-342900" lvl="0" marL="457200" rtl="0" algn="just">
              <a:spcBef>
                <a:spcPts val="1200"/>
              </a:spcBef>
              <a:spcAft>
                <a:spcPts val="0"/>
              </a:spcAft>
              <a:buClr>
                <a:schemeClr val="lt1"/>
              </a:buClr>
              <a:buSzPts val="1800"/>
              <a:buFont typeface="Economica"/>
              <a:buChar char="●"/>
            </a:pPr>
            <a:r>
              <a:rPr lang="en-GB">
                <a:solidFill>
                  <a:schemeClr val="lt1"/>
                </a:solidFill>
                <a:latin typeface="Economica"/>
                <a:ea typeface="Economica"/>
                <a:cs typeface="Economica"/>
                <a:sym typeface="Economica"/>
              </a:rPr>
              <a:t>After making minor changes in the code, the communication protocol executes and terminates.</a:t>
            </a:r>
            <a:endParaRPr>
              <a:solidFill>
                <a:schemeClr val="lt1"/>
              </a:solidFill>
              <a:latin typeface="Economica"/>
              <a:ea typeface="Economica"/>
              <a:cs typeface="Economica"/>
              <a:sym typeface="Economica"/>
            </a:endParaRPr>
          </a:p>
          <a:p>
            <a:pPr indent="0" lvl="0" marL="0" rtl="0" algn="just">
              <a:spcBef>
                <a:spcPts val="1200"/>
              </a:spcBef>
              <a:spcAft>
                <a:spcPts val="1000"/>
              </a:spcAft>
              <a:buNone/>
            </a:pPr>
            <a:r>
              <a:t/>
            </a:r>
            <a:endParaRPr>
              <a:solidFill>
                <a:schemeClr val="lt1"/>
              </a:solidFill>
              <a:latin typeface="Economica"/>
              <a:ea typeface="Economica"/>
              <a:cs typeface="Economica"/>
              <a:sym typeface="Economic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2" name="Shape 162"/>
        <p:cNvGrpSpPr/>
        <p:nvPr/>
      </p:nvGrpSpPr>
      <p:grpSpPr>
        <a:xfrm>
          <a:off x="0" y="0"/>
          <a:ext cx="0" cy="0"/>
          <a:chOff x="0" y="0"/>
          <a:chExt cx="0" cy="0"/>
        </a:xfrm>
      </p:grpSpPr>
      <p:sp>
        <p:nvSpPr>
          <p:cNvPr id="163" name="Google Shape;163;p31"/>
          <p:cNvSpPr txBox="1"/>
          <p:nvPr>
            <p:ph type="title"/>
          </p:nvPr>
        </p:nvSpPr>
        <p:spPr>
          <a:xfrm>
            <a:off x="465900" y="339075"/>
            <a:ext cx="8212200" cy="9741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GB" sz="2600" u="sng">
                <a:highlight>
                  <a:schemeClr val="lt1"/>
                </a:highlight>
              </a:rPr>
              <a:t>Theory Attack:</a:t>
            </a:r>
            <a:r>
              <a:rPr b="1" lang="en-GB" sz="2600">
                <a:highlight>
                  <a:schemeClr val="lt1"/>
                </a:highlight>
              </a:rPr>
              <a:t> </a:t>
            </a:r>
            <a:r>
              <a:rPr b="1" lang="en-GB" sz="2600">
                <a:highlight>
                  <a:schemeClr val="lt1"/>
                </a:highlight>
              </a:rPr>
              <a:t>Code specification does not have well-defined security goals.</a:t>
            </a:r>
            <a:endParaRPr b="1" sz="2600">
              <a:highlight>
                <a:schemeClr val="lt1"/>
              </a:highlight>
            </a:endParaRPr>
          </a:p>
        </p:txBody>
      </p:sp>
      <p:sp>
        <p:nvSpPr>
          <p:cNvPr id="164" name="Google Shape;164;p31"/>
          <p:cNvSpPr txBox="1"/>
          <p:nvPr>
            <p:ph idx="1" type="body"/>
          </p:nvPr>
        </p:nvSpPr>
        <p:spPr>
          <a:xfrm>
            <a:off x="596400" y="1903750"/>
            <a:ext cx="7951200" cy="1981200"/>
          </a:xfrm>
          <a:prstGeom prst="rect">
            <a:avLst/>
          </a:prstGeom>
        </p:spPr>
        <p:txBody>
          <a:bodyPr anchorCtr="0" anchor="t" bIns="91425" lIns="91425" spcFirstLastPara="1" rIns="91425" wrap="square" tIns="91425">
            <a:noAutofit/>
          </a:bodyPr>
          <a:lstStyle/>
          <a:p>
            <a:pPr indent="-342900" lvl="0" marL="457200" rtl="0" algn="just">
              <a:spcBef>
                <a:spcPts val="1200"/>
              </a:spcBef>
              <a:spcAft>
                <a:spcPts val="1000"/>
              </a:spcAft>
              <a:buClr>
                <a:schemeClr val="lt1"/>
              </a:buClr>
              <a:buSzPts val="1800"/>
              <a:buFont typeface="Economica"/>
              <a:buChar char="●"/>
            </a:pPr>
            <a:r>
              <a:rPr lang="en-GB">
                <a:solidFill>
                  <a:schemeClr val="lt1"/>
                </a:solidFill>
                <a:latin typeface="Economica"/>
                <a:ea typeface="Economica"/>
                <a:cs typeface="Economica"/>
                <a:sym typeface="Economica"/>
              </a:rPr>
              <a:t>The protocol specification does not clearly define what code segments Bob and Alice have access to. As a result, if all the code segments of the company they are hired by can be brute forced and hashed, the participant on the server side, who receives the hashed contents of the client’s files, can possibly learn details about the original file of the client, resulting in a breach of the security goal of the project, which was to establish a communication protocol for Alice and Bob where neither learns anything about the other’s code segments.</a:t>
            </a:r>
            <a:endParaRPr>
              <a:solidFill>
                <a:schemeClr val="lt1"/>
              </a:solidFill>
              <a:latin typeface="Economica"/>
              <a:ea typeface="Economica"/>
              <a:cs typeface="Economica"/>
              <a:sym typeface="Economic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7" name="Shape 67"/>
        <p:cNvGrpSpPr/>
        <p:nvPr/>
      </p:nvGrpSpPr>
      <p:grpSpPr>
        <a:xfrm>
          <a:off x="0" y="0"/>
          <a:ext cx="0" cy="0"/>
          <a:chOff x="0" y="0"/>
          <a:chExt cx="0" cy="0"/>
        </a:xfrm>
      </p:grpSpPr>
      <p:sp>
        <p:nvSpPr>
          <p:cNvPr id="68" name="Google Shape;68;p14"/>
          <p:cNvSpPr txBox="1"/>
          <p:nvPr>
            <p:ph type="title"/>
          </p:nvPr>
        </p:nvSpPr>
        <p:spPr>
          <a:xfrm>
            <a:off x="620000" y="620725"/>
            <a:ext cx="82122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solidFill>
                  <a:schemeClr val="lt1"/>
                </a:solidFill>
                <a:highlight>
                  <a:schemeClr val="lt1"/>
                </a:highlight>
              </a:rPr>
              <a:t>-</a:t>
            </a:r>
            <a:r>
              <a:rPr lang="en-GB">
                <a:highlight>
                  <a:schemeClr val="lt1"/>
                </a:highlight>
              </a:rPr>
              <a:t>Overview</a:t>
            </a:r>
            <a:r>
              <a:rPr lang="en-GB">
                <a:solidFill>
                  <a:schemeClr val="lt1"/>
                </a:solidFill>
                <a:highlight>
                  <a:schemeClr val="lt1"/>
                </a:highlight>
              </a:rPr>
              <a:t>-</a:t>
            </a:r>
            <a:r>
              <a:rPr lang="en-GB">
                <a:highlight>
                  <a:schemeClr val="lt1"/>
                </a:highlight>
              </a:rPr>
              <a:t> </a:t>
            </a:r>
            <a:endParaRPr>
              <a:highlight>
                <a:schemeClr val="lt1"/>
              </a:highlight>
            </a:endParaRPr>
          </a:p>
        </p:txBody>
      </p:sp>
      <p:sp>
        <p:nvSpPr>
          <p:cNvPr id="69" name="Google Shape;69;p14"/>
          <p:cNvSpPr txBox="1"/>
          <p:nvPr>
            <p:ph idx="1" type="body"/>
          </p:nvPr>
        </p:nvSpPr>
        <p:spPr>
          <a:xfrm>
            <a:off x="620000" y="1843875"/>
            <a:ext cx="8212200" cy="2511900"/>
          </a:xfrm>
          <a:prstGeom prst="rect">
            <a:avLst/>
          </a:prstGeom>
        </p:spPr>
        <p:txBody>
          <a:bodyPr anchorCtr="0" anchor="t" bIns="91425" lIns="91425" spcFirstLastPara="1" rIns="91425" wrap="square" tIns="91425">
            <a:normAutofit/>
          </a:bodyPr>
          <a:lstStyle/>
          <a:p>
            <a:pPr indent="-374650" lvl="0" marL="457200" rtl="0" algn="l">
              <a:lnSpc>
                <a:spcPct val="200000"/>
              </a:lnSpc>
              <a:spcBef>
                <a:spcPts val="0"/>
              </a:spcBef>
              <a:spcAft>
                <a:spcPts val="0"/>
              </a:spcAft>
              <a:buClr>
                <a:schemeClr val="lt1"/>
              </a:buClr>
              <a:buSzPts val="2300"/>
              <a:buFont typeface="Economica"/>
              <a:buAutoNum type="arabicPeriod"/>
            </a:pPr>
            <a:r>
              <a:rPr lang="en-GB" sz="2300">
                <a:solidFill>
                  <a:schemeClr val="lt1"/>
                </a:solidFill>
                <a:latin typeface="Economica"/>
                <a:ea typeface="Economica"/>
                <a:cs typeface="Economica"/>
                <a:sym typeface="Economica"/>
              </a:rPr>
              <a:t>D</a:t>
            </a:r>
            <a:r>
              <a:rPr lang="en-GB" sz="2300">
                <a:solidFill>
                  <a:schemeClr val="lt1"/>
                </a:solidFill>
                <a:latin typeface="Economica"/>
                <a:ea typeface="Economica"/>
                <a:cs typeface="Economica"/>
                <a:sym typeface="Economica"/>
              </a:rPr>
              <a:t>escription</a:t>
            </a:r>
            <a:endParaRPr sz="2300">
              <a:solidFill>
                <a:schemeClr val="lt1"/>
              </a:solidFill>
              <a:latin typeface="Economica"/>
              <a:ea typeface="Economica"/>
              <a:cs typeface="Economica"/>
              <a:sym typeface="Economica"/>
            </a:endParaRPr>
          </a:p>
          <a:p>
            <a:pPr indent="-374650" lvl="0" marL="457200" rtl="0" algn="l">
              <a:lnSpc>
                <a:spcPct val="200000"/>
              </a:lnSpc>
              <a:spcBef>
                <a:spcPts val="0"/>
              </a:spcBef>
              <a:spcAft>
                <a:spcPts val="0"/>
              </a:spcAft>
              <a:buClr>
                <a:schemeClr val="lt1"/>
              </a:buClr>
              <a:buSzPts val="2300"/>
              <a:buFont typeface="Economica"/>
              <a:buAutoNum type="arabicPeriod"/>
            </a:pPr>
            <a:r>
              <a:rPr lang="en-GB" sz="2300">
                <a:solidFill>
                  <a:schemeClr val="lt1"/>
                </a:solidFill>
                <a:latin typeface="Economica"/>
                <a:ea typeface="Economica"/>
                <a:cs typeface="Economica"/>
                <a:sym typeface="Economica"/>
              </a:rPr>
              <a:t>Demo</a:t>
            </a:r>
            <a:endParaRPr sz="2300">
              <a:solidFill>
                <a:schemeClr val="lt1"/>
              </a:solidFill>
              <a:latin typeface="Economica"/>
              <a:ea typeface="Economica"/>
              <a:cs typeface="Economica"/>
              <a:sym typeface="Economica"/>
            </a:endParaRPr>
          </a:p>
          <a:p>
            <a:pPr indent="-374650" lvl="0" marL="457200" rtl="0" algn="l">
              <a:lnSpc>
                <a:spcPct val="200000"/>
              </a:lnSpc>
              <a:spcBef>
                <a:spcPts val="0"/>
              </a:spcBef>
              <a:spcAft>
                <a:spcPts val="0"/>
              </a:spcAft>
              <a:buClr>
                <a:schemeClr val="lt1"/>
              </a:buClr>
              <a:buSzPts val="2300"/>
              <a:buFont typeface="Economica"/>
              <a:buAutoNum type="arabicPeriod"/>
            </a:pPr>
            <a:r>
              <a:rPr lang="en-GB" sz="2300">
                <a:solidFill>
                  <a:schemeClr val="lt1"/>
                </a:solidFill>
                <a:latin typeface="Economica"/>
                <a:ea typeface="Economica"/>
                <a:cs typeface="Economica"/>
                <a:sym typeface="Economica"/>
              </a:rPr>
              <a:t>Attacks</a:t>
            </a:r>
            <a:endParaRPr sz="2300">
              <a:solidFill>
                <a:schemeClr val="lt1"/>
              </a:solidFill>
              <a:latin typeface="Economica"/>
              <a:ea typeface="Economica"/>
              <a:cs typeface="Economica"/>
              <a:sym typeface="Economic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8" name="Shape 168"/>
        <p:cNvGrpSpPr/>
        <p:nvPr/>
      </p:nvGrpSpPr>
      <p:grpSpPr>
        <a:xfrm>
          <a:off x="0" y="0"/>
          <a:ext cx="0" cy="0"/>
          <a:chOff x="0" y="0"/>
          <a:chExt cx="0" cy="0"/>
        </a:xfrm>
      </p:grpSpPr>
      <p:sp>
        <p:nvSpPr>
          <p:cNvPr id="169" name="Google Shape;169;p32"/>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5300">
                <a:solidFill>
                  <a:schemeClr val="lt1"/>
                </a:solidFill>
                <a:highlight>
                  <a:schemeClr val="lt1"/>
                </a:highlight>
              </a:rPr>
              <a:t>-</a:t>
            </a:r>
            <a:r>
              <a:rPr lang="en-GB" sz="5300">
                <a:highlight>
                  <a:schemeClr val="lt1"/>
                </a:highlight>
              </a:rPr>
              <a:t>THANK YOU!</a:t>
            </a:r>
            <a:r>
              <a:rPr lang="en-GB" sz="5300">
                <a:solidFill>
                  <a:schemeClr val="lt1"/>
                </a:solidFill>
                <a:highlight>
                  <a:schemeClr val="lt1"/>
                </a:highlight>
              </a:rPr>
              <a:t>-</a:t>
            </a:r>
            <a:endParaRPr sz="5300">
              <a:solidFill>
                <a:schemeClr val="lt1"/>
              </a:solidFill>
              <a:highlight>
                <a:schemeClr val="lt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3" name="Shape 73"/>
        <p:cNvGrpSpPr/>
        <p:nvPr/>
      </p:nvGrpSpPr>
      <p:grpSpPr>
        <a:xfrm>
          <a:off x="0" y="0"/>
          <a:ext cx="0" cy="0"/>
          <a:chOff x="0" y="0"/>
          <a:chExt cx="0" cy="0"/>
        </a:xfrm>
      </p:grpSpPr>
      <p:sp>
        <p:nvSpPr>
          <p:cNvPr id="74" name="Google Shape;74;p15"/>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5300">
                <a:solidFill>
                  <a:schemeClr val="lt1"/>
                </a:solidFill>
                <a:highlight>
                  <a:schemeClr val="lt1"/>
                </a:highlight>
              </a:rPr>
              <a:t>-</a:t>
            </a:r>
            <a:r>
              <a:rPr lang="en-GB" sz="5300">
                <a:highlight>
                  <a:schemeClr val="lt1"/>
                </a:highlight>
              </a:rPr>
              <a:t>(1) Description</a:t>
            </a:r>
            <a:r>
              <a:rPr lang="en-GB" sz="5300">
                <a:solidFill>
                  <a:schemeClr val="lt1"/>
                </a:solidFill>
                <a:highlight>
                  <a:schemeClr val="lt1"/>
                </a:highlight>
              </a:rPr>
              <a:t>-</a:t>
            </a:r>
            <a:endParaRPr sz="5300">
              <a:solidFill>
                <a:schemeClr val="lt1"/>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8" name="Shape 78"/>
        <p:cNvGrpSpPr/>
        <p:nvPr/>
      </p:nvGrpSpPr>
      <p:grpSpPr>
        <a:xfrm>
          <a:off x="0" y="0"/>
          <a:ext cx="0" cy="0"/>
          <a:chOff x="0" y="0"/>
          <a:chExt cx="0" cy="0"/>
        </a:xfrm>
      </p:grpSpPr>
      <p:sp>
        <p:nvSpPr>
          <p:cNvPr id="79" name="Google Shape;79;p16"/>
          <p:cNvSpPr txBox="1"/>
          <p:nvPr>
            <p:ph idx="1" type="body"/>
          </p:nvPr>
        </p:nvSpPr>
        <p:spPr>
          <a:xfrm>
            <a:off x="596400" y="1121400"/>
            <a:ext cx="7951200" cy="2900700"/>
          </a:xfrm>
          <a:prstGeom prst="rect">
            <a:avLst/>
          </a:prstGeom>
        </p:spPr>
        <p:txBody>
          <a:bodyPr anchorCtr="0" anchor="t" bIns="91425" lIns="91425" spcFirstLastPara="1" rIns="91425" wrap="square" tIns="91425">
            <a:noAutofit/>
          </a:bodyPr>
          <a:lstStyle/>
          <a:p>
            <a:pPr indent="-361950" lvl="0" marL="457200" rtl="0" algn="just">
              <a:lnSpc>
                <a:spcPct val="200000"/>
              </a:lnSpc>
              <a:spcBef>
                <a:spcPts val="1000"/>
              </a:spcBef>
              <a:spcAft>
                <a:spcPts val="0"/>
              </a:spcAft>
              <a:buClr>
                <a:schemeClr val="lt1"/>
              </a:buClr>
              <a:buSzPts val="2100"/>
              <a:buFont typeface="Economica"/>
              <a:buChar char="●"/>
            </a:pPr>
            <a:r>
              <a:rPr lang="en-GB" sz="2100">
                <a:solidFill>
                  <a:schemeClr val="lt1"/>
                </a:solidFill>
                <a:latin typeface="Economica"/>
                <a:ea typeface="Economica"/>
                <a:cs typeface="Economica"/>
                <a:sym typeface="Economica"/>
              </a:rPr>
              <a:t>implemented a communication channel and protocol using SHA256 and RSA signature</a:t>
            </a:r>
            <a:endParaRPr sz="2100">
              <a:solidFill>
                <a:schemeClr val="lt1"/>
              </a:solidFill>
              <a:latin typeface="Economica"/>
              <a:ea typeface="Economica"/>
              <a:cs typeface="Economica"/>
              <a:sym typeface="Economica"/>
            </a:endParaRPr>
          </a:p>
          <a:p>
            <a:pPr indent="-361950" lvl="0" marL="457200" rtl="0" algn="just">
              <a:lnSpc>
                <a:spcPct val="200000"/>
              </a:lnSpc>
              <a:spcBef>
                <a:spcPts val="1000"/>
              </a:spcBef>
              <a:spcAft>
                <a:spcPts val="0"/>
              </a:spcAft>
              <a:buClr>
                <a:schemeClr val="lt1"/>
              </a:buClr>
              <a:buSzPts val="2100"/>
              <a:buFont typeface="Economica"/>
              <a:buChar char="●"/>
            </a:pPr>
            <a:r>
              <a:rPr lang="en-GB" sz="2100">
                <a:solidFill>
                  <a:schemeClr val="lt1"/>
                </a:solidFill>
                <a:latin typeface="Economica"/>
                <a:ea typeface="Economica"/>
                <a:cs typeface="Economica"/>
                <a:sym typeface="Economica"/>
              </a:rPr>
              <a:t>enables two subcontractors, Alice and Bob (incredibly hostile), to check if they have any files in common without revealing the contents of the files to one another.</a:t>
            </a:r>
            <a:endParaRPr sz="2100">
              <a:solidFill>
                <a:schemeClr val="lt1"/>
              </a:solidFill>
              <a:latin typeface="Economica"/>
              <a:ea typeface="Economica"/>
              <a:cs typeface="Economica"/>
              <a:sym typeface="Economica"/>
            </a:endParaRPr>
          </a:p>
          <a:p>
            <a:pPr indent="-361950" lvl="0" marL="457200" rtl="0" algn="just">
              <a:lnSpc>
                <a:spcPct val="200000"/>
              </a:lnSpc>
              <a:spcBef>
                <a:spcPts val="1000"/>
              </a:spcBef>
              <a:spcAft>
                <a:spcPts val="1000"/>
              </a:spcAft>
              <a:buClr>
                <a:schemeClr val="lt1"/>
              </a:buClr>
              <a:buSzPts val="2100"/>
              <a:buFont typeface="Economica"/>
              <a:buChar char="●"/>
            </a:pPr>
            <a:r>
              <a:rPr lang="en-GB" sz="2100">
                <a:solidFill>
                  <a:schemeClr val="lt1"/>
                </a:solidFill>
                <a:latin typeface="Economica"/>
                <a:ea typeface="Economica"/>
                <a:cs typeface="Economica"/>
                <a:sym typeface="Economica"/>
              </a:rPr>
              <a:t>each of them is given 5 code-segments in the form of files, each of size </a:t>
            </a:r>
            <a:r>
              <a:rPr lang="en-GB" sz="2100">
                <a:solidFill>
                  <a:schemeClr val="lt1"/>
                </a:solidFill>
                <a:latin typeface="Calibri"/>
                <a:ea typeface="Calibri"/>
                <a:cs typeface="Calibri"/>
                <a:sym typeface="Calibri"/>
              </a:rPr>
              <a:t>~</a:t>
            </a:r>
            <a:r>
              <a:rPr lang="en-GB" sz="2100">
                <a:solidFill>
                  <a:schemeClr val="lt1"/>
                </a:solidFill>
                <a:latin typeface="Economica"/>
                <a:ea typeface="Economica"/>
                <a:cs typeface="Economica"/>
                <a:sym typeface="Economica"/>
              </a:rPr>
              <a:t>500MB.</a:t>
            </a:r>
            <a:endParaRPr sz="2100">
              <a:solidFill>
                <a:schemeClr val="lt1"/>
              </a:solidFill>
              <a:latin typeface="Economica"/>
              <a:ea typeface="Economica"/>
              <a:cs typeface="Economica"/>
              <a:sym typeface="Economic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 name="Shape 83"/>
        <p:cNvGrpSpPr/>
        <p:nvPr/>
      </p:nvGrpSpPr>
      <p:grpSpPr>
        <a:xfrm>
          <a:off x="0" y="0"/>
          <a:ext cx="0" cy="0"/>
          <a:chOff x="0" y="0"/>
          <a:chExt cx="0" cy="0"/>
        </a:xfrm>
      </p:grpSpPr>
      <p:sp>
        <p:nvSpPr>
          <p:cNvPr id="84" name="Google Shape;84;p17"/>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5300">
                <a:solidFill>
                  <a:schemeClr val="lt1"/>
                </a:solidFill>
                <a:highlight>
                  <a:schemeClr val="lt1"/>
                </a:highlight>
              </a:rPr>
              <a:t>-</a:t>
            </a:r>
            <a:r>
              <a:rPr lang="en-GB" sz="5300">
                <a:highlight>
                  <a:schemeClr val="lt1"/>
                </a:highlight>
              </a:rPr>
              <a:t>(2) Demo</a:t>
            </a:r>
            <a:r>
              <a:rPr lang="en-GB" sz="5300">
                <a:solidFill>
                  <a:schemeClr val="lt1"/>
                </a:solidFill>
                <a:highlight>
                  <a:schemeClr val="lt1"/>
                </a:highlight>
              </a:rPr>
              <a:t>-</a:t>
            </a:r>
            <a:endParaRPr sz="5300">
              <a:solidFill>
                <a:schemeClr val="lt1"/>
              </a:solidFill>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88" name="Shape 88"/>
        <p:cNvGrpSpPr/>
        <p:nvPr/>
      </p:nvGrpSpPr>
      <p:grpSpPr>
        <a:xfrm>
          <a:off x="0" y="0"/>
          <a:ext cx="0" cy="0"/>
          <a:chOff x="0" y="0"/>
          <a:chExt cx="0" cy="0"/>
        </a:xfrm>
      </p:grpSpPr>
      <p:pic>
        <p:nvPicPr>
          <p:cNvPr id="89" name="Google Shape;89;p18" title="video1232496530.mp4">
            <a:hlinkClick r:id="rId3"/>
          </p:cNvPr>
          <p:cNvPicPr preferRelativeResize="0"/>
          <p:nvPr/>
        </p:nvPicPr>
        <p:blipFill>
          <a:blip r:embed="rId4">
            <a:alphaModFix/>
          </a:blip>
          <a:stretch>
            <a:fillRect/>
          </a:stretch>
        </p:blipFill>
        <p:spPr>
          <a:xfrm>
            <a:off x="226837" y="152400"/>
            <a:ext cx="8690324" cy="48387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3" name="Shape 93"/>
        <p:cNvGrpSpPr/>
        <p:nvPr/>
      </p:nvGrpSpPr>
      <p:grpSpPr>
        <a:xfrm>
          <a:off x="0" y="0"/>
          <a:ext cx="0" cy="0"/>
          <a:chOff x="0" y="0"/>
          <a:chExt cx="0" cy="0"/>
        </a:xfrm>
      </p:grpSpPr>
      <p:sp>
        <p:nvSpPr>
          <p:cNvPr id="94" name="Google Shape;94;p19"/>
          <p:cNvSpPr txBox="1"/>
          <p:nvPr>
            <p:ph type="title"/>
          </p:nvPr>
        </p:nvSpPr>
        <p:spPr>
          <a:xfrm>
            <a:off x="465900" y="248025"/>
            <a:ext cx="8212200" cy="752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3200">
                <a:solidFill>
                  <a:schemeClr val="lt1"/>
                </a:solidFill>
                <a:highlight>
                  <a:schemeClr val="lt1"/>
                </a:highlight>
              </a:rPr>
              <a:t>- </a:t>
            </a:r>
            <a:r>
              <a:rPr b="1" lang="en-GB" sz="3200">
                <a:highlight>
                  <a:schemeClr val="lt1"/>
                </a:highlight>
              </a:rPr>
              <a:t>1. Security Goal </a:t>
            </a:r>
            <a:r>
              <a:rPr b="1" lang="en-GB" sz="3200">
                <a:solidFill>
                  <a:schemeClr val="lt1"/>
                </a:solidFill>
                <a:highlight>
                  <a:schemeClr val="lt1"/>
                </a:highlight>
              </a:rPr>
              <a:t>-</a:t>
            </a:r>
            <a:r>
              <a:rPr lang="en-GB" sz="3200">
                <a:solidFill>
                  <a:schemeClr val="lt1"/>
                </a:solidFill>
                <a:highlight>
                  <a:schemeClr val="lt1"/>
                </a:highlight>
              </a:rPr>
              <a:t> </a:t>
            </a:r>
            <a:r>
              <a:rPr b="1" lang="en-GB" sz="3200">
                <a:solidFill>
                  <a:schemeClr val="lt1"/>
                </a:solidFill>
              </a:rPr>
              <a:t> </a:t>
            </a:r>
            <a:endParaRPr sz="3200">
              <a:highlight>
                <a:schemeClr val="lt1"/>
              </a:highlight>
            </a:endParaRPr>
          </a:p>
        </p:txBody>
      </p:sp>
      <p:sp>
        <p:nvSpPr>
          <p:cNvPr id="95" name="Google Shape;95;p19"/>
          <p:cNvSpPr txBox="1"/>
          <p:nvPr>
            <p:ph idx="1" type="body"/>
          </p:nvPr>
        </p:nvSpPr>
        <p:spPr>
          <a:xfrm>
            <a:off x="596400" y="1152725"/>
            <a:ext cx="7951200" cy="34866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b="1" lang="en-GB">
                <a:solidFill>
                  <a:schemeClr val="lt1"/>
                </a:solidFill>
                <a:latin typeface="Economica"/>
                <a:ea typeface="Economica"/>
                <a:cs typeface="Economica"/>
                <a:sym typeface="Economica"/>
              </a:rPr>
              <a:t>Objective:</a:t>
            </a:r>
            <a:r>
              <a:rPr lang="en-GB">
                <a:solidFill>
                  <a:schemeClr val="lt1"/>
                </a:solidFill>
                <a:latin typeface="Economica"/>
                <a:ea typeface="Economica"/>
                <a:cs typeface="Economica"/>
                <a:sym typeface="Economica"/>
              </a:rPr>
              <a:t> </a:t>
            </a:r>
            <a:endParaRPr>
              <a:solidFill>
                <a:schemeClr val="lt1"/>
              </a:solidFill>
              <a:latin typeface="Economica"/>
              <a:ea typeface="Economica"/>
              <a:cs typeface="Economica"/>
              <a:sym typeface="Economica"/>
            </a:endParaRPr>
          </a:p>
          <a:p>
            <a:pPr indent="-342900" lvl="0" marL="457200" rtl="0" algn="just">
              <a:lnSpc>
                <a:spcPct val="115000"/>
              </a:lnSpc>
              <a:spcBef>
                <a:spcPts val="1200"/>
              </a:spcBef>
              <a:spcAft>
                <a:spcPts val="0"/>
              </a:spcAft>
              <a:buClr>
                <a:schemeClr val="lt1"/>
              </a:buClr>
              <a:buSzPts val="1800"/>
              <a:buFont typeface="Economica"/>
              <a:buChar char="●"/>
            </a:pPr>
            <a:r>
              <a:rPr lang="en-GB">
                <a:solidFill>
                  <a:schemeClr val="lt1"/>
                </a:solidFill>
                <a:latin typeface="Economica"/>
                <a:ea typeface="Economica"/>
                <a:cs typeface="Economica"/>
                <a:sym typeface="Economica"/>
              </a:rPr>
              <a:t>Ensure the secure exchange of public keys, preventing man-in-the-middle attacks.</a:t>
            </a:r>
            <a:endParaRPr>
              <a:solidFill>
                <a:schemeClr val="lt1"/>
              </a:solidFill>
              <a:latin typeface="Economica"/>
              <a:ea typeface="Economica"/>
              <a:cs typeface="Economica"/>
              <a:sym typeface="Economica"/>
            </a:endParaRPr>
          </a:p>
          <a:p>
            <a:pPr indent="0" lvl="0" marL="0" rtl="0" algn="just">
              <a:lnSpc>
                <a:spcPct val="115000"/>
              </a:lnSpc>
              <a:spcBef>
                <a:spcPts val="1200"/>
              </a:spcBef>
              <a:spcAft>
                <a:spcPts val="0"/>
              </a:spcAft>
              <a:buNone/>
            </a:pPr>
            <a:r>
              <a:rPr b="1" lang="en-GB">
                <a:solidFill>
                  <a:schemeClr val="lt1"/>
                </a:solidFill>
                <a:latin typeface="Economica"/>
                <a:ea typeface="Economica"/>
                <a:cs typeface="Economica"/>
                <a:sym typeface="Economica"/>
              </a:rPr>
              <a:t>Achieved By:</a:t>
            </a:r>
            <a:r>
              <a:rPr lang="en-GB">
                <a:solidFill>
                  <a:schemeClr val="lt1"/>
                </a:solidFill>
                <a:latin typeface="Economica"/>
                <a:ea typeface="Economica"/>
                <a:cs typeface="Economica"/>
                <a:sym typeface="Economica"/>
              </a:rPr>
              <a:t> </a:t>
            </a:r>
            <a:endParaRPr>
              <a:solidFill>
                <a:schemeClr val="lt1"/>
              </a:solidFill>
              <a:latin typeface="Economica"/>
              <a:ea typeface="Economica"/>
              <a:cs typeface="Economica"/>
              <a:sym typeface="Economica"/>
            </a:endParaRPr>
          </a:p>
          <a:p>
            <a:pPr indent="-342900" lvl="0" marL="457200" rtl="0" algn="just">
              <a:lnSpc>
                <a:spcPct val="115000"/>
              </a:lnSpc>
              <a:spcBef>
                <a:spcPts val="1200"/>
              </a:spcBef>
              <a:spcAft>
                <a:spcPts val="1000"/>
              </a:spcAft>
              <a:buClr>
                <a:schemeClr val="lt1"/>
              </a:buClr>
              <a:buSzPts val="1800"/>
              <a:buFont typeface="Economica"/>
              <a:buChar char="●"/>
            </a:pPr>
            <a:r>
              <a:rPr lang="en-GB">
                <a:solidFill>
                  <a:schemeClr val="lt1"/>
                </a:solidFill>
                <a:latin typeface="Economica"/>
                <a:ea typeface="Economica"/>
                <a:cs typeface="Economica"/>
                <a:sym typeface="Economica"/>
              </a:rPr>
              <a:t>Alice and Bob exchange public keys securely through the client-server socket connection. They also send the public keys they receive back for verification from the sender. The connection is terminated if the public key received back doesn't match the public key in their possession that they sent.</a:t>
            </a:r>
            <a:endParaRPr>
              <a:solidFill>
                <a:schemeClr val="lt1"/>
              </a:solidFill>
              <a:latin typeface="Economica"/>
              <a:ea typeface="Economica"/>
              <a:cs typeface="Economica"/>
              <a:sym typeface="Economic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9" name="Shape 99"/>
        <p:cNvGrpSpPr/>
        <p:nvPr/>
      </p:nvGrpSpPr>
      <p:grpSpPr>
        <a:xfrm>
          <a:off x="0" y="0"/>
          <a:ext cx="0" cy="0"/>
          <a:chOff x="0" y="0"/>
          <a:chExt cx="0" cy="0"/>
        </a:xfrm>
      </p:grpSpPr>
      <p:sp>
        <p:nvSpPr>
          <p:cNvPr id="100" name="Google Shape;100;p20"/>
          <p:cNvSpPr txBox="1"/>
          <p:nvPr>
            <p:ph type="title"/>
          </p:nvPr>
        </p:nvSpPr>
        <p:spPr>
          <a:xfrm>
            <a:off x="465900" y="248025"/>
            <a:ext cx="8212200" cy="752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3200">
                <a:solidFill>
                  <a:schemeClr val="lt1"/>
                </a:solidFill>
                <a:highlight>
                  <a:schemeClr val="lt1"/>
                </a:highlight>
              </a:rPr>
              <a:t>- </a:t>
            </a:r>
            <a:r>
              <a:rPr b="1" lang="en-GB" sz="3200">
                <a:highlight>
                  <a:schemeClr val="lt1"/>
                </a:highlight>
              </a:rPr>
              <a:t>2. Security Goal </a:t>
            </a:r>
            <a:r>
              <a:rPr b="1" lang="en-GB" sz="3200">
                <a:solidFill>
                  <a:schemeClr val="lt1"/>
                </a:solidFill>
                <a:highlight>
                  <a:schemeClr val="lt1"/>
                </a:highlight>
              </a:rPr>
              <a:t>-</a:t>
            </a:r>
            <a:r>
              <a:rPr lang="en-GB" sz="3200">
                <a:solidFill>
                  <a:schemeClr val="lt1"/>
                </a:solidFill>
                <a:highlight>
                  <a:schemeClr val="lt1"/>
                </a:highlight>
              </a:rPr>
              <a:t> </a:t>
            </a:r>
            <a:r>
              <a:rPr b="1" lang="en-GB" sz="3200">
                <a:solidFill>
                  <a:schemeClr val="lt1"/>
                </a:solidFill>
              </a:rPr>
              <a:t>  </a:t>
            </a:r>
            <a:endParaRPr sz="3200">
              <a:highlight>
                <a:schemeClr val="lt1"/>
              </a:highlight>
            </a:endParaRPr>
          </a:p>
        </p:txBody>
      </p:sp>
      <p:sp>
        <p:nvSpPr>
          <p:cNvPr id="101" name="Google Shape;101;p20"/>
          <p:cNvSpPr txBox="1"/>
          <p:nvPr>
            <p:ph idx="1" type="body"/>
          </p:nvPr>
        </p:nvSpPr>
        <p:spPr>
          <a:xfrm>
            <a:off x="596400" y="1152725"/>
            <a:ext cx="7951200" cy="34866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b="1" lang="en-GB">
                <a:solidFill>
                  <a:schemeClr val="lt1"/>
                </a:solidFill>
                <a:latin typeface="Economica"/>
                <a:ea typeface="Economica"/>
                <a:cs typeface="Economica"/>
                <a:sym typeface="Economica"/>
              </a:rPr>
              <a:t>Objective:</a:t>
            </a:r>
            <a:r>
              <a:rPr lang="en-GB">
                <a:solidFill>
                  <a:schemeClr val="lt1"/>
                </a:solidFill>
                <a:latin typeface="Economica"/>
                <a:ea typeface="Economica"/>
                <a:cs typeface="Economica"/>
                <a:sym typeface="Economica"/>
              </a:rPr>
              <a:t> </a:t>
            </a:r>
            <a:endParaRPr>
              <a:solidFill>
                <a:schemeClr val="lt1"/>
              </a:solidFill>
              <a:latin typeface="Economica"/>
              <a:ea typeface="Economica"/>
              <a:cs typeface="Economica"/>
              <a:sym typeface="Economica"/>
            </a:endParaRPr>
          </a:p>
          <a:p>
            <a:pPr indent="-342900" lvl="0" marL="457200" rtl="0" algn="just">
              <a:lnSpc>
                <a:spcPct val="115000"/>
              </a:lnSpc>
              <a:spcBef>
                <a:spcPts val="1200"/>
              </a:spcBef>
              <a:spcAft>
                <a:spcPts val="0"/>
              </a:spcAft>
              <a:buClr>
                <a:schemeClr val="lt1"/>
              </a:buClr>
              <a:buSzPts val="1800"/>
              <a:buFont typeface="Economica"/>
              <a:buChar char="●"/>
            </a:pPr>
            <a:r>
              <a:rPr lang="en-GB">
                <a:solidFill>
                  <a:schemeClr val="lt1"/>
                </a:solidFill>
                <a:latin typeface="Economica"/>
                <a:ea typeface="Economica"/>
                <a:cs typeface="Economica"/>
                <a:sym typeface="Economica"/>
              </a:rPr>
              <a:t>Enable Alice and Bob to identify common files without disclosing the actual contents of their files</a:t>
            </a:r>
            <a:r>
              <a:rPr lang="en-GB">
                <a:solidFill>
                  <a:schemeClr val="lt1"/>
                </a:solidFill>
                <a:latin typeface="Economica"/>
                <a:ea typeface="Economica"/>
                <a:cs typeface="Economica"/>
                <a:sym typeface="Economica"/>
              </a:rPr>
              <a:t>.</a:t>
            </a:r>
            <a:endParaRPr>
              <a:solidFill>
                <a:schemeClr val="lt1"/>
              </a:solidFill>
              <a:latin typeface="Economica"/>
              <a:ea typeface="Economica"/>
              <a:cs typeface="Economica"/>
              <a:sym typeface="Economica"/>
            </a:endParaRPr>
          </a:p>
          <a:p>
            <a:pPr indent="0" lvl="0" marL="0" rtl="0" algn="just">
              <a:lnSpc>
                <a:spcPct val="115000"/>
              </a:lnSpc>
              <a:spcBef>
                <a:spcPts val="1200"/>
              </a:spcBef>
              <a:spcAft>
                <a:spcPts val="0"/>
              </a:spcAft>
              <a:buNone/>
            </a:pPr>
            <a:r>
              <a:rPr b="1" lang="en-GB">
                <a:solidFill>
                  <a:schemeClr val="lt1"/>
                </a:solidFill>
                <a:latin typeface="Economica"/>
                <a:ea typeface="Economica"/>
                <a:cs typeface="Economica"/>
                <a:sym typeface="Economica"/>
              </a:rPr>
              <a:t>Achieved By:</a:t>
            </a:r>
            <a:r>
              <a:rPr lang="en-GB">
                <a:solidFill>
                  <a:schemeClr val="lt1"/>
                </a:solidFill>
                <a:latin typeface="Economica"/>
                <a:ea typeface="Economica"/>
                <a:cs typeface="Economica"/>
                <a:sym typeface="Economica"/>
              </a:rPr>
              <a:t> </a:t>
            </a:r>
            <a:endParaRPr>
              <a:solidFill>
                <a:schemeClr val="lt1"/>
              </a:solidFill>
              <a:latin typeface="Economica"/>
              <a:ea typeface="Economica"/>
              <a:cs typeface="Economica"/>
              <a:sym typeface="Economica"/>
            </a:endParaRPr>
          </a:p>
          <a:p>
            <a:pPr indent="-342900" lvl="0" marL="457200" rtl="0" algn="just">
              <a:lnSpc>
                <a:spcPct val="115000"/>
              </a:lnSpc>
              <a:spcBef>
                <a:spcPts val="1200"/>
              </a:spcBef>
              <a:spcAft>
                <a:spcPts val="0"/>
              </a:spcAft>
              <a:buClr>
                <a:schemeClr val="lt1"/>
              </a:buClr>
              <a:buSzPts val="1800"/>
              <a:buFont typeface="Economica"/>
              <a:buChar char="●"/>
            </a:pPr>
            <a:r>
              <a:rPr lang="en-GB">
                <a:solidFill>
                  <a:schemeClr val="lt1"/>
                </a:solidFill>
                <a:latin typeface="Economica"/>
                <a:ea typeface="Economica"/>
                <a:cs typeface="Economica"/>
                <a:sym typeface="Economica"/>
              </a:rPr>
              <a:t>The contents of files are hashed using SHA256, an irreversible, one-way hashing algorithm, before being sent through the client-server channel. </a:t>
            </a:r>
            <a:endParaRPr>
              <a:solidFill>
                <a:schemeClr val="lt1"/>
              </a:solidFill>
              <a:latin typeface="Economica"/>
              <a:ea typeface="Economica"/>
              <a:cs typeface="Economica"/>
              <a:sym typeface="Economica"/>
            </a:endParaRPr>
          </a:p>
          <a:p>
            <a:pPr indent="-342900" lvl="0" marL="457200" rtl="0" algn="just">
              <a:lnSpc>
                <a:spcPct val="115000"/>
              </a:lnSpc>
              <a:spcBef>
                <a:spcPts val="1200"/>
              </a:spcBef>
              <a:spcAft>
                <a:spcPts val="1000"/>
              </a:spcAft>
              <a:buClr>
                <a:schemeClr val="lt1"/>
              </a:buClr>
              <a:buSzPts val="1800"/>
              <a:buFont typeface="Economica"/>
              <a:buChar char="●"/>
            </a:pPr>
            <a:r>
              <a:rPr lang="en-GB">
                <a:solidFill>
                  <a:schemeClr val="lt1"/>
                </a:solidFill>
                <a:latin typeface="Economica"/>
                <a:ea typeface="Economica"/>
                <a:cs typeface="Economica"/>
                <a:sym typeface="Economica"/>
              </a:rPr>
              <a:t>Alice and Bob only have access to the files they are given as subcontractors of the company, so they don't have access to any other files, which prevents them from brute-forcing the hashing algorithm on the company's codebase.</a:t>
            </a:r>
            <a:endParaRPr>
              <a:solidFill>
                <a:schemeClr val="lt1"/>
              </a:solidFill>
              <a:latin typeface="Economica"/>
              <a:ea typeface="Economica"/>
              <a:cs typeface="Economica"/>
              <a:sym typeface="Economic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5" name="Shape 105"/>
        <p:cNvGrpSpPr/>
        <p:nvPr/>
      </p:nvGrpSpPr>
      <p:grpSpPr>
        <a:xfrm>
          <a:off x="0" y="0"/>
          <a:ext cx="0" cy="0"/>
          <a:chOff x="0" y="0"/>
          <a:chExt cx="0" cy="0"/>
        </a:xfrm>
      </p:grpSpPr>
      <p:sp>
        <p:nvSpPr>
          <p:cNvPr id="106" name="Google Shape;106;p21"/>
          <p:cNvSpPr txBox="1"/>
          <p:nvPr>
            <p:ph type="title"/>
          </p:nvPr>
        </p:nvSpPr>
        <p:spPr>
          <a:xfrm>
            <a:off x="465900" y="248025"/>
            <a:ext cx="8212200" cy="752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3200">
                <a:solidFill>
                  <a:schemeClr val="lt1"/>
                </a:solidFill>
                <a:highlight>
                  <a:schemeClr val="lt1"/>
                </a:highlight>
              </a:rPr>
              <a:t>- </a:t>
            </a:r>
            <a:r>
              <a:rPr b="1" lang="en-GB" sz="3200">
                <a:highlight>
                  <a:schemeClr val="lt1"/>
                </a:highlight>
              </a:rPr>
              <a:t>3. Security Goal </a:t>
            </a:r>
            <a:r>
              <a:rPr b="1" lang="en-GB" sz="3200">
                <a:solidFill>
                  <a:schemeClr val="lt1"/>
                </a:solidFill>
                <a:highlight>
                  <a:schemeClr val="lt1"/>
                </a:highlight>
              </a:rPr>
              <a:t>-</a:t>
            </a:r>
            <a:r>
              <a:rPr lang="en-GB" sz="3200">
                <a:solidFill>
                  <a:schemeClr val="lt1"/>
                </a:solidFill>
                <a:highlight>
                  <a:schemeClr val="lt1"/>
                </a:highlight>
              </a:rPr>
              <a:t> </a:t>
            </a:r>
            <a:r>
              <a:rPr b="1" lang="en-GB" sz="3200">
                <a:solidFill>
                  <a:schemeClr val="lt1"/>
                </a:solidFill>
              </a:rPr>
              <a:t> </a:t>
            </a:r>
            <a:endParaRPr b="1" sz="3200">
              <a:solidFill>
                <a:schemeClr val="lt1"/>
              </a:solidFill>
              <a:highlight>
                <a:schemeClr val="lt1"/>
              </a:highlight>
            </a:endParaRPr>
          </a:p>
        </p:txBody>
      </p:sp>
      <p:sp>
        <p:nvSpPr>
          <p:cNvPr id="107" name="Google Shape;107;p21"/>
          <p:cNvSpPr txBox="1"/>
          <p:nvPr>
            <p:ph idx="1" type="body"/>
          </p:nvPr>
        </p:nvSpPr>
        <p:spPr>
          <a:xfrm>
            <a:off x="596400" y="1152725"/>
            <a:ext cx="7951200" cy="34866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b="1" lang="en-GB">
                <a:solidFill>
                  <a:schemeClr val="lt1"/>
                </a:solidFill>
                <a:latin typeface="Economica"/>
                <a:ea typeface="Economica"/>
                <a:cs typeface="Economica"/>
                <a:sym typeface="Economica"/>
              </a:rPr>
              <a:t>Objective:</a:t>
            </a:r>
            <a:r>
              <a:rPr lang="en-GB">
                <a:solidFill>
                  <a:schemeClr val="lt1"/>
                </a:solidFill>
                <a:latin typeface="Economica"/>
                <a:ea typeface="Economica"/>
                <a:cs typeface="Economica"/>
                <a:sym typeface="Economica"/>
              </a:rPr>
              <a:t> </a:t>
            </a:r>
            <a:endParaRPr>
              <a:solidFill>
                <a:schemeClr val="lt1"/>
              </a:solidFill>
              <a:latin typeface="Economica"/>
              <a:ea typeface="Economica"/>
              <a:cs typeface="Economica"/>
              <a:sym typeface="Economica"/>
            </a:endParaRPr>
          </a:p>
          <a:p>
            <a:pPr indent="-342900" lvl="0" marL="457200" rtl="0" algn="just">
              <a:lnSpc>
                <a:spcPct val="115000"/>
              </a:lnSpc>
              <a:spcBef>
                <a:spcPts val="1200"/>
              </a:spcBef>
              <a:spcAft>
                <a:spcPts val="0"/>
              </a:spcAft>
              <a:buClr>
                <a:schemeClr val="lt1"/>
              </a:buClr>
              <a:buSzPts val="1800"/>
              <a:buFont typeface="Economica"/>
              <a:buChar char="●"/>
            </a:pPr>
            <a:r>
              <a:rPr lang="en-GB">
                <a:solidFill>
                  <a:schemeClr val="lt1"/>
                </a:solidFill>
                <a:latin typeface="Economica"/>
                <a:ea typeface="Economica"/>
                <a:cs typeface="Economica"/>
                <a:sym typeface="Economica"/>
              </a:rPr>
              <a:t>Authenticate files to prevent unauthorized access and ensure data integrity.</a:t>
            </a:r>
            <a:endParaRPr>
              <a:solidFill>
                <a:schemeClr val="lt1"/>
              </a:solidFill>
              <a:latin typeface="Economica"/>
              <a:ea typeface="Economica"/>
              <a:cs typeface="Economica"/>
              <a:sym typeface="Economica"/>
            </a:endParaRPr>
          </a:p>
          <a:p>
            <a:pPr indent="0" lvl="0" marL="0" rtl="0" algn="just">
              <a:lnSpc>
                <a:spcPct val="115000"/>
              </a:lnSpc>
              <a:spcBef>
                <a:spcPts val="1200"/>
              </a:spcBef>
              <a:spcAft>
                <a:spcPts val="0"/>
              </a:spcAft>
              <a:buNone/>
            </a:pPr>
            <a:r>
              <a:rPr b="1" lang="en-GB">
                <a:solidFill>
                  <a:schemeClr val="lt1"/>
                </a:solidFill>
                <a:latin typeface="Economica"/>
                <a:ea typeface="Economica"/>
                <a:cs typeface="Economica"/>
                <a:sym typeface="Economica"/>
              </a:rPr>
              <a:t>Achieved By:</a:t>
            </a:r>
            <a:r>
              <a:rPr lang="en-GB">
                <a:solidFill>
                  <a:schemeClr val="lt1"/>
                </a:solidFill>
                <a:latin typeface="Economica"/>
                <a:ea typeface="Economica"/>
                <a:cs typeface="Economica"/>
                <a:sym typeface="Economica"/>
              </a:rPr>
              <a:t> </a:t>
            </a:r>
            <a:endParaRPr>
              <a:solidFill>
                <a:schemeClr val="lt1"/>
              </a:solidFill>
              <a:latin typeface="Economica"/>
              <a:ea typeface="Economica"/>
              <a:cs typeface="Economica"/>
              <a:sym typeface="Economica"/>
            </a:endParaRPr>
          </a:p>
          <a:p>
            <a:pPr indent="-342900" lvl="0" marL="457200" rtl="0" algn="just">
              <a:lnSpc>
                <a:spcPct val="115000"/>
              </a:lnSpc>
              <a:spcBef>
                <a:spcPts val="1200"/>
              </a:spcBef>
              <a:spcAft>
                <a:spcPts val="0"/>
              </a:spcAft>
              <a:buClr>
                <a:schemeClr val="lt1"/>
              </a:buClr>
              <a:buSzPts val="1800"/>
              <a:buFont typeface="Economica"/>
              <a:buChar char="●"/>
            </a:pPr>
            <a:r>
              <a:rPr lang="en-GB">
                <a:solidFill>
                  <a:schemeClr val="lt1"/>
                </a:solidFill>
                <a:latin typeface="Economica"/>
                <a:ea typeface="Economica"/>
                <a:cs typeface="Economica"/>
                <a:sym typeface="Economica"/>
              </a:rPr>
              <a:t>Files are authenticated using RSA signatures. </a:t>
            </a:r>
            <a:endParaRPr>
              <a:solidFill>
                <a:schemeClr val="lt1"/>
              </a:solidFill>
              <a:latin typeface="Economica"/>
              <a:ea typeface="Economica"/>
              <a:cs typeface="Economica"/>
              <a:sym typeface="Economica"/>
            </a:endParaRPr>
          </a:p>
          <a:p>
            <a:pPr indent="-342900" lvl="0" marL="457200" rtl="0" algn="just">
              <a:lnSpc>
                <a:spcPct val="115000"/>
              </a:lnSpc>
              <a:spcBef>
                <a:spcPts val="1200"/>
              </a:spcBef>
              <a:spcAft>
                <a:spcPts val="1000"/>
              </a:spcAft>
              <a:buClr>
                <a:schemeClr val="lt1"/>
              </a:buClr>
              <a:buSzPts val="1800"/>
              <a:buFont typeface="Economica"/>
              <a:buChar char="●"/>
            </a:pPr>
            <a:r>
              <a:rPr lang="en-GB">
                <a:solidFill>
                  <a:schemeClr val="lt1"/>
                </a:solidFill>
                <a:latin typeface="Economica"/>
                <a:ea typeface="Economica"/>
                <a:cs typeface="Economica"/>
                <a:sym typeface="Economica"/>
              </a:rPr>
              <a:t>Any anomaly in communication or failure in signature verification results in the termination of the connection.</a:t>
            </a:r>
            <a:endParaRPr>
              <a:solidFill>
                <a:schemeClr val="lt1"/>
              </a:solidFill>
              <a:latin typeface="Economica"/>
              <a:ea typeface="Economica"/>
              <a:cs typeface="Economica"/>
              <a:sym typeface="Economic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