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Economica"/>
      <p:regular r:id="rId18"/>
      <p:bold r:id="rId19"/>
      <p:italic r:id="rId20"/>
      <p:boldItalic r:id="rId21"/>
    </p:embeddedFont>
    <p:embeddedFont>
      <p:font typeface="Open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conomica-italic.fntdata"/><Relationship Id="rId22" Type="http://schemas.openxmlformats.org/officeDocument/2006/relationships/font" Target="fonts/OpenSans-regular.fntdata"/><Relationship Id="rId21" Type="http://schemas.openxmlformats.org/officeDocument/2006/relationships/font" Target="fonts/Economica-boldItalic.fntdata"/><Relationship Id="rId24" Type="http://schemas.openxmlformats.org/officeDocument/2006/relationships/font" Target="fonts/OpenSans-italic.fntdata"/><Relationship Id="rId23" Type="http://schemas.openxmlformats.org/officeDocument/2006/relationships/font" Target="fonts/OpenSans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Economica-bold.fntdata"/><Relationship Id="rId18" Type="http://schemas.openxmlformats.org/officeDocument/2006/relationships/font" Target="fonts/Economic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fbcf04e4a3_5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fbcf04e4a3_5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fbcf04e4a3_5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fbcf04e4a3_5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fbcf04e4a3_5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fbcf04e4a3_5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fbcf04e4a3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fbcf04e4a3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fbcf04e4a3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fbcf04e4a3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fbcf04e4a3_5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fbcf04e4a3_5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fbcf04e4a3_5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fbcf04e4a3_5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fbcf04e4a3_4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fbcf04e4a3_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fbcf04e4a3_4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fbcf04e4a3_4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fbcf04e4a3_4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fbcf04e4a3_4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fbcf04e4a3_4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fbcf04e4a3_4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idx="1" type="subTitle"/>
          </p:nvPr>
        </p:nvSpPr>
        <p:spPr>
          <a:xfrm>
            <a:off x="3044700" y="3116573"/>
            <a:ext cx="3054600" cy="10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Group Members:</a:t>
            </a:r>
            <a:r>
              <a:rPr lang="en"/>
              <a:t> Dakota </a:t>
            </a:r>
            <a:r>
              <a:rPr lang="en"/>
              <a:t>Chanthakoummane, </a:t>
            </a:r>
            <a:r>
              <a:rPr lang="en"/>
              <a:t>Aryan Kharva, Jade Lowe, Quintin Obey, Connor Smith, and Edward Tobiasson</a:t>
            </a:r>
            <a:endParaRPr/>
          </a:p>
        </p:txBody>
      </p:sp>
      <p:pic>
        <p:nvPicPr>
          <p:cNvPr id="63" name="Google Shape;6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2050" y="878175"/>
            <a:ext cx="2739901" cy="2238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  <p:pic>
        <p:nvPicPr>
          <p:cNvPr id="137" name="Google Shape;13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9150" y="3778525"/>
            <a:ext cx="1524851" cy="1245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98287" y="1118575"/>
            <a:ext cx="4747426" cy="356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Member Roles</a:t>
            </a:r>
            <a:endParaRPr/>
          </a:p>
        </p:txBody>
      </p:sp>
      <p:sp>
        <p:nvSpPr>
          <p:cNvPr id="144" name="Google Shape;144;p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t/>
            </a:r>
            <a:endParaRPr sz="1650"/>
          </a:p>
        </p:txBody>
      </p:sp>
      <p:pic>
        <p:nvPicPr>
          <p:cNvPr id="145" name="Google Shape;14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9150" y="3778525"/>
            <a:ext cx="1524851" cy="1245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3575" y="1225213"/>
            <a:ext cx="7210425" cy="221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idx="1" type="subTitle"/>
          </p:nvPr>
        </p:nvSpPr>
        <p:spPr>
          <a:xfrm>
            <a:off x="2948575" y="931948"/>
            <a:ext cx="3054600" cy="10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/>
              <a:t>Thank You </a:t>
            </a:r>
            <a:endParaRPr sz="6000"/>
          </a:p>
        </p:txBody>
      </p:sp>
      <p:pic>
        <p:nvPicPr>
          <p:cNvPr id="152" name="Google Shape;15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5489" y="1773150"/>
            <a:ext cx="3113024" cy="254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SzPts val="1650"/>
              <a:buChar char="➔"/>
            </a:pPr>
            <a:r>
              <a:rPr lang="en" sz="1650"/>
              <a:t>We have numerous features implemented in Potato Properties’ web application.</a:t>
            </a:r>
            <a:endParaRPr sz="1650"/>
          </a:p>
          <a:p>
            <a:pPr indent="-333375" lvl="0" marL="457200" rtl="0" algn="l">
              <a:spcBef>
                <a:spcPts val="1000"/>
              </a:spcBef>
              <a:spcAft>
                <a:spcPts val="0"/>
              </a:spcAft>
              <a:buSzPts val="1650"/>
              <a:buChar char="➔"/>
            </a:pPr>
            <a:r>
              <a:rPr lang="en" sz="1650"/>
              <a:t>The intended audience of the Potato Properties’ site is for residents of the property. </a:t>
            </a:r>
            <a:endParaRPr sz="1650"/>
          </a:p>
          <a:p>
            <a:pPr indent="-333375" lvl="0" marL="457200" rtl="0" algn="l">
              <a:spcBef>
                <a:spcPts val="1000"/>
              </a:spcBef>
              <a:spcAft>
                <a:spcPts val="1000"/>
              </a:spcAft>
              <a:buSzPts val="1650"/>
              <a:buChar char="➔"/>
            </a:pPr>
            <a:r>
              <a:rPr lang="en" sz="1650"/>
              <a:t>The scope of the website encompasses user authentication for multiple users and users types.</a:t>
            </a:r>
            <a:endParaRPr sz="1650"/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9150" y="3778525"/>
            <a:ext cx="1524851" cy="1245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58375" y="4772850"/>
            <a:ext cx="178450" cy="30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66725" y="4816650"/>
            <a:ext cx="152525" cy="25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26826" y="3828576"/>
            <a:ext cx="1245749" cy="1245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49125" y="4005225"/>
            <a:ext cx="1245749" cy="1069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29376" y="3828576"/>
            <a:ext cx="1245749" cy="1245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72785" y="4748175"/>
            <a:ext cx="251903" cy="30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07860" y="4748175"/>
            <a:ext cx="251903" cy="30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77085" y="4748175"/>
            <a:ext cx="251903" cy="30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6096675" y="4772862"/>
            <a:ext cx="178450" cy="30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Description</a:t>
            </a:r>
            <a:endParaRPr/>
          </a:p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311700" y="1225225"/>
            <a:ext cx="615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3375" lvl="0" marL="457200" rtl="0" algn="l">
              <a:spcBef>
                <a:spcPts val="1000"/>
              </a:spcBef>
              <a:spcAft>
                <a:spcPts val="0"/>
              </a:spcAft>
              <a:buSzPts val="1650"/>
              <a:buChar char="➔"/>
            </a:pPr>
            <a:r>
              <a:rPr lang="en" sz="1650"/>
              <a:t>User needs are dependent on the type of user logging into the system. This includes…</a:t>
            </a:r>
            <a:endParaRPr sz="1650"/>
          </a:p>
          <a:p>
            <a:pPr indent="-320675" lvl="1" marL="914400" rtl="0" algn="l">
              <a:spcBef>
                <a:spcPts val="1200"/>
              </a:spcBef>
              <a:spcAft>
                <a:spcPts val="0"/>
              </a:spcAft>
              <a:buSzPts val="1450"/>
              <a:buChar char="◆"/>
            </a:pPr>
            <a:r>
              <a:rPr lang="en" sz="1450"/>
              <a:t>Management Users</a:t>
            </a:r>
            <a:endParaRPr sz="1450"/>
          </a:p>
          <a:p>
            <a:pPr indent="-320675" lvl="1" marL="914400" rtl="0" algn="l">
              <a:spcBef>
                <a:spcPts val="1200"/>
              </a:spcBef>
              <a:spcAft>
                <a:spcPts val="0"/>
              </a:spcAft>
              <a:buSzPts val="1450"/>
              <a:buChar char="◆"/>
            </a:pPr>
            <a:r>
              <a:rPr lang="en" sz="1450"/>
              <a:t>Potential Tenant Users</a:t>
            </a:r>
            <a:endParaRPr sz="1450"/>
          </a:p>
          <a:p>
            <a:pPr indent="-320675" lvl="1" marL="914400" rtl="0" algn="l">
              <a:spcBef>
                <a:spcPts val="1200"/>
              </a:spcBef>
              <a:spcAft>
                <a:spcPts val="0"/>
              </a:spcAft>
              <a:buSzPts val="1450"/>
              <a:buChar char="◆"/>
            </a:pPr>
            <a:r>
              <a:rPr lang="en" sz="1450"/>
              <a:t>Current Tenant users</a:t>
            </a:r>
            <a:endParaRPr sz="1450"/>
          </a:p>
          <a:p>
            <a:pPr indent="-333375" lvl="0" marL="457200" rtl="0" algn="l">
              <a:spcBef>
                <a:spcPts val="1200"/>
              </a:spcBef>
              <a:spcAft>
                <a:spcPts val="0"/>
              </a:spcAft>
              <a:buSzPts val="1650"/>
              <a:buChar char="➔"/>
            </a:pPr>
            <a:r>
              <a:rPr lang="en" sz="1650"/>
              <a:t>Assumptions and Dependencies</a:t>
            </a:r>
            <a:endParaRPr sz="1650"/>
          </a:p>
          <a:p>
            <a:pPr indent="-333375" lvl="0" marL="457200" rtl="0" algn="l">
              <a:spcBef>
                <a:spcPts val="1200"/>
              </a:spcBef>
              <a:spcAft>
                <a:spcPts val="1200"/>
              </a:spcAft>
              <a:buSzPts val="1650"/>
              <a:buChar char="➔"/>
            </a:pPr>
            <a:r>
              <a:rPr lang="en" sz="1650"/>
              <a:t>Constraints</a:t>
            </a:r>
            <a:endParaRPr sz="1650"/>
          </a:p>
        </p:txBody>
      </p:sp>
      <p:pic>
        <p:nvPicPr>
          <p:cNvPr id="86" name="Google Shape;8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9150" y="3778525"/>
            <a:ext cx="1524851" cy="1245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62250" y="315925"/>
            <a:ext cx="2455400" cy="321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Features and Requirements</a:t>
            </a:r>
            <a:endParaRPr/>
          </a:p>
        </p:txBody>
      </p:sp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311700" y="1225225"/>
            <a:ext cx="615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3375" lvl="0" marL="457200" rtl="0" algn="l">
              <a:spcBef>
                <a:spcPts val="1000"/>
              </a:spcBef>
              <a:spcAft>
                <a:spcPts val="0"/>
              </a:spcAft>
              <a:buSzPts val="1650"/>
              <a:buChar char="➔"/>
            </a:pPr>
            <a:r>
              <a:rPr lang="en" sz="1650"/>
              <a:t>User Interface</a:t>
            </a:r>
            <a:endParaRPr sz="1650"/>
          </a:p>
          <a:p>
            <a:pPr indent="-320675" lvl="1" marL="914400" rtl="0" algn="l">
              <a:spcBef>
                <a:spcPts val="1200"/>
              </a:spcBef>
              <a:spcAft>
                <a:spcPts val="0"/>
              </a:spcAft>
              <a:buSzPts val="1450"/>
              <a:buChar char="◆"/>
            </a:pPr>
            <a:r>
              <a:rPr lang="en" sz="1450"/>
              <a:t>Homepage</a:t>
            </a:r>
            <a:endParaRPr sz="1450"/>
          </a:p>
          <a:p>
            <a:pPr indent="-320675" lvl="1" marL="914400" rtl="0" algn="l">
              <a:spcBef>
                <a:spcPts val="1200"/>
              </a:spcBef>
              <a:spcAft>
                <a:spcPts val="0"/>
              </a:spcAft>
              <a:buSzPts val="1450"/>
              <a:buChar char="◆"/>
            </a:pPr>
            <a:r>
              <a:rPr lang="en" sz="1450"/>
              <a:t>Tenant Dashboard</a:t>
            </a:r>
            <a:endParaRPr sz="1450"/>
          </a:p>
          <a:p>
            <a:pPr indent="-320675" lvl="1" marL="914400" rtl="0" algn="l">
              <a:spcBef>
                <a:spcPts val="1200"/>
              </a:spcBef>
              <a:spcAft>
                <a:spcPts val="0"/>
              </a:spcAft>
              <a:buSzPts val="1450"/>
              <a:buChar char="◆"/>
            </a:pPr>
            <a:r>
              <a:rPr lang="en" sz="1450"/>
              <a:t>Maintenance Requests</a:t>
            </a:r>
            <a:endParaRPr sz="1450"/>
          </a:p>
          <a:p>
            <a:pPr indent="-320675" lvl="1" marL="914400" rtl="0" algn="l">
              <a:spcBef>
                <a:spcPts val="1200"/>
              </a:spcBef>
              <a:spcAft>
                <a:spcPts val="1200"/>
              </a:spcAft>
              <a:buSzPts val="1450"/>
              <a:buChar char="◆"/>
            </a:pPr>
            <a:r>
              <a:rPr lang="en" sz="1450"/>
              <a:t>Contact Us</a:t>
            </a:r>
            <a:endParaRPr sz="1450"/>
          </a:p>
        </p:txBody>
      </p:sp>
      <p:pic>
        <p:nvPicPr>
          <p:cNvPr id="94" name="Google Shape;9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3525" y="1225225"/>
            <a:ext cx="4903924" cy="34805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69000"/>
              </a:srgbClr>
            </a:outerShdw>
          </a:effectLst>
        </p:spPr>
      </p:pic>
      <p:sp>
        <p:nvSpPr>
          <p:cNvPr id="95" name="Google Shape;95;p16"/>
          <p:cNvSpPr txBox="1"/>
          <p:nvPr/>
        </p:nvSpPr>
        <p:spPr>
          <a:xfrm>
            <a:off x="3931675" y="4705775"/>
            <a:ext cx="4351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Initial prototype for the login page of our site.</a:t>
            </a:r>
            <a:endParaRPr i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Features and Requirements</a:t>
            </a:r>
            <a:endParaRPr/>
          </a:p>
        </p:txBody>
      </p:sp>
      <p:sp>
        <p:nvSpPr>
          <p:cNvPr id="101" name="Google Shape;101;p17"/>
          <p:cNvSpPr txBox="1"/>
          <p:nvPr>
            <p:ph idx="1" type="body"/>
          </p:nvPr>
        </p:nvSpPr>
        <p:spPr>
          <a:xfrm>
            <a:off x="311700" y="1225225"/>
            <a:ext cx="615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3375" lvl="0" marL="457200" rtl="0" algn="l">
              <a:spcBef>
                <a:spcPts val="1000"/>
              </a:spcBef>
              <a:spcAft>
                <a:spcPts val="0"/>
              </a:spcAft>
              <a:buSzPts val="1650"/>
              <a:buChar char="➔"/>
            </a:pPr>
            <a:r>
              <a:rPr lang="en" sz="1650"/>
              <a:t>Host SQL Database</a:t>
            </a:r>
            <a:endParaRPr sz="1650"/>
          </a:p>
          <a:p>
            <a:pPr indent="-333375" lvl="0" marL="457200" rtl="0" algn="l">
              <a:spcBef>
                <a:spcPts val="1200"/>
              </a:spcBef>
              <a:spcAft>
                <a:spcPts val="0"/>
              </a:spcAft>
              <a:buSzPts val="1650"/>
              <a:buChar char="➔"/>
            </a:pPr>
            <a:r>
              <a:rPr lang="en" sz="1650"/>
              <a:t>Track Potential Tenants</a:t>
            </a:r>
            <a:endParaRPr sz="1650"/>
          </a:p>
          <a:p>
            <a:pPr indent="-333375" lvl="0" marL="457200" rtl="0" algn="l">
              <a:spcBef>
                <a:spcPts val="1200"/>
              </a:spcBef>
              <a:spcAft>
                <a:spcPts val="1200"/>
              </a:spcAft>
              <a:buSzPts val="1650"/>
              <a:buChar char="➔"/>
            </a:pPr>
            <a:r>
              <a:rPr lang="en" sz="1650"/>
              <a:t>Tenant Administration</a:t>
            </a:r>
            <a:endParaRPr sz="1650"/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9150" y="3778525"/>
            <a:ext cx="1524851" cy="1245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 Management #1: Severe Illness</a:t>
            </a:r>
            <a:endParaRPr/>
          </a:p>
        </p:txBody>
      </p:sp>
      <p:sp>
        <p:nvSpPr>
          <p:cNvPr id="108" name="Google Shape;108;p1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33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50"/>
              <a:buChar char="➔"/>
            </a:pPr>
            <a:r>
              <a:rPr b="1" lang="en" sz="1650"/>
              <a:t>Probability:</a:t>
            </a:r>
            <a:r>
              <a:rPr lang="en" sz="1650"/>
              <a:t> Medium</a:t>
            </a:r>
            <a:endParaRPr sz="1650"/>
          </a:p>
          <a:p>
            <a:pPr indent="-3333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50"/>
              <a:buChar char="➔"/>
            </a:pPr>
            <a:r>
              <a:rPr b="1" lang="en" sz="1650"/>
              <a:t>Impact:</a:t>
            </a:r>
            <a:r>
              <a:rPr lang="en" sz="1650"/>
              <a:t> Serious</a:t>
            </a:r>
            <a:endParaRPr sz="1650"/>
          </a:p>
          <a:p>
            <a:pPr indent="-3333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50"/>
              <a:buChar char="➔"/>
            </a:pPr>
            <a:r>
              <a:rPr b="1" lang="en" sz="1650"/>
              <a:t>Monitoring:</a:t>
            </a:r>
            <a:r>
              <a:rPr lang="en" sz="1650"/>
              <a:t> Meet every few days to assess the conditions of each affected member to analyze progress speed.</a:t>
            </a:r>
            <a:endParaRPr sz="1650"/>
          </a:p>
          <a:p>
            <a:pPr indent="-3333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50"/>
              <a:buChar char="➔"/>
            </a:pPr>
            <a:r>
              <a:rPr b="1" lang="en" sz="1650"/>
              <a:t>Mitigation:</a:t>
            </a:r>
            <a:r>
              <a:rPr lang="en" sz="1650"/>
              <a:t> Change the requirements for each member of the team or adjust to what is needed depending on the member’s condition.</a:t>
            </a:r>
            <a:endParaRPr sz="1650"/>
          </a:p>
        </p:txBody>
      </p:sp>
      <p:pic>
        <p:nvPicPr>
          <p:cNvPr id="109" name="Google Shape;10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9150" y="3778525"/>
            <a:ext cx="1524851" cy="1245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311700" y="3686350"/>
            <a:ext cx="1663442" cy="124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Risk Management #2: Unfamiliar technology</a:t>
            </a:r>
            <a:endParaRPr/>
          </a:p>
        </p:txBody>
      </p:sp>
      <p:sp>
        <p:nvSpPr>
          <p:cNvPr id="116" name="Google Shape;116;p1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33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50"/>
              <a:buChar char="➔"/>
            </a:pPr>
            <a:r>
              <a:rPr b="1" lang="en" sz="1650"/>
              <a:t>Probability: </a:t>
            </a:r>
            <a:r>
              <a:rPr lang="en" sz="1650"/>
              <a:t>Medium</a:t>
            </a:r>
            <a:endParaRPr sz="1650"/>
          </a:p>
          <a:p>
            <a:pPr indent="-3333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50"/>
              <a:buChar char="➔"/>
            </a:pPr>
            <a:r>
              <a:rPr b="1" lang="en" sz="1650"/>
              <a:t>Impact:</a:t>
            </a:r>
            <a:r>
              <a:rPr lang="en" sz="1650"/>
              <a:t> Moderate</a:t>
            </a:r>
            <a:endParaRPr sz="1650"/>
          </a:p>
          <a:p>
            <a:pPr indent="-3333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50"/>
              <a:buChar char="➔"/>
            </a:pPr>
            <a:r>
              <a:rPr b="1" lang="en" sz="1650"/>
              <a:t>Monitoring:</a:t>
            </a:r>
            <a:r>
              <a:rPr lang="en" sz="1650"/>
              <a:t> Provide resources of the current software or language to members who are not as familiar while still assigning light work to practice.</a:t>
            </a:r>
            <a:endParaRPr sz="1650"/>
          </a:p>
          <a:p>
            <a:pPr indent="-3333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50"/>
              <a:buChar char="➔"/>
            </a:pPr>
            <a:r>
              <a:rPr b="1" lang="en" sz="1650"/>
              <a:t>Mitigation:</a:t>
            </a:r>
            <a:r>
              <a:rPr lang="en" sz="1650"/>
              <a:t> Provide members with the most expertise on the subject of lead operation, while also using documentation for members to provide guidance.</a:t>
            </a:r>
            <a:endParaRPr sz="1650"/>
          </a:p>
        </p:txBody>
      </p:sp>
      <p:pic>
        <p:nvPicPr>
          <p:cNvPr id="117" name="Google Shape;11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9150" y="3778525"/>
            <a:ext cx="1524851" cy="1245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Risk Management #3: Team member withdraw</a:t>
            </a:r>
            <a:endParaRPr/>
          </a:p>
        </p:txBody>
      </p:sp>
      <p:sp>
        <p:nvSpPr>
          <p:cNvPr id="123" name="Google Shape;123;p2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33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b="1" lang="en" sz="1650"/>
              <a:t>Probability:</a:t>
            </a:r>
            <a:r>
              <a:rPr lang="en" sz="1650"/>
              <a:t> Low</a:t>
            </a:r>
            <a:endParaRPr sz="1650"/>
          </a:p>
          <a:p>
            <a:pPr indent="-3333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b="1" lang="en" sz="1650"/>
              <a:t>Impact: </a:t>
            </a:r>
            <a:r>
              <a:rPr lang="en" sz="1650"/>
              <a:t>Moderate</a:t>
            </a:r>
            <a:endParaRPr sz="1650"/>
          </a:p>
          <a:p>
            <a:pPr indent="-3333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b="1" lang="en" sz="1650"/>
              <a:t>Monitoring: </a:t>
            </a:r>
            <a:r>
              <a:rPr lang="en" sz="1650"/>
              <a:t>Analysis of the progress that the absent member has made throughout the project.</a:t>
            </a:r>
            <a:endParaRPr sz="1650"/>
          </a:p>
          <a:p>
            <a:pPr indent="-3333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b="1" lang="en" sz="1650"/>
              <a:t>Mitigation:</a:t>
            </a:r>
            <a:r>
              <a:rPr lang="en" sz="1650"/>
              <a:t> Assign or split up the unoccupied work that is left behind to the correct members to assess.</a:t>
            </a:r>
            <a:endParaRPr sz="1650"/>
          </a:p>
        </p:txBody>
      </p:sp>
      <p:pic>
        <p:nvPicPr>
          <p:cNvPr id="124" name="Google Shape;12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9150" y="3778525"/>
            <a:ext cx="1524851" cy="1245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 Management #4: Time Constraints</a:t>
            </a:r>
            <a:endParaRPr/>
          </a:p>
        </p:txBody>
      </p:sp>
      <p:sp>
        <p:nvSpPr>
          <p:cNvPr id="130" name="Google Shape;130;p2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33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b="1" lang="en" sz="1650"/>
              <a:t>Impact:</a:t>
            </a:r>
            <a:r>
              <a:rPr lang="en" sz="1650"/>
              <a:t> Serious</a:t>
            </a:r>
            <a:endParaRPr sz="1650"/>
          </a:p>
          <a:p>
            <a:pPr indent="-3333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b="1" lang="en" sz="1650"/>
              <a:t>Monitoring:</a:t>
            </a:r>
            <a:r>
              <a:rPr lang="en" sz="1650"/>
              <a:t> While it is tempting to include every idea, it is important to prioritize essential functions that would directly impact user experiences.</a:t>
            </a:r>
            <a:endParaRPr sz="1650"/>
          </a:p>
          <a:p>
            <a:pPr indent="-3333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b="1" lang="en" sz="1650"/>
              <a:t>Mitigation:</a:t>
            </a:r>
            <a:r>
              <a:rPr lang="en" sz="1650"/>
              <a:t> Break the project into manageable phases with clear deadlines for each release. With this approach, we are then able to track progress and adjust the workload when necessary.</a:t>
            </a:r>
            <a:endParaRPr sz="1650"/>
          </a:p>
        </p:txBody>
      </p:sp>
      <p:pic>
        <p:nvPicPr>
          <p:cNvPr id="131" name="Google Shape;13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9150" y="3778525"/>
            <a:ext cx="1524851" cy="1245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