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8" r:id="rId5"/>
    <p:sldId id="276" r:id="rId6"/>
    <p:sldId id="277" r:id="rId7"/>
    <p:sldId id="282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25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908" autoAdjust="0"/>
    <p:restoredTop sz="94627" autoAdjust="0"/>
  </p:normalViewPr>
  <p:slideViewPr>
    <p:cSldViewPr>
      <p:cViewPr varScale="1">
        <p:scale>
          <a:sx n="71" d="100"/>
          <a:sy n="71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image" Target="../media/image5.jpeg"/><Relationship Id="rId5" Type="http://schemas.openxmlformats.org/officeDocument/2006/relationships/slide" Target="slide7.xml"/><Relationship Id="rId10" Type="http://schemas.openxmlformats.org/officeDocument/2006/relationships/slide" Target="slide17.xml"/><Relationship Id="rId4" Type="http://schemas.openxmlformats.org/officeDocument/2006/relationships/image" Target="../media/image4.jpeg"/><Relationship Id="rId9" Type="http://schemas.openxmlformats.org/officeDocument/2006/relationships/slide" Target="slide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result for geography qui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1676400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FC000"/>
                </a:solidFill>
                <a:latin typeface="Algerian" pitchFamily="82" charset="0"/>
              </a:rPr>
              <a:t>LIMIT INFINITY 2017</a:t>
            </a:r>
            <a:endParaRPr lang="en-IN" sz="7200" b="1" dirty="0">
              <a:solidFill>
                <a:srgbClr val="FFC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Image result for background geograp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6138"/>
            <a:ext cx="8458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Britannic Bold" pitchFamily="34" charset="0"/>
              </a:rPr>
              <a:t>ANSWER</a:t>
            </a:r>
          </a:p>
          <a:p>
            <a:endParaRPr lang="en-US" sz="4000" b="1" dirty="0" smtClean="0">
              <a:solidFill>
                <a:srgbClr val="C00000"/>
              </a:solidFill>
              <a:latin typeface="Britannic Bold" pitchFamily="34" charset="0"/>
            </a:endParaRPr>
          </a:p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Britannic Bold" pitchFamily="34" charset="0"/>
              </a:rPr>
              <a:t>YEMEN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21506" name="AutoShape 2" descr="Image result for states of india through which tropic of cancer pas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08" name="AutoShape 4" descr="Image result for states of india through which tropic of cancer pas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54" name="AutoShape 2" descr="Image result for countries with which india shares bor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2" name="AutoShape 2" descr="Image result for seas named after col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ction Button: Beginning 11">
            <a:hlinkClick r:id="rId3" action="ppaction://hlinksldjump" highlightClick="1"/>
          </p:cNvPr>
          <p:cNvSpPr/>
          <p:nvPr/>
        </p:nvSpPr>
        <p:spPr>
          <a:xfrm>
            <a:off x="8077200" y="304800"/>
            <a:ext cx="762000" cy="609600"/>
          </a:xfrm>
          <a:prstGeom prst="actionButtonBeginning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Image result for yem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048000"/>
            <a:ext cx="5867400" cy="3297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457200"/>
          <a:ext cx="8610600" cy="609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0800"/>
                <a:gridCol w="2971800"/>
                <a:gridCol w="3048000"/>
              </a:tblGrid>
              <a:tr h="3048000">
                <a:tc>
                  <a:txBody>
                    <a:bodyPr/>
                    <a:lstStyle/>
                    <a:p>
                      <a:r>
                        <a:rPr lang="en-US" sz="3600" u="sng" dirty="0" smtClean="0">
                          <a:latin typeface="Arial Black" pitchFamily="34" charset="0"/>
                        </a:rPr>
                        <a:t>Capital:</a:t>
                      </a:r>
                    </a:p>
                    <a:p>
                      <a:endParaRPr lang="en-US" sz="3200" dirty="0" smtClean="0">
                        <a:solidFill>
                          <a:srgbClr val="FFFF00"/>
                        </a:solidFill>
                        <a:latin typeface="Arial Black" pitchFamily="34" charset="0"/>
                      </a:endParaRPr>
                    </a:p>
                    <a:p>
                      <a:r>
                        <a:rPr lang="en-US" sz="3550" dirty="0" smtClean="0">
                          <a:solidFill>
                            <a:srgbClr val="FFFF00"/>
                          </a:solidFill>
                          <a:latin typeface="Arial Black" pitchFamily="34" charset="0"/>
                        </a:rPr>
                        <a:t>Zagreb</a:t>
                      </a:r>
                      <a:endParaRPr lang="en-IN" sz="3550" dirty="0">
                        <a:solidFill>
                          <a:srgbClr val="FFFF0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u="sng" dirty="0" smtClean="0">
                          <a:solidFill>
                            <a:srgbClr val="FFC000"/>
                          </a:solidFill>
                          <a:latin typeface="Arial Black" pitchFamily="34" charset="0"/>
                        </a:rPr>
                        <a:t>Location:</a:t>
                      </a:r>
                    </a:p>
                    <a:p>
                      <a:r>
                        <a:rPr lang="en-US" sz="2800" u="none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South-East</a:t>
                      </a:r>
                      <a:r>
                        <a:rPr lang="en-US" sz="2800" u="none" baseline="0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 Europe</a:t>
                      </a:r>
                      <a:endParaRPr lang="en-US" sz="2800" u="none" dirty="0" smtClean="0">
                        <a:solidFill>
                          <a:srgbClr val="002060"/>
                        </a:solidFill>
                        <a:latin typeface="Arial Black" pitchFamily="34" charset="0"/>
                      </a:endParaRPr>
                    </a:p>
                    <a:p>
                      <a:endParaRPr lang="en-US" sz="3600" dirty="0" smtClean="0">
                        <a:solidFill>
                          <a:srgbClr val="C0000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Major parts</a:t>
                      </a:r>
                      <a:r>
                        <a:rPr lang="en-US" sz="2200" b="1" baseline="0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 of the popular ‘Game of Thrones’ series including the ‘King’s landing’ scene was filmed here. </a:t>
                      </a:r>
                      <a:endParaRPr lang="en-IN" sz="2200" b="1" dirty="0">
                        <a:solidFill>
                          <a:srgbClr val="00206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u="sng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Currency:</a:t>
                      </a:r>
                      <a:r>
                        <a:rPr lang="en-US" sz="4000" u="sng" baseline="0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  <a:p>
                      <a:endParaRPr lang="en-US" sz="4000" u="none" baseline="0" dirty="0" smtClean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  <a:p>
                      <a:r>
                        <a:rPr lang="en-US" sz="4000" u="none" baseline="0" dirty="0" smtClean="0">
                          <a:solidFill>
                            <a:srgbClr val="7030A0"/>
                          </a:solidFill>
                          <a:latin typeface="Arial Black" pitchFamily="34" charset="0"/>
                        </a:rPr>
                        <a:t>Kuna</a:t>
                      </a:r>
                      <a:endParaRPr lang="en-IN" sz="4000" u="none" dirty="0">
                        <a:solidFill>
                          <a:srgbClr val="7030A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 4</a:t>
            </a:r>
            <a:endParaRPr lang="en-IN" sz="2800" b="1" u="sng" dirty="0"/>
          </a:p>
        </p:txBody>
      </p:sp>
      <p:sp>
        <p:nvSpPr>
          <p:cNvPr id="12" name="Right Arrow 11"/>
          <p:cNvSpPr/>
          <p:nvPr/>
        </p:nvSpPr>
        <p:spPr>
          <a:xfrm>
            <a:off x="0" y="0"/>
            <a:ext cx="1066800" cy="533400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</a:t>
            </a:r>
            <a:endParaRPr lang="en-IN" b="1" dirty="0"/>
          </a:p>
        </p:txBody>
      </p:sp>
      <p:sp>
        <p:nvSpPr>
          <p:cNvPr id="35842" name="AutoShape 2" descr="Image result for location of croat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828800"/>
            <a:ext cx="28575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844" name="Picture 4" descr="Flag of Croat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371600"/>
            <a:ext cx="2819400" cy="1420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657600"/>
            <a:ext cx="2941519" cy="2738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Image result for background geograp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6138"/>
            <a:ext cx="8458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Britannic Bold" pitchFamily="34" charset="0"/>
              </a:rPr>
              <a:t>ANSWER</a:t>
            </a:r>
          </a:p>
          <a:p>
            <a:endParaRPr lang="en-US" sz="4000" b="1" dirty="0" smtClean="0">
              <a:solidFill>
                <a:srgbClr val="C00000"/>
              </a:solidFill>
              <a:latin typeface="Britannic Bold" pitchFamily="34" charset="0"/>
            </a:endParaRPr>
          </a:p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Britannic Bold" pitchFamily="34" charset="0"/>
              </a:rPr>
              <a:t>CROATIA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21506" name="AutoShape 2" descr="Image result for states of india through which tropic of cancer pas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08" name="AutoShape 4" descr="Image result for states of india through which tropic of cancer pas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54" name="AutoShape 2" descr="Image result for countries with which india shares bor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2" name="AutoShape 2" descr="Image result for seas named after col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ction Button: Beginning 11">
            <a:hlinkClick r:id="rId3" action="ppaction://hlinksldjump" highlightClick="1"/>
          </p:cNvPr>
          <p:cNvSpPr/>
          <p:nvPr/>
        </p:nvSpPr>
        <p:spPr>
          <a:xfrm>
            <a:off x="8077200" y="304800"/>
            <a:ext cx="762000" cy="609600"/>
          </a:xfrm>
          <a:prstGeom prst="actionButtonBeginning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6866" name="Picture 2" descr="Image result for croatia game of thron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438400"/>
            <a:ext cx="6781800" cy="3834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457200"/>
          <a:ext cx="8610600" cy="609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0800"/>
                <a:gridCol w="2971800"/>
                <a:gridCol w="3048000"/>
              </a:tblGrid>
              <a:tr h="3048000">
                <a:tc>
                  <a:txBody>
                    <a:bodyPr/>
                    <a:lstStyle/>
                    <a:p>
                      <a:r>
                        <a:rPr lang="en-US" sz="3600" u="sng" dirty="0" smtClean="0">
                          <a:latin typeface="Arial Black" pitchFamily="34" charset="0"/>
                        </a:rPr>
                        <a:t>Capital:</a:t>
                      </a:r>
                    </a:p>
                    <a:p>
                      <a:endParaRPr lang="en-US" sz="3200" dirty="0" smtClean="0">
                        <a:solidFill>
                          <a:srgbClr val="FFFF00"/>
                        </a:solidFill>
                        <a:latin typeface="Arial Black" pitchFamily="34" charset="0"/>
                      </a:endParaRPr>
                    </a:p>
                    <a:p>
                      <a:r>
                        <a:rPr lang="en-US" sz="3550" dirty="0" smtClean="0">
                          <a:solidFill>
                            <a:srgbClr val="FFFF00"/>
                          </a:solidFill>
                          <a:latin typeface="Arial Black" pitchFamily="34" charset="0"/>
                        </a:rPr>
                        <a:t>Port Louis</a:t>
                      </a:r>
                      <a:endParaRPr lang="en-IN" sz="3550" dirty="0">
                        <a:solidFill>
                          <a:srgbClr val="FFFF0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u="sng" dirty="0" smtClean="0">
                          <a:solidFill>
                            <a:srgbClr val="FFC000"/>
                          </a:solidFill>
                          <a:latin typeface="Arial Black" pitchFamily="34" charset="0"/>
                        </a:rPr>
                        <a:t>Location:</a:t>
                      </a:r>
                    </a:p>
                    <a:p>
                      <a:r>
                        <a:rPr lang="en-US" sz="2800" u="none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Southern Africa</a:t>
                      </a:r>
                    </a:p>
                    <a:p>
                      <a:endParaRPr lang="en-US" sz="3600" dirty="0" smtClean="0">
                        <a:solidFill>
                          <a:srgbClr val="C0000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The dodo</a:t>
                      </a:r>
                      <a:r>
                        <a:rPr lang="en-US" sz="3200" b="1" baseline="0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 was endemic to this island nation.</a:t>
                      </a:r>
                      <a:endParaRPr lang="en-IN" sz="3200" b="1" dirty="0">
                        <a:solidFill>
                          <a:srgbClr val="00206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u="sng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Currency:</a:t>
                      </a:r>
                      <a:r>
                        <a:rPr lang="en-US" sz="4000" u="sng" baseline="0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  <a:p>
                      <a:endParaRPr lang="en-US" sz="4000" u="none" baseline="0" dirty="0" smtClean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  <a:p>
                      <a:r>
                        <a:rPr lang="en-US" sz="4000" u="none" baseline="0" dirty="0" smtClean="0">
                          <a:solidFill>
                            <a:srgbClr val="7030A0"/>
                          </a:solidFill>
                          <a:latin typeface="Arial Black" pitchFamily="34" charset="0"/>
                        </a:rPr>
                        <a:t>Rupee</a:t>
                      </a:r>
                      <a:endParaRPr lang="en-IN" sz="4000" u="none" dirty="0">
                        <a:solidFill>
                          <a:srgbClr val="7030A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 5</a:t>
            </a:r>
            <a:endParaRPr lang="en-IN" sz="2800" b="1" u="sng" dirty="0"/>
          </a:p>
        </p:txBody>
      </p:sp>
      <p:sp>
        <p:nvSpPr>
          <p:cNvPr id="12" name="Right Arrow 11"/>
          <p:cNvSpPr/>
          <p:nvPr/>
        </p:nvSpPr>
        <p:spPr>
          <a:xfrm>
            <a:off x="0" y="0"/>
            <a:ext cx="1066800" cy="533400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</a:t>
            </a:r>
            <a:endParaRPr lang="en-IN" b="1" dirty="0"/>
          </a:p>
        </p:txBody>
      </p:sp>
      <p:sp>
        <p:nvSpPr>
          <p:cNvPr id="35842" name="AutoShape 2" descr="Image result for location of croat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752600"/>
            <a:ext cx="2438400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893" name="AutoShape 5" descr="Image result for mauriti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95" name="AutoShape 7" descr="Image result for mauriti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97" name="AutoShape 9" descr="Image result for mauriti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99" name="AutoShape 11" descr="Image result for mauritius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" name="Picture 15" descr="Flag_of_Mauritius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1143000"/>
            <a:ext cx="2895600" cy="19296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90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05200"/>
            <a:ext cx="3029072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Image result for background geograp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6138"/>
            <a:ext cx="8458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Britannic Bold" pitchFamily="34" charset="0"/>
              </a:rPr>
              <a:t>ANSWER</a:t>
            </a:r>
          </a:p>
          <a:p>
            <a:endParaRPr lang="en-US" sz="4000" b="1" dirty="0" smtClean="0">
              <a:solidFill>
                <a:srgbClr val="C00000"/>
              </a:solidFill>
              <a:latin typeface="Britannic Bold" pitchFamily="34" charset="0"/>
            </a:endParaRPr>
          </a:p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Britannic Bold" pitchFamily="34" charset="0"/>
              </a:rPr>
              <a:t>MAURITIUS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21506" name="AutoShape 2" descr="Image result for states of india through which tropic of cancer pas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08" name="AutoShape 4" descr="Image result for states of india through which tropic of cancer pas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54" name="AutoShape 2" descr="Image result for countries with which india shares bor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2" name="AutoShape 2" descr="Image result for seas named after col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ction Button: Beginning 11">
            <a:hlinkClick r:id="rId3" action="ppaction://hlinksldjump" highlightClick="1"/>
          </p:cNvPr>
          <p:cNvSpPr/>
          <p:nvPr/>
        </p:nvSpPr>
        <p:spPr>
          <a:xfrm>
            <a:off x="8077200" y="304800"/>
            <a:ext cx="762000" cy="609600"/>
          </a:xfrm>
          <a:prstGeom prst="actionButtonBeginning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914" name="AutoShape 2" descr="Image result for mauritius do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 descr="Dodo-Raphus-cucullatu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2819400"/>
            <a:ext cx="3581400" cy="3139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457200"/>
          <a:ext cx="8610600" cy="609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0800"/>
                <a:gridCol w="2971800"/>
                <a:gridCol w="3048000"/>
              </a:tblGrid>
              <a:tr h="3048000">
                <a:tc>
                  <a:txBody>
                    <a:bodyPr/>
                    <a:lstStyle/>
                    <a:p>
                      <a:r>
                        <a:rPr lang="en-US" sz="3600" u="sng" dirty="0" smtClean="0">
                          <a:latin typeface="Arial Black" pitchFamily="34" charset="0"/>
                        </a:rPr>
                        <a:t>Capital:</a:t>
                      </a:r>
                    </a:p>
                    <a:p>
                      <a:endParaRPr lang="en-US" sz="3200" dirty="0" smtClean="0">
                        <a:solidFill>
                          <a:srgbClr val="FFFF00"/>
                        </a:solidFill>
                        <a:latin typeface="Arial Black" pitchFamily="34" charset="0"/>
                      </a:endParaRPr>
                    </a:p>
                    <a:p>
                      <a:r>
                        <a:rPr lang="en-US" sz="3550" dirty="0" smtClean="0">
                          <a:solidFill>
                            <a:srgbClr val="FFFF00"/>
                          </a:solidFill>
                          <a:latin typeface="Arial Black" pitchFamily="34" charset="0"/>
                        </a:rPr>
                        <a:t>Port Moresby</a:t>
                      </a:r>
                      <a:endParaRPr lang="en-IN" sz="3550" dirty="0">
                        <a:solidFill>
                          <a:srgbClr val="FFFF0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u="sng" dirty="0" smtClean="0">
                          <a:solidFill>
                            <a:srgbClr val="FFC000"/>
                          </a:solidFill>
                          <a:latin typeface="Arial Black" pitchFamily="34" charset="0"/>
                        </a:rPr>
                        <a:t>Location:</a:t>
                      </a:r>
                    </a:p>
                    <a:p>
                      <a:endParaRPr lang="en-US" sz="2800" u="none" dirty="0" smtClean="0">
                        <a:solidFill>
                          <a:srgbClr val="002060"/>
                        </a:solidFill>
                        <a:latin typeface="Arial Black" pitchFamily="34" charset="0"/>
                      </a:endParaRPr>
                    </a:p>
                    <a:p>
                      <a:endParaRPr lang="en-US" sz="3600" dirty="0" smtClean="0">
                        <a:solidFill>
                          <a:srgbClr val="C0000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Seashells</a:t>
                      </a:r>
                      <a:r>
                        <a:rPr lang="en-US" sz="3000" b="1" baseline="0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 were their national currency till 1933.</a:t>
                      </a:r>
                      <a:endParaRPr lang="en-IN" sz="3000" b="1" dirty="0">
                        <a:solidFill>
                          <a:srgbClr val="00206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u="sng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Currency:</a:t>
                      </a:r>
                      <a:r>
                        <a:rPr lang="en-US" sz="4000" u="sng" baseline="0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  <a:p>
                      <a:endParaRPr lang="en-US" sz="4000" u="none" baseline="0" dirty="0" smtClean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  <a:p>
                      <a:r>
                        <a:rPr lang="en-US" sz="4000" u="none" baseline="0" dirty="0" smtClean="0">
                          <a:solidFill>
                            <a:srgbClr val="7030A0"/>
                          </a:solidFill>
                          <a:latin typeface="Arial Black" pitchFamily="34" charset="0"/>
                        </a:rPr>
                        <a:t>Kina</a:t>
                      </a:r>
                      <a:endParaRPr lang="en-IN" sz="4000" u="none" dirty="0">
                        <a:solidFill>
                          <a:srgbClr val="7030A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 6</a:t>
            </a:r>
            <a:endParaRPr lang="en-IN" sz="2800" b="1" u="sng" dirty="0"/>
          </a:p>
        </p:txBody>
      </p:sp>
      <p:sp>
        <p:nvSpPr>
          <p:cNvPr id="12" name="Right Arrow 11"/>
          <p:cNvSpPr/>
          <p:nvPr/>
        </p:nvSpPr>
        <p:spPr>
          <a:xfrm>
            <a:off x="0" y="0"/>
            <a:ext cx="1066800" cy="533400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</a:t>
            </a:r>
            <a:endParaRPr lang="en-IN" b="1" dirty="0"/>
          </a:p>
        </p:txBody>
      </p:sp>
      <p:sp>
        <p:nvSpPr>
          <p:cNvPr id="35842" name="AutoShape 2" descr="Image result for location of croat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93" name="AutoShape 5" descr="Image result for mauriti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95" name="AutoShape 7" descr="Image result for mauriti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97" name="AutoShape 9" descr="Image result for mauriti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99" name="AutoShape 11" descr="Image result for mauritius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40" name="AutoShape 4" descr="Image result for jamaica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42" name="AutoShape 6" descr="Image result for jamaica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44" name="AutoShape 8" descr="Image result for jamaica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5602" name="Picture 2" descr="Location of  Papua New Guinea  (green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990600"/>
            <a:ext cx="2381250" cy="2381250"/>
          </a:xfrm>
          <a:prstGeom prst="rect">
            <a:avLst/>
          </a:prstGeom>
          <a:noFill/>
        </p:spPr>
      </p:pic>
      <p:pic>
        <p:nvPicPr>
          <p:cNvPr id="25604" name="Picture 4" descr="Flag of Papua New Guine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914400"/>
            <a:ext cx="2743200" cy="20628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886200"/>
            <a:ext cx="2743200" cy="2277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Image result for background geograp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6138"/>
            <a:ext cx="8458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Britannic Bold" pitchFamily="34" charset="0"/>
              </a:rPr>
              <a:t>ANSWER</a:t>
            </a:r>
          </a:p>
          <a:p>
            <a:endParaRPr lang="en-US" sz="4000" b="1" dirty="0" smtClean="0">
              <a:solidFill>
                <a:srgbClr val="C00000"/>
              </a:solidFill>
              <a:latin typeface="Britannic Bold" pitchFamily="34" charset="0"/>
            </a:endParaRPr>
          </a:p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Britannic Bold" pitchFamily="34" charset="0"/>
              </a:rPr>
              <a:t>PAPUA NEW GUINEA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21506" name="AutoShape 2" descr="Image result for states of india through which tropic of cancer pas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08" name="AutoShape 4" descr="Image result for states of india through which tropic of cancer pas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54" name="AutoShape 2" descr="Image result for countries with which india shares bor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2" name="AutoShape 2" descr="Image result for seas named after col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ction Button: Beginning 11">
            <a:hlinkClick r:id="rId3" action="ppaction://hlinksldjump" highlightClick="1"/>
          </p:cNvPr>
          <p:cNvSpPr/>
          <p:nvPr/>
        </p:nvSpPr>
        <p:spPr>
          <a:xfrm>
            <a:off x="8077200" y="304800"/>
            <a:ext cx="762000" cy="609600"/>
          </a:xfrm>
          <a:prstGeom prst="actionButtonBeginning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914" name="AutoShape 2" descr="Image result for mauritius do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578" name="Picture 2" descr="Image result for papua new guinea seashell currenc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819400"/>
            <a:ext cx="6705600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5362" name="AutoShape 2" descr="Image result for background geograp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64" name="AutoShape 4" descr="Image result for background geograp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66" name="AutoShape 6" descr="Image result for background geograp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33400" y="533400"/>
            <a:ext cx="7924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FFC000"/>
                </a:solidFill>
                <a:latin typeface="Bernard MT Condensed" pitchFamily="18" charset="0"/>
              </a:rPr>
              <a:t>ROUND 3</a:t>
            </a:r>
          </a:p>
          <a:p>
            <a:pPr algn="ctr"/>
            <a:r>
              <a:rPr lang="en-US" sz="11500" b="1" dirty="0" smtClean="0">
                <a:solidFill>
                  <a:srgbClr val="FFFF00"/>
                </a:solidFill>
                <a:latin typeface="Bernard MT Condensed" pitchFamily="18" charset="0"/>
              </a:rPr>
              <a:t>CHOOSE</a:t>
            </a:r>
            <a:endParaRPr lang="en-IN" sz="11500" b="1" dirty="0">
              <a:solidFill>
                <a:srgbClr val="FFFF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026" name="AutoShape 2" descr="Image result for background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33400" y="0"/>
            <a:ext cx="81534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</a:rPr>
              <a:t>Rules</a:t>
            </a:r>
          </a:p>
          <a:p>
            <a:endParaRPr lang="en-US" sz="2800" b="1" dirty="0"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pPr algn="ctr"/>
            <a:endParaRPr lang="en-US" sz="4800" b="1" dirty="0">
              <a:solidFill>
                <a:srgbClr val="00206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986" name="Picture 2" descr="Image result for background images hd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252857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2800" y="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002060"/>
                </a:solidFill>
              </a:rPr>
              <a:t>TEAM 1</a:t>
            </a:r>
            <a:endParaRPr lang="en-IN" sz="2800" b="1" u="sng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914400"/>
            <a:ext cx="18288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 smtClean="0">
                <a:solidFill>
                  <a:srgbClr val="FFFF00"/>
                </a:solidFill>
              </a:rPr>
              <a:t>Aeon</a:t>
            </a:r>
            <a:endParaRPr lang="en-IN" sz="54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9144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Surf</a:t>
            </a:r>
            <a:endParaRPr lang="en-IN" sz="54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9144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FFFF00"/>
                </a:solidFill>
              </a:rPr>
              <a:t>Mohs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9144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Yazoo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2743200"/>
            <a:ext cx="18288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Rift</a:t>
            </a:r>
            <a:endParaRPr lang="en-IN" sz="5400" b="1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2743200"/>
            <a:ext cx="17526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Coal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0600" y="2743200"/>
            <a:ext cx="17526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Fjord</a:t>
            </a:r>
            <a:endParaRPr lang="en-IN" sz="5400" b="1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400" y="2743200"/>
            <a:ext cx="17526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Radio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" y="4648200"/>
            <a:ext cx="18288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Agate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0" y="46482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Ruby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00600" y="46482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Fault</a:t>
            </a:r>
            <a:endParaRPr lang="en-IN" sz="5400" b="1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9400" y="46482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solidFill>
                  <a:srgbClr val="FFFF00"/>
                </a:solidFill>
              </a:rPr>
              <a:t>Nappe</a:t>
            </a:r>
            <a:endParaRPr lang="en-IN" sz="4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5362" name="AutoShape 2" descr="Image result for background geograp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64" name="AutoShape 4" descr="Image result for background geograp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66" name="AutoShape 6" descr="Image result for background geograp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33400" y="533400"/>
            <a:ext cx="79248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FFC000"/>
                </a:solidFill>
                <a:latin typeface="Bernard MT Condensed" pitchFamily="18" charset="0"/>
              </a:rPr>
              <a:t>ROUND 2</a:t>
            </a:r>
          </a:p>
          <a:p>
            <a:pPr algn="ctr"/>
            <a:r>
              <a:rPr lang="en-US" sz="11500" b="1" dirty="0" smtClean="0">
                <a:solidFill>
                  <a:srgbClr val="FFFF00"/>
                </a:solidFill>
                <a:latin typeface="Bernard MT Condensed" pitchFamily="18" charset="0"/>
              </a:rPr>
              <a:t>IDENTIFY THE COUNTRY</a:t>
            </a:r>
            <a:endParaRPr lang="en-IN" sz="11500" b="1" dirty="0">
              <a:solidFill>
                <a:srgbClr val="FFFF00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Image result for plain background images for powerpoint 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7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7543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1. Mass of rock thrust a considerable distance. </a:t>
            </a: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2.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It is produced as a wave steepens and falls forward as the wave nears the shore.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3.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___carbon; method for dating an object containing organic material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IN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Image result for plain background images for powerpoint 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7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754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. </a:t>
            </a:r>
            <a:r>
              <a:rPr lang="en-IN" sz="2800" b="1" dirty="0" smtClean="0">
                <a:solidFill>
                  <a:schemeClr val="bg1"/>
                </a:solidFill>
                <a:latin typeface="Arial Black" pitchFamily="34" charset="0"/>
              </a:rPr>
              <a:t>Red gem variety of Corundum.</a:t>
            </a:r>
            <a:endParaRPr lang="en-US" sz="2800" b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5.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One of four time spans in geochronology, lasting half a billion years or more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6.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Banded siliceous rock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IN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Image result for plain background images for powerpoint 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7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7543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7.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A valley caused by extension of the Earth’s crust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8</a:t>
            </a: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Fracture with relative displacement</a:t>
            </a:r>
            <a:endParaRPr lang="en-US" sz="2800" b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9.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Glacial valley flooded by the sea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IN" sz="2800" b="1" dirty="0" smtClean="0">
                <a:solidFill>
                  <a:schemeClr val="bg1"/>
                </a:solidFill>
                <a:latin typeface="Arial Black" pitchFamily="34" charset="0"/>
              </a:rPr>
              <a:t>10. Ten-point scale of mineral hardness</a:t>
            </a:r>
            <a:endParaRPr lang="en-US" sz="2800" b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IN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986" name="Picture 2" descr="Image result for background images hd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252857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2800" y="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002060"/>
                </a:solidFill>
              </a:rPr>
              <a:t>TEAM 2</a:t>
            </a:r>
            <a:endParaRPr lang="en-IN" sz="2800" b="1" u="sng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914400"/>
            <a:ext cx="18288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Amethyst</a:t>
            </a:r>
            <a:endParaRPr lang="en-IN" sz="32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9144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Well</a:t>
            </a:r>
            <a:endParaRPr lang="en-IN" sz="54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9144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FFFF00"/>
                </a:solidFill>
              </a:rPr>
              <a:t>Varve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9144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</a:rPr>
              <a:t>Zeolites</a:t>
            </a:r>
            <a:endParaRPr lang="en-IN" sz="36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2743200"/>
            <a:ext cx="18288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Mantle</a:t>
            </a:r>
            <a:endParaRPr lang="en-IN" sz="4000" b="1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2743200"/>
            <a:ext cx="17526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Joint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0600" y="2743200"/>
            <a:ext cx="17526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Oxbow</a:t>
            </a:r>
            <a:endParaRPr lang="en-IN" sz="4000" b="1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400" y="2743200"/>
            <a:ext cx="17526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 smtClean="0">
                <a:solidFill>
                  <a:srgbClr val="FFFF00"/>
                </a:solidFill>
              </a:rPr>
              <a:t>Epicenter</a:t>
            </a:r>
            <a:endParaRPr lang="en-IN" sz="3100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" y="4648200"/>
            <a:ext cx="18288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Chalk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0" y="46482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Soil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00600" y="46482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Arch</a:t>
            </a:r>
            <a:endParaRPr lang="en-IN" sz="5400" b="1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9400" y="46482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Pipe</a:t>
            </a:r>
            <a:endParaRPr lang="en-IN" sz="5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Image result for plain background images for powerpoint 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7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7543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1.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Landform created by an abandoned meander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2.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All unconsolidated materials above bedrock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3.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Purple variety of Quartz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Layer of the earth between crust and core</a:t>
            </a:r>
            <a:endParaRPr lang="en-US" sz="2800" b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IN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Image result for plain background images for powerpoint 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7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754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5.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A vertical conduit through the Earth’s crust below a volcano, through which magma has passed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6. Point on earth's surface above earthquake focus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7.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Surface of fracture in rock without parallel displacement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IN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Image result for plain background images for powerpoint 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7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7543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8</a:t>
            </a: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Bridge-like formation along a coast made by wave erosion cutting through both sides of a headland</a:t>
            </a:r>
            <a:endParaRPr lang="en-US" sz="2800" b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9.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Porous rock composed of the mineral calcite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IN" sz="2800" b="1" dirty="0" smtClean="0">
                <a:solidFill>
                  <a:schemeClr val="bg1"/>
                </a:solidFill>
                <a:latin typeface="Arial Black" pitchFamily="34" charset="0"/>
              </a:rPr>
              <a:t>10.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Hydrous Aluminium silicate minerals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IN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986" name="Picture 2" descr="Image result for background images hd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52857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2800" y="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002060"/>
                </a:solidFill>
              </a:rPr>
              <a:t>TEAM 3</a:t>
            </a:r>
            <a:endParaRPr lang="en-IN" sz="2800" b="1" u="sng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914400"/>
            <a:ext cx="18288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Caldera</a:t>
            </a:r>
            <a:endParaRPr lang="en-IN" sz="40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9144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Drift</a:t>
            </a:r>
            <a:endParaRPr lang="en-IN" sz="54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914400"/>
            <a:ext cx="18288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Unconformity</a:t>
            </a:r>
            <a:endParaRPr lang="en-IN" sz="22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9144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 err="1" smtClean="0">
                <a:solidFill>
                  <a:srgbClr val="FFFF00"/>
                </a:solidFill>
              </a:rPr>
              <a:t>Kaolinite</a:t>
            </a:r>
            <a:endParaRPr lang="en-IN" sz="33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2743200"/>
            <a:ext cx="18288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S-Wave</a:t>
            </a:r>
            <a:endParaRPr lang="en-IN" sz="4000" b="1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2743200"/>
            <a:ext cx="17526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Lava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0600" y="2743200"/>
            <a:ext cx="17526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Dome</a:t>
            </a:r>
            <a:endParaRPr lang="en-IN" sz="4000" b="1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400" y="2743200"/>
            <a:ext cx="17526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FFFF00"/>
                </a:solidFill>
              </a:rPr>
              <a:t>Vug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" y="4648200"/>
            <a:ext cx="18288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Spit</a:t>
            </a:r>
            <a:endParaRPr lang="en-IN" sz="5400" b="1" dirty="0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0" y="46482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Shale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00600" y="46482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Load</a:t>
            </a:r>
            <a:endParaRPr lang="en-IN" sz="5400" b="1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9400" y="46482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Index</a:t>
            </a:r>
            <a:endParaRPr lang="en-IN" sz="5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Image result for plain background images for powerpoint 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7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7543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1.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The amount that a stream carries at any one time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2. </a:t>
            </a:r>
            <a:r>
              <a:rPr lang="en-IN" sz="2800" b="1" dirty="0" smtClean="0">
                <a:solidFill>
                  <a:schemeClr val="bg1"/>
                </a:solidFill>
                <a:latin typeface="Arial Black" pitchFamily="34" charset="0"/>
              </a:rPr>
              <a:t>Basin shaped volcanic depression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3.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Molten rock that flows at the Earth’s surface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Surface of erosion separating younger strata from older rocks</a:t>
            </a:r>
            <a:endParaRPr lang="en-US" sz="2800" b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IN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Image result for plain background images for powerpoint 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7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7543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5.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A sandy bar built out from the land into a body of water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6. Type of fossil used to date the strata in which it is found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7.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Common clay mineral-hydrous Al silicate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IN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026" name="AutoShape 2" descr="Image result for background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33400" y="0"/>
            <a:ext cx="81534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</a:rPr>
              <a:t>Rules</a:t>
            </a:r>
          </a:p>
          <a:p>
            <a:endParaRPr lang="en-US" sz="2800" b="1" dirty="0"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pPr algn="ctr"/>
            <a:endParaRPr lang="en-US" sz="4800" b="1" dirty="0">
              <a:solidFill>
                <a:srgbClr val="00206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Image result for plain background images for powerpoint 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7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7543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8</a:t>
            </a: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An uplift or anticlinal structure, roughly circular in its outcrop exposure, in which beds dip gently away from the centre in all directions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9.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Seismic ripple which follows its primary counterpart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IN" sz="2800" b="1" dirty="0" smtClean="0">
                <a:solidFill>
                  <a:schemeClr val="bg1"/>
                </a:solidFill>
                <a:latin typeface="Arial Black" pitchFamily="34" charset="0"/>
              </a:rPr>
              <a:t>10.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Material transported and deposited by wind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IN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986" name="Picture 2" descr="Image result for background images hd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52857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2800" y="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002060"/>
                </a:solidFill>
              </a:rPr>
              <a:t>TEAM 4</a:t>
            </a:r>
            <a:endParaRPr lang="en-IN" sz="2800" b="1" u="sng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914400"/>
            <a:ext cx="18288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Reef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9144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Glacier</a:t>
            </a:r>
            <a:endParaRPr lang="en-IN" sz="40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9144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Xenolith</a:t>
            </a:r>
            <a:endParaRPr lang="en-IN" sz="32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9144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Groin</a:t>
            </a:r>
            <a:endParaRPr lang="en-IN" sz="40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2743200"/>
            <a:ext cx="18288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Humus</a:t>
            </a:r>
            <a:endParaRPr lang="en-IN" sz="4000" b="1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2743200"/>
            <a:ext cx="17526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Rock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0600" y="2743200"/>
            <a:ext cx="17526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Cave</a:t>
            </a:r>
            <a:endParaRPr lang="en-IN" sz="5400" b="1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400" y="2743200"/>
            <a:ext cx="17526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FFFF00"/>
                </a:solidFill>
              </a:rPr>
              <a:t>Névé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" y="4648200"/>
            <a:ext cx="18288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 smtClean="0">
                <a:solidFill>
                  <a:srgbClr val="FFFF00"/>
                </a:solidFill>
              </a:rPr>
              <a:t>Karst</a:t>
            </a:r>
            <a:endParaRPr lang="en-IN" sz="5400" b="1" dirty="0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0" y="46482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Jurassic</a:t>
            </a:r>
            <a:endParaRPr lang="en-IN" sz="3600" b="1" dirty="0">
              <a:solidFill>
                <a:srgbClr val="FFFF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00600" y="46482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Loess</a:t>
            </a:r>
            <a:endParaRPr lang="en-IN" sz="5400" b="1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9400" y="46482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Halite</a:t>
            </a:r>
            <a:endParaRPr lang="en-IN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Image result for plain background images for powerpoint 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7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7543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1.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Wall built to limit the movement of sediment carried by long shore currents</a:t>
            </a:r>
            <a:r>
              <a:rPr lang="en-IN" sz="2800" dirty="0" smtClean="0"/>
              <a:t> 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2.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Mass of ice moving through valley</a:t>
            </a:r>
            <a:b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</a:b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3.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Loosely compacted wind blown sediment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Granular ice formed by the </a:t>
            </a:r>
            <a:r>
              <a:rPr lang="en-IN" sz="2800" dirty="0" err="1" smtClean="0">
                <a:solidFill>
                  <a:schemeClr val="bg1"/>
                </a:solidFill>
                <a:latin typeface="Arial Black" pitchFamily="34" charset="0"/>
              </a:rPr>
              <a:t>recrystallization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 of snow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IN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Image result for plain background images for powerpoint 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7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754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5.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Landscape formed by action of ground water on soluble rocks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6. Dark part of soil from the decay of organic matter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7.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Bar of rock, sand, coral or similar material, lying beneath the surface of water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IN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Image result for plain background images for powerpoint 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7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7543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8</a:t>
            </a: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Foreign rock inclusion in igneous rock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9.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Middle part of Mesozoic Era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IN" sz="2800" b="1" dirty="0" smtClean="0">
                <a:solidFill>
                  <a:schemeClr val="bg1"/>
                </a:solidFill>
                <a:latin typeface="Arial Black" pitchFamily="34" charset="0"/>
              </a:rPr>
              <a:t>10.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A natural open space underground, commonly caused by the dissolution of soluble rocks, generally limestone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IN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986" name="Picture 2" descr="Image result for background images hd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52857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2800" y="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002060"/>
                </a:solidFill>
              </a:rPr>
              <a:t>5</a:t>
            </a:r>
            <a:endParaRPr lang="en-IN" sz="2800" b="1" u="sng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914400"/>
            <a:ext cx="18288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Magma</a:t>
            </a:r>
            <a:endParaRPr lang="en-IN" sz="40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9144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</a:rPr>
              <a:t>Epoch</a:t>
            </a:r>
            <a:endParaRPr lang="en-IN" sz="44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9144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Z Bend</a:t>
            </a:r>
            <a:endParaRPr lang="en-IN" sz="40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9144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Horn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2743200"/>
            <a:ext cx="18288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FFFF00"/>
                </a:solidFill>
              </a:rPr>
              <a:t>Wisconsin</a:t>
            </a:r>
            <a:endParaRPr lang="en-IN" sz="3000" b="1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2743200"/>
            <a:ext cx="17526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Levee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0600" y="2743200"/>
            <a:ext cx="17526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Delta</a:t>
            </a:r>
            <a:endParaRPr lang="en-IN" sz="5400" b="1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400" y="2743200"/>
            <a:ext cx="1752600" cy="1066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Water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" y="4648200"/>
            <a:ext cx="18288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smtClean="0">
                <a:solidFill>
                  <a:srgbClr val="FFFF00"/>
                </a:solidFill>
              </a:rPr>
              <a:t>Water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0" y="46482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Plate</a:t>
            </a:r>
            <a:endParaRPr lang="en-IN" sz="5400" b="1" dirty="0">
              <a:solidFill>
                <a:srgbClr val="FFFF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00600" y="46482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Basalt</a:t>
            </a:r>
            <a:endParaRPr lang="en-IN" sz="4800" b="1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9400" y="4648200"/>
            <a:ext cx="1752600" cy="1143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Talus</a:t>
            </a:r>
            <a:endParaRPr lang="en-IN" sz="5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Image result for plain background images for powerpoint 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7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7543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1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.___ Table; surface beneath which rocks/soil are saturated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2.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Rigid segment of the Earth’s lithosphere </a:t>
            </a:r>
            <a:b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</a:b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3.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Sharp spire of rock formed as glaciers in several cirques erode into a central mountain peak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IN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Image result for plain background images for powerpoint 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7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7543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4.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Bank of sand and silt built by incremental deposition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5.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 Triangular deposit of sediments at river mouth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6. Molten rock containing dissolved gases and solid particles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endParaRPr lang="en-IN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Image result for plain background images for powerpoint pres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7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7543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7.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Section of sandstone gorge in </a:t>
            </a:r>
            <a:r>
              <a:rPr lang="en-IN" sz="2800" dirty="0" err="1" smtClean="0">
                <a:solidFill>
                  <a:schemeClr val="bg1"/>
                </a:solidFill>
                <a:latin typeface="Arial Black" pitchFamily="34" charset="0"/>
              </a:rPr>
              <a:t>Kalbarri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 National Park popular with tourists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8.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Dark fine-grained volcanic rock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9.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Deposit at the base of a cliff formed by falling debris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10. </a:t>
            </a:r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Division of geologic time shorter than a period</a:t>
            </a: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IN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b="1" u="sng" dirty="0" smtClean="0"/>
              <a:t>Team 1:</a:t>
            </a:r>
            <a:endParaRPr lang="en-IN" dirty="0" smtClean="0"/>
          </a:p>
          <a:p>
            <a:r>
              <a:rPr lang="en-IN" dirty="0" err="1" smtClean="0"/>
              <a:t>Nappe</a:t>
            </a:r>
            <a:r>
              <a:rPr lang="en-IN" dirty="0" smtClean="0"/>
              <a:t>, Surf, Radio, Ruby, Aeon, Agate, Rift, Fault, Fjord, </a:t>
            </a:r>
            <a:r>
              <a:rPr lang="en-IN" dirty="0" err="1" smtClean="0"/>
              <a:t>Mohs</a:t>
            </a:r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b="1" u="sng" dirty="0" smtClean="0"/>
              <a:t>Team 2:</a:t>
            </a:r>
            <a:endParaRPr lang="en-IN" dirty="0" smtClean="0"/>
          </a:p>
          <a:p>
            <a:r>
              <a:rPr lang="en-IN" dirty="0" smtClean="0"/>
              <a:t>Oxbow, Soil, Amethyst, Mantle, Pipe, </a:t>
            </a:r>
            <a:r>
              <a:rPr lang="en-IN" dirty="0" err="1" smtClean="0"/>
              <a:t>Epicenter</a:t>
            </a:r>
            <a:r>
              <a:rPr lang="en-IN" dirty="0" smtClean="0"/>
              <a:t>, Joint, Arch, Chalk, </a:t>
            </a:r>
            <a:r>
              <a:rPr lang="en-IN" dirty="0" err="1" smtClean="0"/>
              <a:t>Zeolites</a:t>
            </a:r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b="1" u="sng" dirty="0" smtClean="0"/>
              <a:t>Team 3:</a:t>
            </a:r>
            <a:endParaRPr lang="en-IN" dirty="0" smtClean="0"/>
          </a:p>
          <a:p>
            <a:r>
              <a:rPr lang="en-IN" dirty="0" smtClean="0"/>
              <a:t>Load, Caldera, Lava, Unconformity, Spit, Index, </a:t>
            </a:r>
            <a:r>
              <a:rPr lang="en-IN" dirty="0" err="1" smtClean="0"/>
              <a:t>Kaolinite</a:t>
            </a:r>
            <a:r>
              <a:rPr lang="en-IN" dirty="0" smtClean="0"/>
              <a:t>, Dome, S-Wave, Drift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b="1" u="sng" dirty="0" smtClean="0"/>
              <a:t>Team 4:</a:t>
            </a:r>
            <a:endParaRPr lang="en-IN" dirty="0" smtClean="0"/>
          </a:p>
          <a:p>
            <a:r>
              <a:rPr lang="en-IN" dirty="0" smtClean="0"/>
              <a:t>Groin, Glacier, Loess, </a:t>
            </a:r>
            <a:r>
              <a:rPr lang="en-IN" dirty="0" err="1" smtClean="0"/>
              <a:t>Neve</a:t>
            </a:r>
            <a:r>
              <a:rPr lang="en-IN" dirty="0" smtClean="0"/>
              <a:t>, </a:t>
            </a:r>
            <a:r>
              <a:rPr lang="en-IN" dirty="0" err="1" smtClean="0"/>
              <a:t>Karst</a:t>
            </a:r>
            <a:r>
              <a:rPr lang="en-IN" dirty="0" smtClean="0"/>
              <a:t>, Humus, Reef, </a:t>
            </a:r>
            <a:r>
              <a:rPr lang="en-IN" dirty="0" err="1" smtClean="0"/>
              <a:t>Xenolith</a:t>
            </a:r>
            <a:r>
              <a:rPr lang="en-IN" dirty="0" smtClean="0"/>
              <a:t>, Jurassic, Cave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b="1" u="sng" dirty="0" smtClean="0"/>
              <a:t>5:</a:t>
            </a:r>
            <a:endParaRPr lang="en-IN" dirty="0" smtClean="0"/>
          </a:p>
          <a:p>
            <a:r>
              <a:rPr lang="en-IN" dirty="0" smtClean="0"/>
              <a:t>Water, Plate, Horn, Levee, Delta, Magma, Z Bend, Basalt, Talus, Epoch</a:t>
            </a:r>
          </a:p>
          <a:p>
            <a:r>
              <a:rPr lang="en-IN" smtClean="0"/>
              <a:t/>
            </a:r>
            <a:br>
              <a:rPr lang="en-IN" smtClean="0"/>
            </a:b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026" name="AutoShape 2" descr="Image result for background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33400" y="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pPr algn="ctr"/>
            <a:endParaRPr lang="en-US" sz="4800" b="1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7" name="Vertical Scroll 6">
            <a:hlinkClick r:id="rId3" action="ppaction://hlinksldjump"/>
          </p:cNvPr>
          <p:cNvSpPr/>
          <p:nvPr/>
        </p:nvSpPr>
        <p:spPr>
          <a:xfrm>
            <a:off x="762000" y="1295400"/>
            <a:ext cx="1447800" cy="1447800"/>
          </a:xfrm>
          <a:prstGeom prst="verticalScroll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Arial Black" pitchFamily="34" charset="0"/>
              </a:rPr>
              <a:t>1</a:t>
            </a:r>
            <a:endParaRPr lang="en-IN" sz="48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4" name="Vertical Scroll 13"/>
          <p:cNvSpPr/>
          <p:nvPr/>
        </p:nvSpPr>
        <p:spPr>
          <a:xfrm>
            <a:off x="3505200" y="1295400"/>
            <a:ext cx="1447800" cy="1447800"/>
          </a:xfrm>
          <a:prstGeom prst="verticalScroll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Vertical Scroll 14"/>
          <p:cNvSpPr/>
          <p:nvPr/>
        </p:nvSpPr>
        <p:spPr>
          <a:xfrm>
            <a:off x="6553200" y="1219200"/>
            <a:ext cx="1447800" cy="1447800"/>
          </a:xfrm>
          <a:prstGeom prst="verticalScroll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Vertical Scroll 15">
            <a:hlinkClick r:id="rId5" action="ppaction://hlinksldjump"/>
          </p:cNvPr>
          <p:cNvSpPr/>
          <p:nvPr/>
        </p:nvSpPr>
        <p:spPr>
          <a:xfrm>
            <a:off x="3505200" y="1295400"/>
            <a:ext cx="1447800" cy="1447800"/>
          </a:xfrm>
          <a:prstGeom prst="verticalScroll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Arial Black" pitchFamily="34" charset="0"/>
              </a:rPr>
              <a:t>2</a:t>
            </a:r>
            <a:endParaRPr lang="en-IN" sz="48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7" name="Vertical Scroll 16">
            <a:hlinkClick r:id="rId6" action="ppaction://hlinksldjump"/>
          </p:cNvPr>
          <p:cNvSpPr/>
          <p:nvPr/>
        </p:nvSpPr>
        <p:spPr>
          <a:xfrm>
            <a:off x="6553200" y="1219200"/>
            <a:ext cx="1447800" cy="1447800"/>
          </a:xfrm>
          <a:prstGeom prst="verticalScroll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Arial Black" pitchFamily="34" charset="0"/>
              </a:rPr>
              <a:t>3</a:t>
            </a:r>
            <a:endParaRPr lang="en-IN" sz="48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8" name="Vertical Scroll 17">
            <a:hlinkClick r:id="rId7" action="ppaction://hlinksldjump"/>
          </p:cNvPr>
          <p:cNvSpPr/>
          <p:nvPr/>
        </p:nvSpPr>
        <p:spPr>
          <a:xfrm>
            <a:off x="762000" y="3886200"/>
            <a:ext cx="1447800" cy="1447800"/>
          </a:xfrm>
          <a:prstGeom prst="verticalScroll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Arial Black" pitchFamily="34" charset="0"/>
              </a:rPr>
              <a:t>4</a:t>
            </a:r>
            <a:endParaRPr lang="en-IN" sz="48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9" name="Vertical Scroll 18">
            <a:hlinkClick r:id="rId8" action="ppaction://hlinksldjump"/>
          </p:cNvPr>
          <p:cNvSpPr/>
          <p:nvPr/>
        </p:nvSpPr>
        <p:spPr>
          <a:xfrm>
            <a:off x="3505200" y="3886200"/>
            <a:ext cx="1447800" cy="1447800"/>
          </a:xfrm>
          <a:prstGeom prst="verticalScroll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Arial Black" pitchFamily="34" charset="0"/>
              </a:rPr>
              <a:t>5</a:t>
            </a:r>
            <a:endParaRPr lang="en-IN" sz="48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20" name="Vertical Scroll 19">
            <a:hlinkClick r:id="rId9" action="ppaction://hlinksldjump"/>
          </p:cNvPr>
          <p:cNvSpPr/>
          <p:nvPr/>
        </p:nvSpPr>
        <p:spPr>
          <a:xfrm>
            <a:off x="6705600" y="3886200"/>
            <a:ext cx="1447800" cy="1447800"/>
          </a:xfrm>
          <a:prstGeom prst="verticalScroll">
            <a:avLst/>
          </a:prstGeom>
          <a:blipFill>
            <a:blip r:embed="rId4" cstate="print"/>
            <a:tile tx="0" ty="0" sx="100000" sy="100000" flip="none" algn="tl"/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Arial Black" pitchFamily="34" charset="0"/>
              </a:rPr>
              <a:t>6</a:t>
            </a:r>
            <a:endParaRPr lang="en-IN" sz="48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23" name="Right Arrow 22">
            <a:hlinkClick r:id="rId10" action="ppaction://hlinksldjump"/>
          </p:cNvPr>
          <p:cNvSpPr/>
          <p:nvPr/>
        </p:nvSpPr>
        <p:spPr>
          <a:xfrm>
            <a:off x="7696200" y="5943600"/>
            <a:ext cx="990600" cy="685800"/>
          </a:xfrm>
          <a:prstGeom prst="rightArrow">
            <a:avLst/>
          </a:prstGeom>
          <a:blipFill>
            <a:blip r:embed="rId11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What is the name of the mountain chain in north Africa, whose highest peak is </a:t>
            </a:r>
            <a:r>
              <a:rPr lang="en-IN" dirty="0" err="1" smtClean="0"/>
              <a:t>Toubkal?AtlasWhat</a:t>
            </a:r>
            <a:r>
              <a:rPr lang="en-IN" dirty="0" smtClean="0"/>
              <a:t> Canadian province has the capital of </a:t>
            </a:r>
            <a:r>
              <a:rPr lang="en-IN" dirty="0" err="1" smtClean="0"/>
              <a:t>Edmonton?AlbertaWhich</a:t>
            </a:r>
            <a:r>
              <a:rPr lang="en-IN" dirty="0" smtClean="0"/>
              <a:t> is the world's largest peninsula, with an area of 3,237,500 km</a:t>
            </a:r>
            <a:r>
              <a:rPr lang="en-IN" baseline="30000" dirty="0" smtClean="0"/>
              <a:t>2</a:t>
            </a:r>
            <a:r>
              <a:rPr lang="en-IN" dirty="0" smtClean="0"/>
              <a:t>?ArabianWhich continent is host to the world's largest </a:t>
            </a:r>
            <a:r>
              <a:rPr lang="en-IN" dirty="0" err="1" smtClean="0"/>
              <a:t>desert?AntarcticaCan</a:t>
            </a:r>
            <a:r>
              <a:rPr lang="en-IN" dirty="0" smtClean="0"/>
              <a:t> you name the sea in the map </a:t>
            </a:r>
            <a:r>
              <a:rPr lang="en-IN" dirty="0" err="1" smtClean="0"/>
              <a:t>above?AdriaticWhich</a:t>
            </a:r>
            <a:r>
              <a:rPr lang="en-IN" dirty="0" smtClean="0"/>
              <a:t> waterfall, the world's highest at 979m, is located in </a:t>
            </a:r>
            <a:r>
              <a:rPr lang="en-IN" dirty="0" err="1" smtClean="0"/>
              <a:t>Venezuela?Angel</a:t>
            </a:r>
            <a:r>
              <a:rPr lang="en-IN" dirty="0" smtClean="0"/>
              <a:t> </a:t>
            </a:r>
            <a:r>
              <a:rPr lang="en-IN" dirty="0" err="1" smtClean="0"/>
              <a:t>FallsThe</a:t>
            </a:r>
            <a:r>
              <a:rPr lang="en-IN" dirty="0" smtClean="0"/>
              <a:t> Acropolis is found in which European </a:t>
            </a:r>
            <a:r>
              <a:rPr lang="en-IN" dirty="0" err="1" smtClean="0"/>
              <a:t>city?AthensWhich</a:t>
            </a:r>
            <a:r>
              <a:rPr lang="en-IN" dirty="0" smtClean="0"/>
              <a:t> Caribbean island forms a part of the Kingdom of the </a:t>
            </a:r>
            <a:r>
              <a:rPr lang="en-IN" dirty="0" err="1" smtClean="0"/>
              <a:t>Netherlands?ArubaCan</a:t>
            </a:r>
            <a:r>
              <a:rPr lang="en-IN" dirty="0" smtClean="0"/>
              <a:t> you name the country whose flag is in the images </a:t>
            </a:r>
            <a:r>
              <a:rPr lang="en-IN" dirty="0" err="1" smtClean="0"/>
              <a:t>above?Antigua</a:t>
            </a:r>
            <a:r>
              <a:rPr lang="en-IN" dirty="0" smtClean="0"/>
              <a:t> and </a:t>
            </a:r>
            <a:r>
              <a:rPr lang="en-IN" dirty="0" err="1" smtClean="0"/>
              <a:t>BarbudaWhat</a:t>
            </a:r>
            <a:r>
              <a:rPr lang="en-IN" dirty="0" smtClean="0"/>
              <a:t> is the alternate name for 'Uluru', the sandstone feature in central </a:t>
            </a:r>
            <a:r>
              <a:rPr lang="en-IN" dirty="0" err="1" smtClean="0"/>
              <a:t>Australia?Ayers</a:t>
            </a:r>
            <a:r>
              <a:rPr lang="en-IN" dirty="0" smtClean="0"/>
              <a:t> </a:t>
            </a:r>
            <a:r>
              <a:rPr lang="en-IN" dirty="0" err="1" smtClean="0"/>
              <a:t>RockWhich</a:t>
            </a:r>
            <a:r>
              <a:rPr lang="en-IN" dirty="0" smtClean="0"/>
              <a:t> major river accounts for a fifth of the world's total river </a:t>
            </a:r>
            <a:r>
              <a:rPr lang="en-IN" dirty="0" err="1" smtClean="0"/>
              <a:t>flow?AmazonCan</a:t>
            </a:r>
            <a:r>
              <a:rPr lang="en-IN" dirty="0" smtClean="0"/>
              <a:t> you name the landmark in the image </a:t>
            </a:r>
            <a:r>
              <a:rPr lang="en-IN" dirty="0" err="1" smtClean="0"/>
              <a:t>above?AlcatrazWhat</a:t>
            </a:r>
            <a:r>
              <a:rPr lang="en-IN" dirty="0" smtClean="0"/>
              <a:t> is the name given to a cluster or group of </a:t>
            </a:r>
            <a:r>
              <a:rPr lang="en-IN" dirty="0" err="1" smtClean="0"/>
              <a:t>islands?ArchipelagoWhat</a:t>
            </a:r>
            <a:r>
              <a:rPr lang="en-IN" dirty="0" smtClean="0"/>
              <a:t> is the third most spoken of South Africa's eleven official </a:t>
            </a:r>
            <a:r>
              <a:rPr lang="en-IN" dirty="0" err="1" smtClean="0"/>
              <a:t>languages?AfrikaansWhat</a:t>
            </a:r>
            <a:r>
              <a:rPr lang="en-IN" dirty="0" smtClean="0"/>
              <a:t> is the name of the group of Portuguese islands near the mid-Atlantic </a:t>
            </a:r>
            <a:r>
              <a:rPr lang="en-IN" dirty="0" err="1" smtClean="0"/>
              <a:t>Ocean?AzoresCan</a:t>
            </a:r>
            <a:r>
              <a:rPr lang="en-IN" dirty="0" smtClean="0"/>
              <a:t> you name the country whose outline is in the images </a:t>
            </a:r>
            <a:r>
              <a:rPr lang="en-IN" dirty="0" err="1" smtClean="0"/>
              <a:t>above?Austria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304800"/>
          <a:ext cx="8610600" cy="609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70200"/>
                <a:gridCol w="2997200"/>
                <a:gridCol w="2743200"/>
              </a:tblGrid>
              <a:tr h="3048000">
                <a:tc>
                  <a:txBody>
                    <a:bodyPr/>
                    <a:lstStyle/>
                    <a:p>
                      <a:r>
                        <a:rPr lang="en-US" sz="3600" u="sng" dirty="0" smtClean="0">
                          <a:latin typeface="Arial Black" pitchFamily="34" charset="0"/>
                        </a:rPr>
                        <a:t>Capital:</a:t>
                      </a:r>
                    </a:p>
                    <a:p>
                      <a:endParaRPr lang="en-US" sz="3200" dirty="0" smtClean="0">
                        <a:solidFill>
                          <a:srgbClr val="FFFF00"/>
                        </a:solidFill>
                        <a:latin typeface="Arial Black" pitchFamily="34" charset="0"/>
                      </a:endParaRPr>
                    </a:p>
                    <a:p>
                      <a:r>
                        <a:rPr lang="en-US" sz="3550" dirty="0" smtClean="0">
                          <a:solidFill>
                            <a:srgbClr val="FFFF00"/>
                          </a:solidFill>
                          <a:latin typeface="Arial Black" pitchFamily="34" charset="0"/>
                        </a:rPr>
                        <a:t>Bujumbura</a:t>
                      </a:r>
                      <a:endParaRPr lang="en-IN" sz="3550" dirty="0">
                        <a:solidFill>
                          <a:srgbClr val="FFFF0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u="sng" dirty="0" smtClean="0">
                          <a:latin typeface="Arial Black" pitchFamily="34" charset="0"/>
                        </a:rPr>
                        <a:t>Location:</a:t>
                      </a:r>
                      <a:r>
                        <a:rPr lang="en-US" sz="2800" baseline="0" dirty="0" smtClean="0">
                          <a:latin typeface="Arial Black" pitchFamily="34" charset="0"/>
                        </a:rPr>
                        <a:t> </a:t>
                      </a:r>
                      <a:r>
                        <a:rPr lang="en-US" sz="2800" baseline="0" dirty="0" smtClean="0">
                          <a:solidFill>
                            <a:srgbClr val="FFFF00"/>
                          </a:solidFill>
                          <a:latin typeface="Arial Black" pitchFamily="34" charset="0"/>
                        </a:rPr>
                        <a:t>East Africa</a:t>
                      </a:r>
                      <a:endParaRPr lang="en-IN" sz="2800" dirty="0">
                        <a:solidFill>
                          <a:srgbClr val="FFFF0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one</a:t>
                      </a:r>
                      <a:r>
                        <a:rPr lang="en-US" sz="3600" b="1" baseline="0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 of the </a:t>
                      </a:r>
                      <a:r>
                        <a:rPr lang="en-US" sz="3600" b="1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poorest</a:t>
                      </a:r>
                      <a:r>
                        <a:rPr lang="en-US" sz="3600" b="1" baseline="0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 countries in the world </a:t>
                      </a:r>
                      <a:endParaRPr lang="en-IN" sz="3600" b="1" dirty="0">
                        <a:solidFill>
                          <a:srgbClr val="00206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u="sng" dirty="0" smtClean="0">
                          <a:solidFill>
                            <a:srgbClr val="7030A0"/>
                          </a:solidFill>
                          <a:latin typeface="Arial Black" pitchFamily="34" charset="0"/>
                        </a:rPr>
                        <a:t>Official Languages</a:t>
                      </a:r>
                    </a:p>
                    <a:p>
                      <a:r>
                        <a:rPr lang="en-US" sz="3600" dirty="0" smtClean="0">
                          <a:solidFill>
                            <a:srgbClr val="C00000"/>
                          </a:solidFill>
                          <a:latin typeface="Arial Black" pitchFamily="34" charset="0"/>
                        </a:rPr>
                        <a:t>Kirundi,</a:t>
                      </a:r>
                      <a:r>
                        <a:rPr lang="en-US" sz="3600" baseline="0" dirty="0" smtClean="0">
                          <a:solidFill>
                            <a:srgbClr val="C00000"/>
                          </a:solidFill>
                          <a:latin typeface="Arial Black" pitchFamily="34" charset="0"/>
                        </a:rPr>
                        <a:t> French</a:t>
                      </a:r>
                      <a:endParaRPr lang="en-IN" sz="3600" dirty="0">
                        <a:solidFill>
                          <a:srgbClr val="C0000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400" y="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 1</a:t>
            </a:r>
            <a:endParaRPr lang="en-IN" sz="2800" b="1" u="sng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295400"/>
            <a:ext cx="1752600" cy="197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Flag_of_Burundi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990600"/>
            <a:ext cx="2667000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3429000"/>
            <a:ext cx="2602214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ight Arrow 11"/>
          <p:cNvSpPr/>
          <p:nvPr/>
        </p:nvSpPr>
        <p:spPr>
          <a:xfrm>
            <a:off x="0" y="0"/>
            <a:ext cx="1066800" cy="533400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Image result for background geograp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6138"/>
            <a:ext cx="8458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Britannic Bold" pitchFamily="34" charset="0"/>
              </a:rPr>
              <a:t>ANSWER</a:t>
            </a:r>
          </a:p>
          <a:p>
            <a:endParaRPr lang="en-US" sz="4000" b="1" dirty="0" smtClean="0">
              <a:solidFill>
                <a:srgbClr val="C00000"/>
              </a:solidFill>
              <a:latin typeface="Britannic Bold" pitchFamily="34" charset="0"/>
            </a:endParaRPr>
          </a:p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Britannic Bold" pitchFamily="34" charset="0"/>
              </a:rPr>
              <a:t>BURUNDI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21506" name="AutoShape 2" descr="Image result for states of india through which tropic of cancer pas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08" name="AutoShape 4" descr="Image result for states of india through which tropic of cancer pas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54" name="AutoShape 2" descr="Image result for countries with which india shares bor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2" name="AutoShape 2" descr="Image result for seas named after col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1746" name="Picture 2" descr="Image result for burundi fac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0"/>
            <a:ext cx="8686800" cy="4071938"/>
          </a:xfrm>
          <a:prstGeom prst="rect">
            <a:avLst/>
          </a:prstGeom>
          <a:noFill/>
        </p:spPr>
      </p:pic>
      <p:sp>
        <p:nvSpPr>
          <p:cNvPr id="12" name="Action Button: Beginning 11">
            <a:hlinkClick r:id="rId4" action="ppaction://hlinksldjump" highlightClick="1"/>
          </p:cNvPr>
          <p:cNvSpPr/>
          <p:nvPr/>
        </p:nvSpPr>
        <p:spPr>
          <a:xfrm>
            <a:off x="8077200" y="304800"/>
            <a:ext cx="762000" cy="609600"/>
          </a:xfrm>
          <a:prstGeom prst="actionButtonBeginning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304800"/>
          <a:ext cx="8610600" cy="609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70200"/>
                <a:gridCol w="2692400"/>
                <a:gridCol w="3048000"/>
              </a:tblGrid>
              <a:tr h="3048000">
                <a:tc>
                  <a:txBody>
                    <a:bodyPr/>
                    <a:lstStyle/>
                    <a:p>
                      <a:r>
                        <a:rPr lang="en-US" sz="3600" u="sng" dirty="0" smtClean="0">
                          <a:latin typeface="Arial Black" pitchFamily="34" charset="0"/>
                        </a:rPr>
                        <a:t>Capital:</a:t>
                      </a:r>
                    </a:p>
                    <a:p>
                      <a:endParaRPr lang="en-US" sz="3200" dirty="0" smtClean="0">
                        <a:solidFill>
                          <a:srgbClr val="FFFF00"/>
                        </a:solidFill>
                        <a:latin typeface="Arial Black" pitchFamily="34" charset="0"/>
                      </a:endParaRPr>
                    </a:p>
                    <a:p>
                      <a:r>
                        <a:rPr lang="en-US" sz="3550" dirty="0" smtClean="0">
                          <a:solidFill>
                            <a:srgbClr val="FFFF00"/>
                          </a:solidFill>
                          <a:latin typeface="Arial Black" pitchFamily="34" charset="0"/>
                        </a:rPr>
                        <a:t>Ljubljana</a:t>
                      </a:r>
                      <a:endParaRPr lang="en-IN" sz="3550" dirty="0">
                        <a:solidFill>
                          <a:srgbClr val="FFFF0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u="sng" dirty="0" smtClean="0">
                          <a:solidFill>
                            <a:srgbClr val="FFC000"/>
                          </a:solidFill>
                          <a:latin typeface="Arial Black" pitchFamily="34" charset="0"/>
                        </a:rPr>
                        <a:t>Location:</a:t>
                      </a:r>
                    </a:p>
                    <a:p>
                      <a:r>
                        <a:rPr lang="en-US" sz="2800" u="none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Central</a:t>
                      </a:r>
                      <a:r>
                        <a:rPr lang="en-US" sz="2800" u="none" baseline="0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 Europe</a:t>
                      </a:r>
                      <a:endParaRPr lang="en-US" sz="2800" u="none" dirty="0" smtClean="0">
                        <a:solidFill>
                          <a:srgbClr val="002060"/>
                        </a:solidFill>
                        <a:latin typeface="Arial Black" pitchFamily="34" charset="0"/>
                      </a:endParaRPr>
                    </a:p>
                    <a:p>
                      <a:endParaRPr lang="en-US" sz="3600" dirty="0" smtClean="0">
                        <a:solidFill>
                          <a:srgbClr val="C0000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It</a:t>
                      </a:r>
                      <a:r>
                        <a:rPr lang="en-US" sz="3600" b="1" baseline="0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 was once a part of </a:t>
                      </a:r>
                      <a:r>
                        <a:rPr lang="en-US" sz="3550" b="1" baseline="0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Yugoslavia</a:t>
                      </a:r>
                      <a:endParaRPr lang="en-IN" sz="3550" b="1" dirty="0">
                        <a:solidFill>
                          <a:srgbClr val="00206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err="1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Melania</a:t>
                      </a:r>
                      <a:r>
                        <a:rPr lang="en-US" sz="4000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 Trump is from this country.</a:t>
                      </a:r>
                      <a:endParaRPr lang="en-IN" sz="4000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400" y="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 2</a:t>
            </a:r>
            <a:endParaRPr lang="en-IN" sz="2800" b="1" u="sng" dirty="0"/>
          </a:p>
        </p:txBody>
      </p:sp>
      <p:sp>
        <p:nvSpPr>
          <p:cNvPr id="12" name="Right Arrow 11"/>
          <p:cNvSpPr/>
          <p:nvPr/>
        </p:nvSpPr>
        <p:spPr>
          <a:xfrm>
            <a:off x="0" y="0"/>
            <a:ext cx="1066800" cy="533400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</a:t>
            </a:r>
            <a:endParaRPr lang="en-IN" b="1" dirty="0"/>
          </a:p>
        </p:txBody>
      </p:sp>
      <p:pic>
        <p:nvPicPr>
          <p:cNvPr id="1026" name="Picture 2" descr="Location of  Slovenia  (dark green)– in Europe  (green &amp; dark grey)– in the European Union  (green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752600"/>
            <a:ext cx="1927679" cy="1619251"/>
          </a:xfrm>
          <a:prstGeom prst="rect">
            <a:avLst/>
          </a:prstGeom>
          <a:noFill/>
        </p:spPr>
      </p:pic>
      <p:pic>
        <p:nvPicPr>
          <p:cNvPr id="1028" name="Picture 4" descr="Flag of Sloven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142999"/>
            <a:ext cx="2590800" cy="1305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810000"/>
            <a:ext cx="2891137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Image result for background geograp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6138"/>
            <a:ext cx="8458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Britannic Bold" pitchFamily="34" charset="0"/>
              </a:rPr>
              <a:t>ANSWER</a:t>
            </a:r>
          </a:p>
          <a:p>
            <a:endParaRPr lang="en-US" sz="4000" b="1" dirty="0" smtClean="0">
              <a:solidFill>
                <a:srgbClr val="C00000"/>
              </a:solidFill>
              <a:latin typeface="Britannic Bold" pitchFamily="34" charset="0"/>
            </a:endParaRPr>
          </a:p>
          <a:p>
            <a:pPr algn="ctr"/>
            <a:r>
              <a:rPr lang="en-US" sz="5400" b="1" dirty="0" smtClean="0">
                <a:solidFill>
                  <a:srgbClr val="C00000"/>
                </a:solidFill>
                <a:latin typeface="Britannic Bold" pitchFamily="34" charset="0"/>
              </a:rPr>
              <a:t>SLOVENIA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21506" name="AutoShape 2" descr="Image result for states of india through which tropic of cancer pas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08" name="AutoShape 4" descr="Image result for states of india through which tropic of cancer pas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54" name="AutoShape 2" descr="Image result for countries with which india shares bor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2" name="AutoShape 2" descr="Image result for seas named after col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ction Button: Beginning 11">
            <a:hlinkClick r:id="rId3" action="ppaction://hlinksldjump" highlightClick="1"/>
          </p:cNvPr>
          <p:cNvSpPr/>
          <p:nvPr/>
        </p:nvSpPr>
        <p:spPr>
          <a:xfrm>
            <a:off x="8077200" y="304800"/>
            <a:ext cx="762000" cy="609600"/>
          </a:xfrm>
          <a:prstGeom prst="actionButtonBeginning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2667000"/>
            <a:ext cx="53721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457200"/>
          <a:ext cx="8610600" cy="609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0800"/>
                <a:gridCol w="2971800"/>
                <a:gridCol w="3048000"/>
              </a:tblGrid>
              <a:tr h="3048000">
                <a:tc>
                  <a:txBody>
                    <a:bodyPr/>
                    <a:lstStyle/>
                    <a:p>
                      <a:r>
                        <a:rPr lang="en-US" sz="3600" u="sng" dirty="0" smtClean="0">
                          <a:latin typeface="Arial Black" pitchFamily="34" charset="0"/>
                        </a:rPr>
                        <a:t>Capital:</a:t>
                      </a:r>
                    </a:p>
                    <a:p>
                      <a:endParaRPr lang="en-US" sz="3200" dirty="0" smtClean="0">
                        <a:solidFill>
                          <a:srgbClr val="FFFF00"/>
                        </a:solidFill>
                        <a:latin typeface="Arial Black" pitchFamily="34" charset="0"/>
                      </a:endParaRPr>
                    </a:p>
                    <a:p>
                      <a:r>
                        <a:rPr lang="en-US" sz="3550" dirty="0" smtClean="0">
                          <a:solidFill>
                            <a:srgbClr val="FFFF00"/>
                          </a:solidFill>
                          <a:latin typeface="Arial Black" pitchFamily="34" charset="0"/>
                        </a:rPr>
                        <a:t>Sana’a</a:t>
                      </a:r>
                      <a:endParaRPr lang="en-IN" sz="3550" dirty="0">
                        <a:solidFill>
                          <a:srgbClr val="FFFF0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u="sng" dirty="0" smtClean="0">
                          <a:solidFill>
                            <a:srgbClr val="FFC000"/>
                          </a:solidFill>
                          <a:latin typeface="Arial Black" pitchFamily="34" charset="0"/>
                        </a:rPr>
                        <a:t>Location:</a:t>
                      </a:r>
                    </a:p>
                    <a:p>
                      <a:r>
                        <a:rPr lang="en-US" sz="2800" u="none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South-West</a:t>
                      </a:r>
                      <a:r>
                        <a:rPr lang="en-US" sz="2800" u="none" baseline="0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 Asia</a:t>
                      </a:r>
                      <a:endParaRPr lang="en-US" sz="2800" u="none" dirty="0" smtClean="0">
                        <a:solidFill>
                          <a:srgbClr val="002060"/>
                        </a:solidFill>
                        <a:latin typeface="Arial Black" pitchFamily="34" charset="0"/>
                      </a:endParaRPr>
                    </a:p>
                    <a:p>
                      <a:endParaRPr lang="en-US" sz="3600" dirty="0" smtClean="0">
                        <a:solidFill>
                          <a:srgbClr val="C0000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There is a civil war currently</a:t>
                      </a:r>
                      <a:r>
                        <a:rPr lang="en-US" sz="3200" b="1" baseline="0" dirty="0" smtClean="0">
                          <a:solidFill>
                            <a:srgbClr val="002060"/>
                          </a:solidFill>
                          <a:latin typeface="Arial Black" pitchFamily="34" charset="0"/>
                        </a:rPr>
                        <a:t> taking place here.</a:t>
                      </a:r>
                      <a:endParaRPr lang="en-IN" sz="3200" b="1" dirty="0">
                        <a:solidFill>
                          <a:srgbClr val="00206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u="sng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Currency:</a:t>
                      </a:r>
                      <a:r>
                        <a:rPr lang="en-US" sz="4000" u="sng" baseline="0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 </a:t>
                      </a:r>
                    </a:p>
                    <a:p>
                      <a:endParaRPr lang="en-US" sz="4000" u="none" baseline="0" dirty="0" smtClean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  <a:p>
                      <a:r>
                        <a:rPr lang="en-US" sz="4000" u="none" baseline="0" dirty="0" err="1" smtClean="0">
                          <a:solidFill>
                            <a:srgbClr val="7030A0"/>
                          </a:solidFill>
                          <a:latin typeface="Arial Black" pitchFamily="34" charset="0"/>
                        </a:rPr>
                        <a:t>Rial</a:t>
                      </a:r>
                      <a:endParaRPr lang="en-IN" sz="4000" u="none" dirty="0">
                        <a:solidFill>
                          <a:srgbClr val="7030A0"/>
                        </a:solidFill>
                        <a:latin typeface="Arial Blac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 3</a:t>
            </a:r>
            <a:endParaRPr lang="en-IN" sz="2800" b="1" u="sng" dirty="0"/>
          </a:p>
        </p:txBody>
      </p:sp>
      <p:sp>
        <p:nvSpPr>
          <p:cNvPr id="12" name="Right Arrow 11"/>
          <p:cNvSpPr/>
          <p:nvPr/>
        </p:nvSpPr>
        <p:spPr>
          <a:xfrm>
            <a:off x="0" y="0"/>
            <a:ext cx="1066800" cy="533400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</a:t>
            </a:r>
            <a:endParaRPr lang="en-IN" b="1" dirty="0"/>
          </a:p>
        </p:txBody>
      </p:sp>
      <p:pic>
        <p:nvPicPr>
          <p:cNvPr id="34818" name="Picture 2" descr="Location of  Yemen  (red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447800"/>
            <a:ext cx="1924050" cy="1924050"/>
          </a:xfrm>
          <a:prstGeom prst="rect">
            <a:avLst/>
          </a:prstGeom>
          <a:noFill/>
        </p:spPr>
      </p:pic>
      <p:pic>
        <p:nvPicPr>
          <p:cNvPr id="34820" name="Picture 4" descr="Flag of Yem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990600"/>
            <a:ext cx="2743200" cy="1669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191000"/>
            <a:ext cx="2895600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968</Words>
  <Application>Microsoft Office PowerPoint</Application>
  <PresentationFormat>On-screen Show (4:3)</PresentationFormat>
  <Paragraphs>327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DISHITA</dc:creator>
  <cp:lastModifiedBy>vsvenkatraman</cp:lastModifiedBy>
  <cp:revision>174</cp:revision>
  <dcterms:created xsi:type="dcterms:W3CDTF">2006-08-16T00:00:00Z</dcterms:created>
  <dcterms:modified xsi:type="dcterms:W3CDTF">2017-05-02T14:47:47Z</dcterms:modified>
</cp:coreProperties>
</file>