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4" r:id="rId5"/>
    <p:sldId id="292" r:id="rId6"/>
    <p:sldId id="293" r:id="rId7"/>
    <p:sldId id="289" r:id="rId8"/>
    <p:sldId id="290" r:id="rId9"/>
    <p:sldId id="283" r:id="rId10"/>
    <p:sldId id="284" r:id="rId11"/>
    <p:sldId id="286" r:id="rId12"/>
    <p:sldId id="285" r:id="rId13"/>
    <p:sldId id="291" r:id="rId14"/>
    <p:sldId id="278" r:id="rId15"/>
    <p:sldId id="280" r:id="rId16"/>
    <p:sldId id="279" r:id="rId17"/>
    <p:sldId id="276" r:id="rId18"/>
    <p:sldId id="277" r:id="rId19"/>
    <p:sldId id="281" r:id="rId20"/>
    <p:sldId id="282" r:id="rId21"/>
    <p:sldId id="287" r:id="rId22"/>
    <p:sldId id="288" r:id="rId23"/>
    <p:sldId id="275" r:id="rId24"/>
    <p:sldId id="265" r:id="rId25"/>
    <p:sldId id="259" r:id="rId26"/>
    <p:sldId id="266" r:id="rId27"/>
    <p:sldId id="270" r:id="rId28"/>
    <p:sldId id="267" r:id="rId29"/>
    <p:sldId id="264" r:id="rId30"/>
    <p:sldId id="271" r:id="rId31"/>
    <p:sldId id="268" r:id="rId32"/>
    <p:sldId id="263" r:id="rId33"/>
    <p:sldId id="269" r:id="rId34"/>
    <p:sldId id="262" r:id="rId35"/>
    <p:sldId id="272" r:id="rId36"/>
    <p:sldId id="258" r:id="rId37"/>
    <p:sldId id="27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58B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9B587D-9ECE-4758-8657-B1BDEE968596}" v="65" dt="2023-05-26T20:33:11.676"/>
    <p1510:client id="{5258570A-0731-4E61-9693-050E155D6A1A}" v="472" dt="2023-05-26T23:02:05.4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449" autoAdjust="0"/>
  </p:normalViewPr>
  <p:slideViewPr>
    <p:cSldViewPr snapToGrid="0">
      <p:cViewPr varScale="1">
        <p:scale>
          <a:sx n="113" d="100"/>
          <a:sy n="113" d="100"/>
        </p:scale>
        <p:origin x="510"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diagrams/_rels/data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2A8F85D-7E43-48F3-A426-943AF8E48AB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2007A41-59EE-4488-BA5F-B5125E450F4A}">
      <dgm:prSet/>
      <dgm:spPr/>
      <dgm:t>
        <a:bodyPr/>
        <a:lstStyle/>
        <a:p>
          <a:r>
            <a:rPr lang="en-IN"/>
            <a:t>NO Global Variables – Anything required by a function should either be defined in the function OR be packed into the function as an argument.</a:t>
          </a:r>
          <a:endParaRPr lang="en-US"/>
        </a:p>
      </dgm:t>
    </dgm:pt>
    <dgm:pt modelId="{5D19A45E-BF4C-48EF-BC4D-E77D1A44D05E}" type="parTrans" cxnId="{49002F92-22D0-4C1B-9FEA-D5B026B031E3}">
      <dgm:prSet/>
      <dgm:spPr/>
      <dgm:t>
        <a:bodyPr/>
        <a:lstStyle/>
        <a:p>
          <a:endParaRPr lang="en-US"/>
        </a:p>
      </dgm:t>
    </dgm:pt>
    <dgm:pt modelId="{7D24339D-76AD-4A94-B87B-1D41789982E5}" type="sibTrans" cxnId="{49002F92-22D0-4C1B-9FEA-D5B026B031E3}">
      <dgm:prSet/>
      <dgm:spPr/>
      <dgm:t>
        <a:bodyPr/>
        <a:lstStyle/>
        <a:p>
          <a:endParaRPr lang="en-US"/>
        </a:p>
      </dgm:t>
    </dgm:pt>
    <dgm:pt modelId="{E16D0429-9ECA-46DD-B90D-AEAD036A8008}">
      <dgm:prSet/>
      <dgm:spPr/>
      <dgm:t>
        <a:bodyPr/>
        <a:lstStyle/>
        <a:p>
          <a:r>
            <a:rPr lang="en-IN"/>
            <a:t>Clearly define the data structures going into and out of a function. It is important that we agree on the same data structures (2d-arrays or DataFrames, strings or numerals, etc.) for maximum compatibility and code reusability.</a:t>
          </a:r>
          <a:endParaRPr lang="en-US"/>
        </a:p>
      </dgm:t>
    </dgm:pt>
    <dgm:pt modelId="{F2A32303-0E33-432A-8126-94A9F241198D}" type="parTrans" cxnId="{31828034-D78D-4EC4-85AA-5508E80C5083}">
      <dgm:prSet/>
      <dgm:spPr/>
      <dgm:t>
        <a:bodyPr/>
        <a:lstStyle/>
        <a:p>
          <a:endParaRPr lang="en-US"/>
        </a:p>
      </dgm:t>
    </dgm:pt>
    <dgm:pt modelId="{ECDD3367-CE65-46FF-91FA-00B45C73F689}" type="sibTrans" cxnId="{31828034-D78D-4EC4-85AA-5508E80C5083}">
      <dgm:prSet/>
      <dgm:spPr/>
      <dgm:t>
        <a:bodyPr/>
        <a:lstStyle/>
        <a:p>
          <a:endParaRPr lang="en-US"/>
        </a:p>
      </dgm:t>
    </dgm:pt>
    <dgm:pt modelId="{CAC4A475-1DEE-4CD3-9898-C269F449E63C}">
      <dgm:prSet/>
      <dgm:spPr/>
      <dgm:t>
        <a:bodyPr/>
        <a:lstStyle/>
        <a:p>
          <a:r>
            <a:rPr lang="en-IN"/>
            <a:t>Document those data structures. In Julia it is easy to do so just by putting your documentation in triple grave accents (```). Your documentation will show up whenever a developer hovers their mouse over a function call.</a:t>
          </a:r>
          <a:endParaRPr lang="en-US"/>
        </a:p>
      </dgm:t>
    </dgm:pt>
    <dgm:pt modelId="{821CB936-8B6F-4830-9609-7718290E4C1C}" type="parTrans" cxnId="{468F9249-AFF2-4C8B-B99F-CAB952C60B4D}">
      <dgm:prSet/>
      <dgm:spPr/>
      <dgm:t>
        <a:bodyPr/>
        <a:lstStyle/>
        <a:p>
          <a:endParaRPr lang="en-US"/>
        </a:p>
      </dgm:t>
    </dgm:pt>
    <dgm:pt modelId="{F10078D2-510A-4221-BA82-0FD8CA3B730C}" type="sibTrans" cxnId="{468F9249-AFF2-4C8B-B99F-CAB952C60B4D}">
      <dgm:prSet/>
      <dgm:spPr/>
      <dgm:t>
        <a:bodyPr/>
        <a:lstStyle/>
        <a:p>
          <a:endParaRPr lang="en-US"/>
        </a:p>
      </dgm:t>
    </dgm:pt>
    <dgm:pt modelId="{FC1FC68F-DFEF-4166-A6AF-A370DBDCCDB6}" type="pres">
      <dgm:prSet presAssocID="{E2A8F85D-7E43-48F3-A426-943AF8E48AB9}" presName="root" presStyleCnt="0">
        <dgm:presLayoutVars>
          <dgm:dir/>
          <dgm:resizeHandles val="exact"/>
        </dgm:presLayoutVars>
      </dgm:prSet>
      <dgm:spPr/>
    </dgm:pt>
    <dgm:pt modelId="{728D106E-5252-4F34-B16F-6AAC93C490B2}" type="pres">
      <dgm:prSet presAssocID="{D2007A41-59EE-4488-BA5F-B5125E450F4A}" presName="compNode" presStyleCnt="0"/>
      <dgm:spPr/>
    </dgm:pt>
    <dgm:pt modelId="{09409684-9EDE-4353-AA98-0D246F9E31EC}" type="pres">
      <dgm:prSet presAssocID="{D2007A41-59EE-4488-BA5F-B5125E450F4A}" presName="bgRect" presStyleLbl="bgShp" presStyleIdx="0" presStyleCnt="3"/>
      <dgm:spPr/>
    </dgm:pt>
    <dgm:pt modelId="{B17E9754-773F-4AC1-AA57-FD83ED6A83D3}" type="pres">
      <dgm:prSet presAssocID="{D2007A41-59EE-4488-BA5F-B5125E450F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A0F04033-9903-40A5-B6F6-C49F92E0C4AB}" type="pres">
      <dgm:prSet presAssocID="{D2007A41-59EE-4488-BA5F-B5125E450F4A}" presName="spaceRect" presStyleCnt="0"/>
      <dgm:spPr/>
    </dgm:pt>
    <dgm:pt modelId="{37979750-F3DB-4D77-A1E2-204600133100}" type="pres">
      <dgm:prSet presAssocID="{D2007A41-59EE-4488-BA5F-B5125E450F4A}" presName="parTx" presStyleLbl="revTx" presStyleIdx="0" presStyleCnt="3">
        <dgm:presLayoutVars>
          <dgm:chMax val="0"/>
          <dgm:chPref val="0"/>
        </dgm:presLayoutVars>
      </dgm:prSet>
      <dgm:spPr/>
    </dgm:pt>
    <dgm:pt modelId="{C987135A-7D58-44DA-BD5A-0A657E93E9D3}" type="pres">
      <dgm:prSet presAssocID="{7D24339D-76AD-4A94-B87B-1D41789982E5}" presName="sibTrans" presStyleCnt="0"/>
      <dgm:spPr/>
    </dgm:pt>
    <dgm:pt modelId="{A780C015-B312-4877-9D3A-CD826210A64F}" type="pres">
      <dgm:prSet presAssocID="{E16D0429-9ECA-46DD-B90D-AEAD036A8008}" presName="compNode" presStyleCnt="0"/>
      <dgm:spPr/>
    </dgm:pt>
    <dgm:pt modelId="{81E3AAE8-41F5-4DCD-8E14-D31F49B97966}" type="pres">
      <dgm:prSet presAssocID="{E16D0429-9ECA-46DD-B90D-AEAD036A8008}" presName="bgRect" presStyleLbl="bgShp" presStyleIdx="1" presStyleCnt="3"/>
      <dgm:spPr/>
    </dgm:pt>
    <dgm:pt modelId="{B5CB3814-A993-4275-8C37-14629CDB72E3}" type="pres">
      <dgm:prSet presAssocID="{E16D0429-9ECA-46DD-B90D-AEAD036A800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728FC1C3-059C-4289-9A13-71C5609EFD2B}" type="pres">
      <dgm:prSet presAssocID="{E16D0429-9ECA-46DD-B90D-AEAD036A8008}" presName="spaceRect" presStyleCnt="0"/>
      <dgm:spPr/>
    </dgm:pt>
    <dgm:pt modelId="{492427F5-2942-4824-819F-DAA5EC1530D7}" type="pres">
      <dgm:prSet presAssocID="{E16D0429-9ECA-46DD-B90D-AEAD036A8008}" presName="parTx" presStyleLbl="revTx" presStyleIdx="1" presStyleCnt="3">
        <dgm:presLayoutVars>
          <dgm:chMax val="0"/>
          <dgm:chPref val="0"/>
        </dgm:presLayoutVars>
      </dgm:prSet>
      <dgm:spPr/>
    </dgm:pt>
    <dgm:pt modelId="{920ACE5E-C931-4A9E-8E5B-A9CCF2857E21}" type="pres">
      <dgm:prSet presAssocID="{ECDD3367-CE65-46FF-91FA-00B45C73F689}" presName="sibTrans" presStyleCnt="0"/>
      <dgm:spPr/>
    </dgm:pt>
    <dgm:pt modelId="{1E47E8B7-55E6-45C8-80A4-692D9A6A8208}" type="pres">
      <dgm:prSet presAssocID="{CAC4A475-1DEE-4CD3-9898-C269F449E63C}" presName="compNode" presStyleCnt="0"/>
      <dgm:spPr/>
    </dgm:pt>
    <dgm:pt modelId="{2B2AD070-6C6B-4E80-9485-CAF4D50039ED}" type="pres">
      <dgm:prSet presAssocID="{CAC4A475-1DEE-4CD3-9898-C269F449E63C}" presName="bgRect" presStyleLbl="bgShp" presStyleIdx="2" presStyleCnt="3"/>
      <dgm:spPr/>
    </dgm:pt>
    <dgm:pt modelId="{404FE3F1-BB9B-4E12-96AB-33B7FAE22251}" type="pres">
      <dgm:prSet presAssocID="{CAC4A475-1DEE-4CD3-9898-C269F449E63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B30DFF3F-0696-4F30-887D-873F7B503BD4}" type="pres">
      <dgm:prSet presAssocID="{CAC4A475-1DEE-4CD3-9898-C269F449E63C}" presName="spaceRect" presStyleCnt="0"/>
      <dgm:spPr/>
    </dgm:pt>
    <dgm:pt modelId="{0FCD918C-9B41-422F-B793-62E7FDD59259}" type="pres">
      <dgm:prSet presAssocID="{CAC4A475-1DEE-4CD3-9898-C269F449E63C}" presName="parTx" presStyleLbl="revTx" presStyleIdx="2" presStyleCnt="3">
        <dgm:presLayoutVars>
          <dgm:chMax val="0"/>
          <dgm:chPref val="0"/>
        </dgm:presLayoutVars>
      </dgm:prSet>
      <dgm:spPr/>
    </dgm:pt>
  </dgm:ptLst>
  <dgm:cxnLst>
    <dgm:cxn modelId="{31828034-D78D-4EC4-85AA-5508E80C5083}" srcId="{E2A8F85D-7E43-48F3-A426-943AF8E48AB9}" destId="{E16D0429-9ECA-46DD-B90D-AEAD036A8008}" srcOrd="1" destOrd="0" parTransId="{F2A32303-0E33-432A-8126-94A9F241198D}" sibTransId="{ECDD3367-CE65-46FF-91FA-00B45C73F689}"/>
    <dgm:cxn modelId="{468F9249-AFF2-4C8B-B99F-CAB952C60B4D}" srcId="{E2A8F85D-7E43-48F3-A426-943AF8E48AB9}" destId="{CAC4A475-1DEE-4CD3-9898-C269F449E63C}" srcOrd="2" destOrd="0" parTransId="{821CB936-8B6F-4830-9609-7718290E4C1C}" sibTransId="{F10078D2-510A-4221-BA82-0FD8CA3B730C}"/>
    <dgm:cxn modelId="{333D0B74-A987-4698-9163-D8D3F3B13750}" type="presOf" srcId="{CAC4A475-1DEE-4CD3-9898-C269F449E63C}" destId="{0FCD918C-9B41-422F-B793-62E7FDD59259}" srcOrd="0" destOrd="0" presId="urn:microsoft.com/office/officeart/2018/2/layout/IconVerticalSolidList"/>
    <dgm:cxn modelId="{3801F680-B6BA-4359-A846-6C4F463012F8}" type="presOf" srcId="{E2A8F85D-7E43-48F3-A426-943AF8E48AB9}" destId="{FC1FC68F-DFEF-4166-A6AF-A370DBDCCDB6}" srcOrd="0" destOrd="0" presId="urn:microsoft.com/office/officeart/2018/2/layout/IconVerticalSolidList"/>
    <dgm:cxn modelId="{49002F92-22D0-4C1B-9FEA-D5B026B031E3}" srcId="{E2A8F85D-7E43-48F3-A426-943AF8E48AB9}" destId="{D2007A41-59EE-4488-BA5F-B5125E450F4A}" srcOrd="0" destOrd="0" parTransId="{5D19A45E-BF4C-48EF-BC4D-E77D1A44D05E}" sibTransId="{7D24339D-76AD-4A94-B87B-1D41789982E5}"/>
    <dgm:cxn modelId="{1CC730A2-043A-4B3F-851E-16D3523C7439}" type="presOf" srcId="{D2007A41-59EE-4488-BA5F-B5125E450F4A}" destId="{37979750-F3DB-4D77-A1E2-204600133100}" srcOrd="0" destOrd="0" presId="urn:microsoft.com/office/officeart/2018/2/layout/IconVerticalSolidList"/>
    <dgm:cxn modelId="{273437D6-72D4-42AD-9F88-3679606B85E0}" type="presOf" srcId="{E16D0429-9ECA-46DD-B90D-AEAD036A8008}" destId="{492427F5-2942-4824-819F-DAA5EC1530D7}" srcOrd="0" destOrd="0" presId="urn:microsoft.com/office/officeart/2018/2/layout/IconVerticalSolidList"/>
    <dgm:cxn modelId="{88A1DE3A-2437-430F-85ED-AB8F4AD2FFFD}" type="presParOf" srcId="{FC1FC68F-DFEF-4166-A6AF-A370DBDCCDB6}" destId="{728D106E-5252-4F34-B16F-6AAC93C490B2}" srcOrd="0" destOrd="0" presId="urn:microsoft.com/office/officeart/2018/2/layout/IconVerticalSolidList"/>
    <dgm:cxn modelId="{464A4972-AD75-4560-93E4-A6BCE0743C2B}" type="presParOf" srcId="{728D106E-5252-4F34-B16F-6AAC93C490B2}" destId="{09409684-9EDE-4353-AA98-0D246F9E31EC}" srcOrd="0" destOrd="0" presId="urn:microsoft.com/office/officeart/2018/2/layout/IconVerticalSolidList"/>
    <dgm:cxn modelId="{3BF20DDA-8A24-47C7-8723-94FD5E1C550A}" type="presParOf" srcId="{728D106E-5252-4F34-B16F-6AAC93C490B2}" destId="{B17E9754-773F-4AC1-AA57-FD83ED6A83D3}" srcOrd="1" destOrd="0" presId="urn:microsoft.com/office/officeart/2018/2/layout/IconVerticalSolidList"/>
    <dgm:cxn modelId="{262B11A3-0C37-41DF-99FB-6772CC2162F9}" type="presParOf" srcId="{728D106E-5252-4F34-B16F-6AAC93C490B2}" destId="{A0F04033-9903-40A5-B6F6-C49F92E0C4AB}" srcOrd="2" destOrd="0" presId="urn:microsoft.com/office/officeart/2018/2/layout/IconVerticalSolidList"/>
    <dgm:cxn modelId="{0743AFE3-2FA9-43B6-A077-24D0C6E59918}" type="presParOf" srcId="{728D106E-5252-4F34-B16F-6AAC93C490B2}" destId="{37979750-F3DB-4D77-A1E2-204600133100}" srcOrd="3" destOrd="0" presId="urn:microsoft.com/office/officeart/2018/2/layout/IconVerticalSolidList"/>
    <dgm:cxn modelId="{A9FC8BCB-8E98-4BC4-AC01-28BFA50C0C0F}" type="presParOf" srcId="{FC1FC68F-DFEF-4166-A6AF-A370DBDCCDB6}" destId="{C987135A-7D58-44DA-BD5A-0A657E93E9D3}" srcOrd="1" destOrd="0" presId="urn:microsoft.com/office/officeart/2018/2/layout/IconVerticalSolidList"/>
    <dgm:cxn modelId="{9F3802D1-3A65-4432-8D15-F084C0A77263}" type="presParOf" srcId="{FC1FC68F-DFEF-4166-A6AF-A370DBDCCDB6}" destId="{A780C015-B312-4877-9D3A-CD826210A64F}" srcOrd="2" destOrd="0" presId="urn:microsoft.com/office/officeart/2018/2/layout/IconVerticalSolidList"/>
    <dgm:cxn modelId="{C0962E21-AEB6-4D53-B7A4-5C8340869040}" type="presParOf" srcId="{A780C015-B312-4877-9D3A-CD826210A64F}" destId="{81E3AAE8-41F5-4DCD-8E14-D31F49B97966}" srcOrd="0" destOrd="0" presId="urn:microsoft.com/office/officeart/2018/2/layout/IconVerticalSolidList"/>
    <dgm:cxn modelId="{FDD36E51-351F-4974-80E7-FBF81A9FC886}" type="presParOf" srcId="{A780C015-B312-4877-9D3A-CD826210A64F}" destId="{B5CB3814-A993-4275-8C37-14629CDB72E3}" srcOrd="1" destOrd="0" presId="urn:microsoft.com/office/officeart/2018/2/layout/IconVerticalSolidList"/>
    <dgm:cxn modelId="{A5C4717A-17D9-42C6-A228-0D4FE4237ECE}" type="presParOf" srcId="{A780C015-B312-4877-9D3A-CD826210A64F}" destId="{728FC1C3-059C-4289-9A13-71C5609EFD2B}" srcOrd="2" destOrd="0" presId="urn:microsoft.com/office/officeart/2018/2/layout/IconVerticalSolidList"/>
    <dgm:cxn modelId="{787AF69A-E6FC-4711-BB9A-4854B37438D5}" type="presParOf" srcId="{A780C015-B312-4877-9D3A-CD826210A64F}" destId="{492427F5-2942-4824-819F-DAA5EC1530D7}" srcOrd="3" destOrd="0" presId="urn:microsoft.com/office/officeart/2018/2/layout/IconVerticalSolidList"/>
    <dgm:cxn modelId="{826D9BD5-1FBB-40AA-AF1B-0FF678A2A931}" type="presParOf" srcId="{FC1FC68F-DFEF-4166-A6AF-A370DBDCCDB6}" destId="{920ACE5E-C931-4A9E-8E5B-A9CCF2857E21}" srcOrd="3" destOrd="0" presId="urn:microsoft.com/office/officeart/2018/2/layout/IconVerticalSolidList"/>
    <dgm:cxn modelId="{F015C206-C418-4338-B0A1-A01CDCE8F1F6}" type="presParOf" srcId="{FC1FC68F-DFEF-4166-A6AF-A370DBDCCDB6}" destId="{1E47E8B7-55E6-45C8-80A4-692D9A6A8208}" srcOrd="4" destOrd="0" presId="urn:microsoft.com/office/officeart/2018/2/layout/IconVerticalSolidList"/>
    <dgm:cxn modelId="{33EDF230-E5A0-4BB6-B8FF-1B7BD3BC8754}" type="presParOf" srcId="{1E47E8B7-55E6-45C8-80A4-692D9A6A8208}" destId="{2B2AD070-6C6B-4E80-9485-CAF4D50039ED}" srcOrd="0" destOrd="0" presId="urn:microsoft.com/office/officeart/2018/2/layout/IconVerticalSolidList"/>
    <dgm:cxn modelId="{C07AB259-D369-4B6A-9BF5-793D1A40271F}" type="presParOf" srcId="{1E47E8B7-55E6-45C8-80A4-692D9A6A8208}" destId="{404FE3F1-BB9B-4E12-96AB-33B7FAE22251}" srcOrd="1" destOrd="0" presId="urn:microsoft.com/office/officeart/2018/2/layout/IconVerticalSolidList"/>
    <dgm:cxn modelId="{77210C3F-330D-4F11-AA63-F60402F2C7AC}" type="presParOf" srcId="{1E47E8B7-55E6-45C8-80A4-692D9A6A8208}" destId="{B30DFF3F-0696-4F30-887D-873F7B503BD4}" srcOrd="2" destOrd="0" presId="urn:microsoft.com/office/officeart/2018/2/layout/IconVerticalSolidList"/>
    <dgm:cxn modelId="{318B7499-C05E-4ECD-9CBE-749B02EC5F02}" type="presParOf" srcId="{1E47E8B7-55E6-45C8-80A4-692D9A6A8208}" destId="{0FCD918C-9B41-422F-B793-62E7FDD592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09684-9EDE-4353-AA98-0D246F9E31EC}">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7E9754-773F-4AC1-AA57-FD83ED6A83D3}">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979750-F3DB-4D77-A1E2-204600133100}">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NO Global Variables – Anything required by a function should either be defined in the function OR be packed into the function as an argument.</a:t>
          </a:r>
          <a:endParaRPr lang="en-US" sz="2100" kern="1200"/>
        </a:p>
      </dsp:txBody>
      <dsp:txXfrm>
        <a:off x="1437631" y="531"/>
        <a:ext cx="9077968" cy="1244702"/>
      </dsp:txXfrm>
    </dsp:sp>
    <dsp:sp modelId="{81E3AAE8-41F5-4DCD-8E14-D31F49B97966}">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CB3814-A993-4275-8C37-14629CDB72E3}">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2427F5-2942-4824-819F-DAA5EC1530D7}">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Clearly define the data structures going into and out of a function. It is important that we agree on the same data structures (2d-arrays or DataFrames, strings or numerals, etc.) for maximum compatibility and code reusability.</a:t>
          </a:r>
          <a:endParaRPr lang="en-US" sz="2100" kern="1200"/>
        </a:p>
      </dsp:txBody>
      <dsp:txXfrm>
        <a:off x="1437631" y="1556410"/>
        <a:ext cx="9077968" cy="1244702"/>
      </dsp:txXfrm>
    </dsp:sp>
    <dsp:sp modelId="{2B2AD070-6C6B-4E80-9485-CAF4D50039ED}">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4FE3F1-BB9B-4E12-96AB-33B7FAE22251}">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CD918C-9B41-422F-B793-62E7FDD59259}">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Document those data structures. In Julia it is easy to do so just by putting your documentation in triple grave accents (```). Your documentation will show up whenever a developer hovers their mouse over a function call.</a:t>
          </a:r>
          <a:endParaRPr lang="en-US" sz="21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B6F9-3CC9-2400-4C15-305B3FFB4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BF0090-FE58-1B4E-AA34-E0F776D1C6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1ACDE6-FDF3-143A-5A03-21E090B950B0}"/>
              </a:ext>
            </a:extLst>
          </p:cNvPr>
          <p:cNvSpPr>
            <a:spLocks noGrp="1"/>
          </p:cNvSpPr>
          <p:nvPr>
            <p:ph type="dt" sz="half" idx="10"/>
          </p:nvPr>
        </p:nvSpPr>
        <p:spPr/>
        <p:txBody>
          <a:bodyPr/>
          <a:lstStyle/>
          <a:p>
            <a:fld id="{CD0EE7A6-4846-4730-80C3-BA00371415CC}" type="datetimeFigureOut">
              <a:rPr lang="en-IN" smtClean="0"/>
              <a:t>02-06-2023</a:t>
            </a:fld>
            <a:endParaRPr lang="en-IN"/>
          </a:p>
        </p:txBody>
      </p:sp>
      <p:sp>
        <p:nvSpPr>
          <p:cNvPr id="5" name="Footer Placeholder 4">
            <a:extLst>
              <a:ext uri="{FF2B5EF4-FFF2-40B4-BE49-F238E27FC236}">
                <a16:creationId xmlns:a16="http://schemas.microsoft.com/office/drawing/2014/main" id="{FF97A5C0-F89C-8333-48A8-2C0D24AB0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A0A4DD-220C-8196-8DD8-16DBA1C4360C}"/>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403586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33165-3A22-45CE-EDD8-B6104C69C9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D5A444-2E70-FBF0-9652-1A8969145B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B2E2CB-8661-663D-D1CC-68F4FAEF6FEE}"/>
              </a:ext>
            </a:extLst>
          </p:cNvPr>
          <p:cNvSpPr>
            <a:spLocks noGrp="1"/>
          </p:cNvSpPr>
          <p:nvPr>
            <p:ph type="dt" sz="half" idx="10"/>
          </p:nvPr>
        </p:nvSpPr>
        <p:spPr/>
        <p:txBody>
          <a:bodyPr/>
          <a:lstStyle/>
          <a:p>
            <a:fld id="{CD0EE7A6-4846-4730-80C3-BA00371415CC}" type="datetimeFigureOut">
              <a:rPr lang="en-IN" smtClean="0"/>
              <a:t>02-06-2023</a:t>
            </a:fld>
            <a:endParaRPr lang="en-IN"/>
          </a:p>
        </p:txBody>
      </p:sp>
      <p:sp>
        <p:nvSpPr>
          <p:cNvPr id="5" name="Footer Placeholder 4">
            <a:extLst>
              <a:ext uri="{FF2B5EF4-FFF2-40B4-BE49-F238E27FC236}">
                <a16:creationId xmlns:a16="http://schemas.microsoft.com/office/drawing/2014/main" id="{DBEF6AD3-B1CF-33CB-7F49-129384722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5C0453-3378-649B-8D03-731B10FC1578}"/>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28008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2EF736-C7AE-7CB4-5BD7-3222C0BBB6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3FF283-5A7A-BD98-8C10-7128515BA8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62400-0417-3C25-0974-CD80DCC94A61}"/>
              </a:ext>
            </a:extLst>
          </p:cNvPr>
          <p:cNvSpPr>
            <a:spLocks noGrp="1"/>
          </p:cNvSpPr>
          <p:nvPr>
            <p:ph type="dt" sz="half" idx="10"/>
          </p:nvPr>
        </p:nvSpPr>
        <p:spPr/>
        <p:txBody>
          <a:bodyPr/>
          <a:lstStyle/>
          <a:p>
            <a:fld id="{CD0EE7A6-4846-4730-80C3-BA00371415CC}" type="datetimeFigureOut">
              <a:rPr lang="en-IN" smtClean="0"/>
              <a:t>02-06-2023</a:t>
            </a:fld>
            <a:endParaRPr lang="en-IN"/>
          </a:p>
        </p:txBody>
      </p:sp>
      <p:sp>
        <p:nvSpPr>
          <p:cNvPr id="5" name="Footer Placeholder 4">
            <a:extLst>
              <a:ext uri="{FF2B5EF4-FFF2-40B4-BE49-F238E27FC236}">
                <a16:creationId xmlns:a16="http://schemas.microsoft.com/office/drawing/2014/main" id="{214E75F9-5A8D-ACFA-87EF-75CFB4E394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62C720-7610-631F-F87E-ECC1D9642CE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69962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5190B-9892-ECC1-8359-7A59814DFA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A32413-F959-FDE9-1AC5-06367B0669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7DE881-C614-5C31-12CD-66EA7671B542}"/>
              </a:ext>
            </a:extLst>
          </p:cNvPr>
          <p:cNvSpPr>
            <a:spLocks noGrp="1"/>
          </p:cNvSpPr>
          <p:nvPr>
            <p:ph type="dt" sz="half" idx="10"/>
          </p:nvPr>
        </p:nvSpPr>
        <p:spPr/>
        <p:txBody>
          <a:bodyPr/>
          <a:lstStyle/>
          <a:p>
            <a:fld id="{CD0EE7A6-4846-4730-80C3-BA00371415CC}" type="datetimeFigureOut">
              <a:rPr lang="en-IN" smtClean="0"/>
              <a:t>02-06-2023</a:t>
            </a:fld>
            <a:endParaRPr lang="en-IN"/>
          </a:p>
        </p:txBody>
      </p:sp>
      <p:sp>
        <p:nvSpPr>
          <p:cNvPr id="5" name="Footer Placeholder 4">
            <a:extLst>
              <a:ext uri="{FF2B5EF4-FFF2-40B4-BE49-F238E27FC236}">
                <a16:creationId xmlns:a16="http://schemas.microsoft.com/office/drawing/2014/main" id="{6419A034-668E-16DA-76C4-86C3A9CF4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A489CA-F245-435F-29C6-1535411A45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71290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AC10-8C08-6B77-AAD0-C6BFF6F53C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FD9C31-22DF-0FF9-E015-BBBF5C3645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0276EC-E95C-F9FB-C4F7-BBEDDED910F2}"/>
              </a:ext>
            </a:extLst>
          </p:cNvPr>
          <p:cNvSpPr>
            <a:spLocks noGrp="1"/>
          </p:cNvSpPr>
          <p:nvPr>
            <p:ph type="dt" sz="half" idx="10"/>
          </p:nvPr>
        </p:nvSpPr>
        <p:spPr/>
        <p:txBody>
          <a:bodyPr/>
          <a:lstStyle/>
          <a:p>
            <a:fld id="{CD0EE7A6-4846-4730-80C3-BA00371415CC}" type="datetimeFigureOut">
              <a:rPr lang="en-IN" smtClean="0"/>
              <a:t>02-06-2023</a:t>
            </a:fld>
            <a:endParaRPr lang="en-IN"/>
          </a:p>
        </p:txBody>
      </p:sp>
      <p:sp>
        <p:nvSpPr>
          <p:cNvPr id="5" name="Footer Placeholder 4">
            <a:extLst>
              <a:ext uri="{FF2B5EF4-FFF2-40B4-BE49-F238E27FC236}">
                <a16:creationId xmlns:a16="http://schemas.microsoft.com/office/drawing/2014/main" id="{C69EAA6F-11CA-3049-D0F8-43A116CA4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78B0C-206C-80D1-300A-BAA0BAB0C80E}"/>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10297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9CE2-46B2-F746-7D09-04C32A4EF8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F151BF-FC5E-F7EF-986C-78A5232C2E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2CC5E5-FBF2-E932-FC18-2E3A2C4028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9003B0-69BC-B3D9-035A-2F323549F5F1}"/>
              </a:ext>
            </a:extLst>
          </p:cNvPr>
          <p:cNvSpPr>
            <a:spLocks noGrp="1"/>
          </p:cNvSpPr>
          <p:nvPr>
            <p:ph type="dt" sz="half" idx="10"/>
          </p:nvPr>
        </p:nvSpPr>
        <p:spPr/>
        <p:txBody>
          <a:bodyPr/>
          <a:lstStyle/>
          <a:p>
            <a:fld id="{CD0EE7A6-4846-4730-80C3-BA00371415CC}" type="datetimeFigureOut">
              <a:rPr lang="en-IN" smtClean="0"/>
              <a:t>02-06-2023</a:t>
            </a:fld>
            <a:endParaRPr lang="en-IN"/>
          </a:p>
        </p:txBody>
      </p:sp>
      <p:sp>
        <p:nvSpPr>
          <p:cNvPr id="6" name="Footer Placeholder 5">
            <a:extLst>
              <a:ext uri="{FF2B5EF4-FFF2-40B4-BE49-F238E27FC236}">
                <a16:creationId xmlns:a16="http://schemas.microsoft.com/office/drawing/2014/main" id="{6EC35099-BACD-7F42-B013-D8CBBEB74C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65C454-E699-7116-6518-0E24146E78D0}"/>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345454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6400-242B-267B-49F0-329A2E10DC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320266-7621-AE9E-3ED4-BDC39F528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DD65D6-B0C4-7671-0600-2602A8C7E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294F8F-BF4E-55DE-0ABB-A8B87617EA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C0D0FF-7379-512E-96F4-C45A27E8B4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E403CE-FAD5-6D9A-E546-6279798E3E1B}"/>
              </a:ext>
            </a:extLst>
          </p:cNvPr>
          <p:cNvSpPr>
            <a:spLocks noGrp="1"/>
          </p:cNvSpPr>
          <p:nvPr>
            <p:ph type="dt" sz="half" idx="10"/>
          </p:nvPr>
        </p:nvSpPr>
        <p:spPr/>
        <p:txBody>
          <a:bodyPr/>
          <a:lstStyle/>
          <a:p>
            <a:fld id="{CD0EE7A6-4846-4730-80C3-BA00371415CC}" type="datetimeFigureOut">
              <a:rPr lang="en-IN" smtClean="0"/>
              <a:t>02-06-2023</a:t>
            </a:fld>
            <a:endParaRPr lang="en-IN"/>
          </a:p>
        </p:txBody>
      </p:sp>
      <p:sp>
        <p:nvSpPr>
          <p:cNvPr id="8" name="Footer Placeholder 7">
            <a:extLst>
              <a:ext uri="{FF2B5EF4-FFF2-40B4-BE49-F238E27FC236}">
                <a16:creationId xmlns:a16="http://schemas.microsoft.com/office/drawing/2014/main" id="{F78DF6AA-6BE0-0771-6BD3-77D6BE750C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1CD296-6234-8FB1-32D3-667718F0ABC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865583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ADEC6-38A8-863D-967F-0693B13BDB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DEC3DA-BC32-87EA-CDC5-53D4FA7C66AE}"/>
              </a:ext>
            </a:extLst>
          </p:cNvPr>
          <p:cNvSpPr>
            <a:spLocks noGrp="1"/>
          </p:cNvSpPr>
          <p:nvPr>
            <p:ph type="dt" sz="half" idx="10"/>
          </p:nvPr>
        </p:nvSpPr>
        <p:spPr/>
        <p:txBody>
          <a:bodyPr/>
          <a:lstStyle/>
          <a:p>
            <a:fld id="{CD0EE7A6-4846-4730-80C3-BA00371415CC}" type="datetimeFigureOut">
              <a:rPr lang="en-IN" smtClean="0"/>
              <a:t>02-06-2023</a:t>
            </a:fld>
            <a:endParaRPr lang="en-IN"/>
          </a:p>
        </p:txBody>
      </p:sp>
      <p:sp>
        <p:nvSpPr>
          <p:cNvPr id="4" name="Footer Placeholder 3">
            <a:extLst>
              <a:ext uri="{FF2B5EF4-FFF2-40B4-BE49-F238E27FC236}">
                <a16:creationId xmlns:a16="http://schemas.microsoft.com/office/drawing/2014/main" id="{2D49CFBD-DB2A-38D0-E6B7-6745B2CA67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E910D0-A189-004E-B177-E2BC2234E18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53575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3328E5-935A-55EE-8FC9-FB852910E947}"/>
              </a:ext>
            </a:extLst>
          </p:cNvPr>
          <p:cNvSpPr>
            <a:spLocks noGrp="1"/>
          </p:cNvSpPr>
          <p:nvPr>
            <p:ph type="dt" sz="half" idx="10"/>
          </p:nvPr>
        </p:nvSpPr>
        <p:spPr/>
        <p:txBody>
          <a:bodyPr/>
          <a:lstStyle/>
          <a:p>
            <a:fld id="{CD0EE7A6-4846-4730-80C3-BA00371415CC}" type="datetimeFigureOut">
              <a:rPr lang="en-IN" smtClean="0"/>
              <a:t>02-06-2023</a:t>
            </a:fld>
            <a:endParaRPr lang="en-IN"/>
          </a:p>
        </p:txBody>
      </p:sp>
      <p:sp>
        <p:nvSpPr>
          <p:cNvPr id="3" name="Footer Placeholder 2">
            <a:extLst>
              <a:ext uri="{FF2B5EF4-FFF2-40B4-BE49-F238E27FC236}">
                <a16:creationId xmlns:a16="http://schemas.microsoft.com/office/drawing/2014/main" id="{692F20F5-0C33-5941-9392-581BAF9094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F8BCB8-6C8A-A413-7CF3-07245B03B9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3704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E871-BBA2-AAE0-7BD8-D18FE1608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80DF33-54E0-5240-BC0A-24F74B27D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33C141-7F72-C7BA-AA19-45CFF4F04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F75E5-6019-C0EA-9CFE-52BEB45E8CB8}"/>
              </a:ext>
            </a:extLst>
          </p:cNvPr>
          <p:cNvSpPr>
            <a:spLocks noGrp="1"/>
          </p:cNvSpPr>
          <p:nvPr>
            <p:ph type="dt" sz="half" idx="10"/>
          </p:nvPr>
        </p:nvSpPr>
        <p:spPr/>
        <p:txBody>
          <a:bodyPr/>
          <a:lstStyle/>
          <a:p>
            <a:fld id="{CD0EE7A6-4846-4730-80C3-BA00371415CC}" type="datetimeFigureOut">
              <a:rPr lang="en-IN" smtClean="0"/>
              <a:t>02-06-2023</a:t>
            </a:fld>
            <a:endParaRPr lang="en-IN"/>
          </a:p>
        </p:txBody>
      </p:sp>
      <p:sp>
        <p:nvSpPr>
          <p:cNvPr id="6" name="Footer Placeholder 5">
            <a:extLst>
              <a:ext uri="{FF2B5EF4-FFF2-40B4-BE49-F238E27FC236}">
                <a16:creationId xmlns:a16="http://schemas.microsoft.com/office/drawing/2014/main" id="{B72349D6-6EA1-05B3-398F-E9BDA24B8E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9D6912-B9C3-31E5-D008-E7AA6D26163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720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9137-C91D-A49E-9018-5F1205F0F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2C9DB1-68D6-3FA8-6D95-0C39AC074A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013F16-39AF-99B2-697F-AB6929B99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9FD1AF-2893-8CAD-AB7C-C36A4651363B}"/>
              </a:ext>
            </a:extLst>
          </p:cNvPr>
          <p:cNvSpPr>
            <a:spLocks noGrp="1"/>
          </p:cNvSpPr>
          <p:nvPr>
            <p:ph type="dt" sz="half" idx="10"/>
          </p:nvPr>
        </p:nvSpPr>
        <p:spPr/>
        <p:txBody>
          <a:bodyPr/>
          <a:lstStyle/>
          <a:p>
            <a:fld id="{CD0EE7A6-4846-4730-80C3-BA00371415CC}" type="datetimeFigureOut">
              <a:rPr lang="en-IN" smtClean="0"/>
              <a:t>02-06-2023</a:t>
            </a:fld>
            <a:endParaRPr lang="en-IN"/>
          </a:p>
        </p:txBody>
      </p:sp>
      <p:sp>
        <p:nvSpPr>
          <p:cNvPr id="6" name="Footer Placeholder 5">
            <a:extLst>
              <a:ext uri="{FF2B5EF4-FFF2-40B4-BE49-F238E27FC236}">
                <a16:creationId xmlns:a16="http://schemas.microsoft.com/office/drawing/2014/main" id="{AA8D63FB-EF7B-7B69-D98C-0F5166660F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383F69-BA1C-1B62-2C13-4146EB4A0134}"/>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54750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B6184F-7B3C-23D6-A6BB-9E4988499A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928662-E051-3C5C-7501-1A5A92BAF5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DDB246-82B0-1AD6-1146-DE0F0960AA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EE7A6-4846-4730-80C3-BA00371415CC}" type="datetimeFigureOut">
              <a:rPr lang="en-IN" smtClean="0"/>
              <a:t>02-06-2023</a:t>
            </a:fld>
            <a:endParaRPr lang="en-IN"/>
          </a:p>
        </p:txBody>
      </p:sp>
      <p:sp>
        <p:nvSpPr>
          <p:cNvPr id="5" name="Footer Placeholder 4">
            <a:extLst>
              <a:ext uri="{FF2B5EF4-FFF2-40B4-BE49-F238E27FC236}">
                <a16:creationId xmlns:a16="http://schemas.microsoft.com/office/drawing/2014/main" id="{798F5726-97E6-4BEC-C181-5CDEF3869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C19F8D-674E-C4EF-1EC4-8F6B59EE9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E8112-CFCC-4CB9-8497-F06E4D80E670}" type="slidenum">
              <a:rPr lang="en-IN" smtClean="0"/>
              <a:t>‹#›</a:t>
            </a:fld>
            <a:endParaRPr lang="en-IN"/>
          </a:p>
        </p:txBody>
      </p:sp>
    </p:spTree>
    <p:extLst>
      <p:ext uri="{BB962C8B-B14F-4D97-AF65-F5344CB8AC3E}">
        <p14:creationId xmlns:p14="http://schemas.microsoft.com/office/powerpoint/2010/main" val="3604671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t.ly/ZwoS" TargetMode="Externa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0.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t.ly/HpHF" TargetMode="External"/><Relationship Id="rId2" Type="http://schemas.openxmlformats.org/officeDocument/2006/relationships/hyperlink" Target="https://ieeexplore.ieee.org/document/8442948" TargetMode="External"/><Relationship Id="rId1" Type="http://schemas.openxmlformats.org/officeDocument/2006/relationships/slideLayout" Target="../slideLayouts/slideLayout2.xml"/><Relationship Id="rId5" Type="http://schemas.openxmlformats.org/officeDocument/2006/relationships/hyperlink" Target="t.ly/-4pQ" TargetMode="External"/><Relationship Id="rId4" Type="http://schemas.openxmlformats.org/officeDocument/2006/relationships/hyperlink" Target="t.ly/6vb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461A2B-68B5-8884-EB9E-C19CE3822AC6}"/>
              </a:ext>
            </a:extLst>
          </p:cNvPr>
          <p:cNvSpPr>
            <a:spLocks noGrp="1"/>
          </p:cNvSpPr>
          <p:nvPr>
            <p:ph type="title"/>
          </p:nvPr>
        </p:nvSpPr>
        <p:spPr>
          <a:xfrm>
            <a:off x="6657716" y="467271"/>
            <a:ext cx="4928446" cy="2052522"/>
          </a:xfrm>
        </p:spPr>
        <p:txBody>
          <a:bodyPr vert="horz" lIns="91440" tIns="45720" rIns="91440" bIns="45720" rtlCol="0" anchor="b">
            <a:normAutofit fontScale="90000"/>
          </a:bodyPr>
          <a:lstStyle/>
          <a:p>
            <a:r>
              <a:rPr lang="en-US" sz="4300" b="1" dirty="0">
                <a:latin typeface="Montserrat" panose="00000500000000000000" pitchFamily="2" charset="0"/>
              </a:rPr>
              <a:t>EE 521 Analysis of Power Systems</a:t>
            </a:r>
            <a:br>
              <a:rPr lang="en-US" sz="4300" b="1" dirty="0"/>
            </a:br>
            <a:r>
              <a:rPr lang="en-US" sz="4300" b="1" i="1" dirty="0">
                <a:latin typeface="Baguet Script" panose="00000500000000000000" pitchFamily="2" charset="0"/>
              </a:rPr>
              <a:t>In </a:t>
            </a:r>
            <a:r>
              <a:rPr lang="en-US" sz="4300" b="1" i="1" dirty="0">
                <a:solidFill>
                  <a:srgbClr val="7030A0"/>
                </a:solidFill>
                <a:latin typeface="Baguet Script" panose="00000500000000000000" pitchFamily="2" charset="0"/>
              </a:rPr>
              <a:t>Julia</a:t>
            </a:r>
            <a:r>
              <a:rPr lang="en-US" sz="4300" b="1" i="1" dirty="0">
                <a:latin typeface="Baguet Script" panose="00000500000000000000" pitchFamily="2" charset="0"/>
              </a:rPr>
              <a:t> </a:t>
            </a:r>
          </a:p>
        </p:txBody>
      </p:sp>
      <p:grpSp>
        <p:nvGrpSpPr>
          <p:cNvPr id="15" name="Group 14">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19" name="Freeform: Shape 18">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descr="A logo of a cat&#10;&#10;Description automatically generated with low confidence">
            <a:extLst>
              <a:ext uri="{FF2B5EF4-FFF2-40B4-BE49-F238E27FC236}">
                <a16:creationId xmlns:a16="http://schemas.microsoft.com/office/drawing/2014/main" id="{3805E605-7CD7-757B-B758-A02A35F98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211" y="222160"/>
            <a:ext cx="2353922" cy="2241343"/>
          </a:xfrm>
          <a:prstGeom prst="rect">
            <a:avLst/>
          </a:prstGeom>
        </p:spPr>
      </p:pic>
      <p:pic>
        <p:nvPicPr>
          <p:cNvPr id="5" name="Content Placeholder 4" descr="A picture containing graphics, font, logo, graphic design&#10;&#10;Description automatically generated">
            <a:extLst>
              <a:ext uri="{FF2B5EF4-FFF2-40B4-BE49-F238E27FC236}">
                <a16:creationId xmlns:a16="http://schemas.microsoft.com/office/drawing/2014/main" id="{C95BE6D3-A94B-B18D-20C1-DB7BE99534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8639" y="4107624"/>
            <a:ext cx="2865781" cy="1907046"/>
          </a:xfrm>
          <a:prstGeom prst="rect">
            <a:avLst/>
          </a:prstGeom>
        </p:spPr>
      </p:pic>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65CB94FF-31B0-8A69-A107-18040AB089E6}"/>
              </a:ext>
            </a:extLst>
          </p:cNvPr>
          <p:cNvGrpSpPr/>
          <p:nvPr/>
        </p:nvGrpSpPr>
        <p:grpSpPr>
          <a:xfrm>
            <a:off x="7535984" y="3975090"/>
            <a:ext cx="2617951" cy="1254668"/>
            <a:chOff x="6355453" y="3268206"/>
            <a:chExt cx="2617951" cy="1254668"/>
          </a:xfrm>
        </p:grpSpPr>
        <p:sp>
          <p:nvSpPr>
            <p:cNvPr id="8" name="TextBox 7">
              <a:extLst>
                <a:ext uri="{FF2B5EF4-FFF2-40B4-BE49-F238E27FC236}">
                  <a16:creationId xmlns:a16="http://schemas.microsoft.com/office/drawing/2014/main" id="{113681AD-C19C-1362-DAB7-3A43B28FCE4F}"/>
                </a:ext>
              </a:extLst>
            </p:cNvPr>
            <p:cNvSpPr txBox="1"/>
            <p:nvPr/>
          </p:nvSpPr>
          <p:spPr>
            <a:xfrm>
              <a:off x="6355454" y="3268206"/>
              <a:ext cx="2617948" cy="369332"/>
            </a:xfrm>
            <a:prstGeom prst="rect">
              <a:avLst/>
            </a:prstGeom>
            <a:solidFill>
              <a:srgbClr val="C00000"/>
            </a:solidFill>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t">
              <a:normAutofit/>
            </a:bodyPr>
            <a:lstStyle/>
            <a:p>
              <a:pPr>
                <a:lnSpc>
                  <a:spcPct val="90000"/>
                </a:lnSpc>
                <a:spcAft>
                  <a:spcPts val="600"/>
                </a:spcAft>
              </a:pPr>
              <a:r>
                <a:rPr lang="en-US" sz="2000" dirty="0"/>
                <a:t>Aryan Ritwajeet Jha</a:t>
              </a:r>
            </a:p>
          </p:txBody>
        </p:sp>
        <p:sp>
          <p:nvSpPr>
            <p:cNvPr id="9" name="TextBox 8">
              <a:extLst>
                <a:ext uri="{FF2B5EF4-FFF2-40B4-BE49-F238E27FC236}">
                  <a16:creationId xmlns:a16="http://schemas.microsoft.com/office/drawing/2014/main" id="{90023C5A-C907-9B50-1982-62E650C28283}"/>
                </a:ext>
              </a:extLst>
            </p:cNvPr>
            <p:cNvSpPr txBox="1"/>
            <p:nvPr/>
          </p:nvSpPr>
          <p:spPr>
            <a:xfrm>
              <a:off x="6355456" y="3710874"/>
              <a:ext cx="2617948"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800" dirty="0" err="1"/>
                <a:t>Ninad</a:t>
              </a:r>
              <a:r>
                <a:rPr lang="en-US" sz="1800" dirty="0"/>
                <a:t> Kiran Gaikwad</a:t>
              </a:r>
              <a:endParaRPr lang="en-IN" dirty="0"/>
            </a:p>
          </p:txBody>
        </p:sp>
        <p:sp>
          <p:nvSpPr>
            <p:cNvPr id="10" name="TextBox 9">
              <a:extLst>
                <a:ext uri="{FF2B5EF4-FFF2-40B4-BE49-F238E27FC236}">
                  <a16:creationId xmlns:a16="http://schemas.microsoft.com/office/drawing/2014/main" id="{8D538DC9-92B8-B16A-4DDE-983918B16658}"/>
                </a:ext>
              </a:extLst>
            </p:cNvPr>
            <p:cNvSpPr txBox="1"/>
            <p:nvPr/>
          </p:nvSpPr>
          <p:spPr>
            <a:xfrm>
              <a:off x="6355453" y="4153542"/>
              <a:ext cx="261795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800" dirty="0"/>
                <a:t>Sajjad Uddin Mahmud</a:t>
              </a:r>
              <a:endParaRPr lang="en-IN" dirty="0"/>
            </a:p>
          </p:txBody>
        </p:sp>
      </p:grpSp>
    </p:spTree>
    <p:extLst>
      <p:ext uri="{BB962C8B-B14F-4D97-AF65-F5344CB8AC3E}">
        <p14:creationId xmlns:p14="http://schemas.microsoft.com/office/powerpoint/2010/main" val="27550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A0C9-860B-ADD5-F8DB-2FB06F37C4E3}"/>
              </a:ext>
            </a:extLst>
          </p:cNvPr>
          <p:cNvSpPr>
            <a:spLocks noGrp="1"/>
          </p:cNvSpPr>
          <p:nvPr>
            <p:ph type="title"/>
          </p:nvPr>
        </p:nvSpPr>
        <p:spPr/>
        <p:txBody>
          <a:bodyPr/>
          <a:lstStyle/>
          <a:p>
            <a:r>
              <a:rPr lang="en-US" dirty="0"/>
              <a:t>Collaboration in GitHub</a:t>
            </a:r>
            <a:endParaRPr lang="en-IN" dirty="0"/>
          </a:p>
        </p:txBody>
      </p:sp>
      <p:sp>
        <p:nvSpPr>
          <p:cNvPr id="3" name="Content Placeholder 2">
            <a:extLst>
              <a:ext uri="{FF2B5EF4-FFF2-40B4-BE49-F238E27FC236}">
                <a16:creationId xmlns:a16="http://schemas.microsoft.com/office/drawing/2014/main" id="{374E0139-771F-0AA2-D52B-A4CC5B605EE3}"/>
              </a:ext>
            </a:extLst>
          </p:cNvPr>
          <p:cNvSpPr>
            <a:spLocks noGrp="1"/>
          </p:cNvSpPr>
          <p:nvPr>
            <p:ph idx="1"/>
          </p:nvPr>
        </p:nvSpPr>
        <p:spPr/>
        <p:txBody>
          <a:bodyPr>
            <a:normAutofit fontScale="85000" lnSpcReduction="10000"/>
          </a:bodyPr>
          <a:lstStyle/>
          <a:p>
            <a:r>
              <a:rPr lang="en-US" dirty="0"/>
              <a:t>My knowledge of GitHub is very rudimentary. </a:t>
            </a:r>
          </a:p>
          <a:p>
            <a:pPr lvl="1"/>
            <a:r>
              <a:rPr lang="en-US" dirty="0"/>
              <a:t>Before starting to work on a new function in your branch, check that your branch is up to date with the latest functionalities of the main branch. You can use Branch-&gt;Update with main branch for </a:t>
            </a:r>
            <a:r>
              <a:rPr lang="en-US"/>
              <a:t>the same.</a:t>
            </a:r>
            <a:endParaRPr lang="en-US" dirty="0"/>
          </a:p>
          <a:p>
            <a:pPr lvl="1"/>
            <a:r>
              <a:rPr lang="en-US" dirty="0"/>
              <a:t>Accepting a Pull Request (which means adding stuff from your branch to the main branch) best works when there are little to no conflicts.</a:t>
            </a:r>
          </a:p>
          <a:p>
            <a:pPr lvl="1"/>
            <a:r>
              <a:rPr lang="en-US" dirty="0"/>
              <a:t>To make sure that there are little to no conflict:</a:t>
            </a:r>
          </a:p>
          <a:p>
            <a:pPr lvl="2"/>
            <a:r>
              <a:rPr lang="en-US" dirty="0"/>
              <a:t>Use your dedicated test file for testing the functions you’re creating.</a:t>
            </a:r>
          </a:p>
          <a:p>
            <a:pPr lvl="2"/>
            <a:r>
              <a:rPr lang="en-US" dirty="0"/>
              <a:t>Write your functions in a separate module.</a:t>
            </a:r>
          </a:p>
          <a:p>
            <a:pPr lvl="2"/>
            <a:r>
              <a:rPr lang="en-US" dirty="0"/>
              <a:t>Once you’re able to ascertain that your functions actually work, move them from that temporary module into the required module.</a:t>
            </a:r>
          </a:p>
          <a:p>
            <a:pPr lvl="2"/>
            <a:r>
              <a:rPr lang="en-US" dirty="0"/>
              <a:t>If your function was NOT present in the required module, there will likely be no conflicts for merging.</a:t>
            </a:r>
          </a:p>
          <a:p>
            <a:pPr lvl="2"/>
            <a:r>
              <a:rPr lang="en-US" dirty="0"/>
              <a:t>If your function has altered the state of the previous module, it will likely be the only conflict for merging, in which case you can confidently overwrite the previous code in </a:t>
            </a:r>
            <a:r>
              <a:rPr lang="en-US" dirty="0" err="1"/>
              <a:t>th</a:t>
            </a:r>
            <a:r>
              <a:rPr lang="en-US" dirty="0"/>
              <a:t> main branch, knowing that you’re the only one working on that function. </a:t>
            </a:r>
          </a:p>
          <a:p>
            <a:pPr lvl="1"/>
            <a:r>
              <a:rPr lang="en-US" dirty="0"/>
              <a:t>If all else fails, we can always revert to a previous, working version of the main branch.	</a:t>
            </a:r>
            <a:endParaRPr lang="en-IN" dirty="0"/>
          </a:p>
        </p:txBody>
      </p:sp>
    </p:spTree>
    <p:extLst>
      <p:ext uri="{BB962C8B-B14F-4D97-AF65-F5344CB8AC3E}">
        <p14:creationId xmlns:p14="http://schemas.microsoft.com/office/powerpoint/2010/main" val="1616489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normAutofit fontScale="90000"/>
          </a:bodyPr>
          <a:lstStyle/>
          <a:p>
            <a:r>
              <a:rPr lang="en-IN" dirty="0"/>
              <a:t>Objective: Deploy a </a:t>
            </a:r>
            <a:r>
              <a:rPr lang="en-IN" dirty="0">
                <a:solidFill>
                  <a:srgbClr val="7030A0"/>
                </a:solidFill>
              </a:rPr>
              <a:t>Julia</a:t>
            </a:r>
            <a:r>
              <a:rPr lang="en-IN" dirty="0"/>
              <a:t> package for Power System Analysis</a:t>
            </a:r>
            <a:br>
              <a:rPr lang="en-IN" dirty="0"/>
            </a:br>
            <a:r>
              <a:rPr lang="en-IN" sz="2200" dirty="0"/>
              <a:t>and possibly Power System Stability and Control too</a:t>
            </a:r>
            <a:r>
              <a:rPr lang="en-IN" dirty="0"/>
              <a:t>.</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701723" y="1982575"/>
            <a:ext cx="10515600" cy="4351338"/>
          </a:xfrm>
        </p:spPr>
        <p:txBody>
          <a:bodyPr>
            <a:normAutofit fontScale="92500" lnSpcReduction="10000"/>
          </a:bodyPr>
          <a:lstStyle/>
          <a:p>
            <a:pPr marL="457200" lvl="1" indent="0">
              <a:buNone/>
            </a:pPr>
            <a:r>
              <a:rPr lang="en-IN" sz="2600" dirty="0"/>
              <a:t>What will be its contents?</a:t>
            </a:r>
          </a:p>
          <a:p>
            <a:pPr lvl="1"/>
            <a:r>
              <a:rPr lang="en-IN" sz="2600" dirty="0"/>
              <a:t>Same as the requirements of EE 521 (Analysis of Power Systems), which are:</a:t>
            </a:r>
          </a:p>
          <a:p>
            <a:pPr lvl="2"/>
            <a:r>
              <a:rPr lang="en-IN" dirty="0"/>
              <a:t>Power Flow (Newton Raphson Power Flow, Decoupled Power Flow, Fast Decoupled Power Flow).</a:t>
            </a:r>
          </a:p>
          <a:p>
            <a:pPr lvl="2"/>
            <a:r>
              <a:rPr lang="en-IN" dirty="0"/>
              <a:t>Sparse Power Flow</a:t>
            </a:r>
          </a:p>
          <a:p>
            <a:pPr lvl="2"/>
            <a:r>
              <a:rPr lang="en-IN" dirty="0"/>
              <a:t>Continuation Power Flow</a:t>
            </a:r>
          </a:p>
          <a:p>
            <a:pPr lvl="2"/>
            <a:r>
              <a:rPr lang="en-IN" dirty="0"/>
              <a:t>State Estimation in Power Systems</a:t>
            </a:r>
          </a:p>
          <a:p>
            <a:pPr lvl="2"/>
            <a:r>
              <a:rPr lang="en-IN" dirty="0"/>
              <a:t>Optimal Power Flow</a:t>
            </a:r>
          </a:p>
          <a:p>
            <a:pPr lvl="1"/>
            <a:r>
              <a:rPr lang="en-IN" sz="2600" dirty="0"/>
              <a:t>Possibly also the requirements of EE 523 (Power System Stability and Control):</a:t>
            </a:r>
          </a:p>
          <a:p>
            <a:pPr lvl="2"/>
            <a:r>
              <a:rPr lang="en-IN" sz="2100" dirty="0"/>
              <a:t>Power System Dynamic Initialization</a:t>
            </a:r>
          </a:p>
          <a:p>
            <a:pPr lvl="2"/>
            <a:r>
              <a:rPr lang="en-IN" sz="2100" dirty="0"/>
              <a:t>Small-Signal Stability Analysis</a:t>
            </a:r>
          </a:p>
          <a:p>
            <a:pPr lvl="2"/>
            <a:r>
              <a:rPr lang="en-IN" sz="2100" dirty="0"/>
              <a:t>Transient Stability Analysis</a:t>
            </a:r>
          </a:p>
          <a:p>
            <a:pPr lvl="1"/>
            <a:r>
              <a:rPr lang="en-IN" dirty="0"/>
              <a:t>A IEEE Common Data Format (CDF) parser in Julia, for reading the system data.</a:t>
            </a:r>
          </a:p>
          <a:p>
            <a:pPr lvl="1"/>
            <a:endParaRPr lang="en-IN" dirty="0"/>
          </a:p>
          <a:p>
            <a:pPr lvl="1"/>
            <a:endParaRPr lang="en-IN" dirty="0"/>
          </a:p>
          <a:p>
            <a:pPr lvl="1"/>
            <a:endParaRPr lang="en-IN" dirty="0"/>
          </a:p>
        </p:txBody>
      </p:sp>
    </p:spTree>
    <p:extLst>
      <p:ext uri="{BB962C8B-B14F-4D97-AF65-F5344CB8AC3E}">
        <p14:creationId xmlns:p14="http://schemas.microsoft.com/office/powerpoint/2010/main" val="178580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normAutofit fontScale="90000"/>
          </a:bodyPr>
          <a:lstStyle/>
          <a:p>
            <a:r>
              <a:rPr lang="en-IN" dirty="0"/>
              <a:t>Objective: Deploy a </a:t>
            </a:r>
            <a:r>
              <a:rPr lang="en-IN" dirty="0">
                <a:solidFill>
                  <a:srgbClr val="7030A0"/>
                </a:solidFill>
              </a:rPr>
              <a:t>Julia</a:t>
            </a:r>
            <a:r>
              <a:rPr lang="en-IN" dirty="0"/>
              <a:t> package for Power System Analysis</a:t>
            </a:r>
            <a:br>
              <a:rPr lang="en-IN" dirty="0"/>
            </a:br>
            <a:r>
              <a:rPr lang="en-IN" sz="2200" dirty="0"/>
              <a:t>and possibly Power System Stability and Control too</a:t>
            </a:r>
            <a:r>
              <a:rPr lang="en-IN" dirty="0"/>
              <a:t>.</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701723" y="1982575"/>
            <a:ext cx="10515600" cy="4351338"/>
          </a:xfrm>
        </p:spPr>
        <p:txBody>
          <a:bodyPr>
            <a:normAutofit/>
          </a:bodyPr>
          <a:lstStyle/>
          <a:p>
            <a:pPr marL="457200" lvl="1" indent="0">
              <a:buNone/>
            </a:pPr>
            <a:r>
              <a:rPr lang="en-IN" dirty="0"/>
              <a:t>Why deploy this package?</a:t>
            </a:r>
          </a:p>
          <a:p>
            <a:pPr lvl="1"/>
            <a:r>
              <a:rPr lang="en-IN" dirty="0"/>
              <a:t>Two of us have to finish working on EE 521 projects anyway.</a:t>
            </a:r>
          </a:p>
          <a:p>
            <a:pPr lvl="1"/>
            <a:r>
              <a:rPr lang="en-IN" dirty="0"/>
              <a:t>Working on a large project like this is the best way to truly gain expertise in a new language, here </a:t>
            </a:r>
            <a:r>
              <a:rPr lang="en-IN" dirty="0">
                <a:solidFill>
                  <a:srgbClr val="7030A0"/>
                </a:solidFill>
              </a:rPr>
              <a:t>Julia</a:t>
            </a:r>
            <a:r>
              <a:rPr lang="en-IN" dirty="0"/>
              <a:t>.</a:t>
            </a:r>
          </a:p>
          <a:p>
            <a:pPr lvl="1"/>
            <a:r>
              <a:rPr lang="en-IN" dirty="0"/>
              <a:t>We realized that codes written by the students, and codes available to the faculties are kind of outdated, generally with little to no scope of scalability, and therefore no scope of deployment.</a:t>
            </a:r>
          </a:p>
          <a:p>
            <a:pPr lvl="1"/>
            <a:endParaRPr lang="en-IN" dirty="0"/>
          </a:p>
          <a:p>
            <a:pPr lvl="1"/>
            <a:endParaRPr lang="en-IN" dirty="0"/>
          </a:p>
          <a:p>
            <a:pPr lvl="1"/>
            <a:endParaRPr lang="en-IN" dirty="0"/>
          </a:p>
          <a:p>
            <a:pPr lvl="1"/>
            <a:endParaRPr lang="en-IN" dirty="0"/>
          </a:p>
          <a:p>
            <a:pPr lvl="1"/>
            <a:endParaRPr lang="en-IN" dirty="0"/>
          </a:p>
        </p:txBody>
      </p:sp>
    </p:spTree>
    <p:extLst>
      <p:ext uri="{BB962C8B-B14F-4D97-AF65-F5344CB8AC3E}">
        <p14:creationId xmlns:p14="http://schemas.microsoft.com/office/powerpoint/2010/main" val="713914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A2C5-019D-C761-3AF4-9CD277A2946B}"/>
              </a:ext>
            </a:extLst>
          </p:cNvPr>
          <p:cNvSpPr>
            <a:spLocks noGrp="1"/>
          </p:cNvSpPr>
          <p:nvPr>
            <p:ph type="title"/>
          </p:nvPr>
        </p:nvSpPr>
        <p:spPr/>
        <p:txBody>
          <a:bodyPr>
            <a:normAutofit fontScale="90000"/>
          </a:bodyPr>
          <a:lstStyle/>
          <a:p>
            <a:r>
              <a:rPr lang="en-IN" dirty="0"/>
              <a:t>A dedicated team at NREL has already been continuously working on Julia Power System packages for a few years.</a:t>
            </a:r>
          </a:p>
        </p:txBody>
      </p:sp>
      <p:pic>
        <p:nvPicPr>
          <p:cNvPr id="5" name="Content Placeholder 4" descr="A screenshot of a computer&#10;&#10;Description automatically generated">
            <a:extLst>
              <a:ext uri="{FF2B5EF4-FFF2-40B4-BE49-F238E27FC236}">
                <a16:creationId xmlns:a16="http://schemas.microsoft.com/office/drawing/2014/main" id="{C2749AB6-E1A2-033F-221D-780E9FBF41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507" y="2141537"/>
            <a:ext cx="8749310" cy="4351338"/>
          </a:xfrm>
        </p:spPr>
      </p:pic>
      <p:sp>
        <p:nvSpPr>
          <p:cNvPr id="6" name="TextBox 5">
            <a:extLst>
              <a:ext uri="{FF2B5EF4-FFF2-40B4-BE49-F238E27FC236}">
                <a16:creationId xmlns:a16="http://schemas.microsoft.com/office/drawing/2014/main" id="{282D949E-3CD6-D650-AB9E-55EC6F9E75D3}"/>
              </a:ext>
            </a:extLst>
          </p:cNvPr>
          <p:cNvSpPr txBox="1"/>
          <p:nvPr/>
        </p:nvSpPr>
        <p:spPr>
          <a:xfrm>
            <a:off x="9294125" y="1856096"/>
            <a:ext cx="2784144" cy="2308324"/>
          </a:xfrm>
          <a:prstGeom prst="rect">
            <a:avLst/>
          </a:prstGeom>
          <a:noFill/>
        </p:spPr>
        <p:txBody>
          <a:bodyPr wrap="square" rtlCol="0">
            <a:spAutoFit/>
          </a:bodyPr>
          <a:lstStyle/>
          <a:p>
            <a:r>
              <a:rPr lang="en-IN" dirty="0"/>
              <a:t>We do not intend to compete (and cannot compete) with these packages.</a:t>
            </a:r>
          </a:p>
          <a:p>
            <a:endParaRPr lang="en-IN" dirty="0"/>
          </a:p>
          <a:p>
            <a:r>
              <a:rPr lang="en-IN" dirty="0"/>
              <a:t>We have however identified a couple of niches.</a:t>
            </a:r>
          </a:p>
        </p:txBody>
      </p:sp>
    </p:spTree>
    <p:extLst>
      <p:ext uri="{BB962C8B-B14F-4D97-AF65-F5344CB8AC3E}">
        <p14:creationId xmlns:p14="http://schemas.microsoft.com/office/powerpoint/2010/main" val="3126267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a:xfrm>
            <a:off x="5894962" y="479493"/>
            <a:ext cx="5458838" cy="1325563"/>
          </a:xfrm>
        </p:spPr>
        <p:txBody>
          <a:bodyPr>
            <a:normAutofit/>
          </a:bodyPr>
          <a:lstStyle/>
          <a:p>
            <a:r>
              <a:rPr lang="en-IN"/>
              <a:t>Niches fulfilled by our Julia package.</a:t>
            </a:r>
            <a:endParaRPr lang="en-IN" dirty="0"/>
          </a:p>
        </p:txBody>
      </p:sp>
      <p:sp>
        <p:nvSpPr>
          <p:cNvPr id="20"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B993098C-1A40-43CA-CF29-2B442FD2D0FF}"/>
              </a:ext>
            </a:extLst>
          </p:cNvPr>
          <p:cNvPicPr>
            <a:picLocks noChangeAspect="1"/>
          </p:cNvPicPr>
          <p:nvPr/>
        </p:nvPicPr>
        <p:blipFill>
          <a:blip r:embed="rId2"/>
          <a:stretch>
            <a:fillRect/>
          </a:stretch>
        </p:blipFill>
        <p:spPr>
          <a:xfrm>
            <a:off x="790433" y="2111456"/>
            <a:ext cx="4777381" cy="156459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5894962" y="1984443"/>
            <a:ext cx="5458838" cy="4192520"/>
          </a:xfrm>
        </p:spPr>
        <p:txBody>
          <a:bodyPr>
            <a:normAutofit/>
          </a:bodyPr>
          <a:lstStyle/>
          <a:p>
            <a:pPr lvl="1"/>
            <a:r>
              <a:rPr lang="en-IN" dirty="0"/>
              <a:t>Our package (exclusively) works with IEEE Common Data Format files or IEEE CDF files, which </a:t>
            </a:r>
            <a:r>
              <a:rPr lang="en-IN" dirty="0" err="1"/>
              <a:t>PowerSystems.jl</a:t>
            </a:r>
            <a:r>
              <a:rPr lang="en-IN" dirty="0"/>
              <a:t> does NOT support.</a:t>
            </a:r>
          </a:p>
          <a:p>
            <a:pPr lvl="1"/>
            <a:endParaRPr lang="en-IN" dirty="0"/>
          </a:p>
          <a:p>
            <a:pPr lvl="1"/>
            <a:endParaRPr lang="en-IN" dirty="0"/>
          </a:p>
          <a:p>
            <a:pPr lvl="1"/>
            <a:endParaRPr lang="en-IN" dirty="0"/>
          </a:p>
        </p:txBody>
      </p:sp>
    </p:spTree>
    <p:extLst>
      <p:ext uri="{BB962C8B-B14F-4D97-AF65-F5344CB8AC3E}">
        <p14:creationId xmlns:p14="http://schemas.microsoft.com/office/powerpoint/2010/main" val="4252565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Our package makes good usage of the </a:t>
            </a:r>
            <a:r>
              <a:rPr lang="en-IN" dirty="0" err="1"/>
              <a:t>DataFrame</a:t>
            </a:r>
            <a:r>
              <a:rPr lang="en-IN" dirty="0"/>
              <a:t> data structure of Julia (which is like the table data structure in MATLAB), which gives a user easy insight into key inputs, outputs and intermediate data for a given algorithm. </a:t>
            </a:r>
          </a:p>
          <a:p>
            <a:pPr lvl="2"/>
            <a:r>
              <a:rPr lang="en-IN" dirty="0"/>
              <a:t>We expect this to be helpful for usage by instructors and teaching assistants for teaching grad level courses in Power System Analysis (like WSU’s EE 521) and Power System Stability and Control (like WSU’s EE 523).</a:t>
            </a:r>
            <a:br>
              <a:rPr lang="en-IN" dirty="0"/>
            </a:br>
            <a:endParaRPr lang="en-IN" dirty="0"/>
          </a:p>
          <a:p>
            <a:pPr lvl="1"/>
            <a:endParaRPr lang="en-IN" dirty="0"/>
          </a:p>
          <a:p>
            <a:pPr lvl="1"/>
            <a:endParaRPr lang="en-IN" dirty="0"/>
          </a:p>
          <a:p>
            <a:pPr lvl="1"/>
            <a:endParaRPr lang="en-IN" dirty="0"/>
          </a:p>
          <a:p>
            <a:pPr lvl="1"/>
            <a:endParaRPr lang="en-IN" dirty="0"/>
          </a:p>
        </p:txBody>
      </p:sp>
      <p:pic>
        <p:nvPicPr>
          <p:cNvPr id="5" name="Picture 4">
            <a:extLst>
              <a:ext uri="{FF2B5EF4-FFF2-40B4-BE49-F238E27FC236}">
                <a16:creationId xmlns:a16="http://schemas.microsoft.com/office/drawing/2014/main" id="{4BCC1672-F21C-DC77-97BD-1F745DE4C2E1}"/>
              </a:ext>
            </a:extLst>
          </p:cNvPr>
          <p:cNvPicPr>
            <a:picLocks noChangeAspect="1"/>
          </p:cNvPicPr>
          <p:nvPr/>
        </p:nvPicPr>
        <p:blipFill>
          <a:blip r:embed="rId2"/>
          <a:stretch>
            <a:fillRect/>
          </a:stretch>
        </p:blipFill>
        <p:spPr>
          <a:xfrm>
            <a:off x="1127457" y="4156908"/>
            <a:ext cx="3386162" cy="1928827"/>
          </a:xfrm>
          <a:prstGeom prst="rect">
            <a:avLst/>
          </a:prstGeom>
        </p:spPr>
      </p:pic>
      <p:pic>
        <p:nvPicPr>
          <p:cNvPr id="7" name="Picture 6">
            <a:extLst>
              <a:ext uri="{FF2B5EF4-FFF2-40B4-BE49-F238E27FC236}">
                <a16:creationId xmlns:a16="http://schemas.microsoft.com/office/drawing/2014/main" id="{C2E7C6BB-CADF-2862-38F4-4034A060D353}"/>
              </a:ext>
            </a:extLst>
          </p:cNvPr>
          <p:cNvPicPr>
            <a:picLocks noChangeAspect="1"/>
          </p:cNvPicPr>
          <p:nvPr/>
        </p:nvPicPr>
        <p:blipFill>
          <a:blip r:embed="rId3"/>
          <a:stretch>
            <a:fillRect/>
          </a:stretch>
        </p:blipFill>
        <p:spPr>
          <a:xfrm>
            <a:off x="4942210" y="4237777"/>
            <a:ext cx="4286281" cy="2047890"/>
          </a:xfrm>
          <a:prstGeom prst="rect">
            <a:avLst/>
          </a:prstGeom>
        </p:spPr>
      </p:pic>
    </p:spTree>
    <p:extLst>
      <p:ext uri="{BB962C8B-B14F-4D97-AF65-F5344CB8AC3E}">
        <p14:creationId xmlns:p14="http://schemas.microsoft.com/office/powerpoint/2010/main" val="3983573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Users will be able to easily control the algorithm inputs, algorithm types and hyperparameters in a notebook environment (probably will be Pluto or </a:t>
            </a:r>
            <a:r>
              <a:rPr lang="en-IN" dirty="0" err="1"/>
              <a:t>Jupyter</a:t>
            </a:r>
            <a:r>
              <a:rPr lang="en-IN" dirty="0"/>
              <a:t>).</a:t>
            </a:r>
            <a:br>
              <a:rPr lang="en-IN" dirty="0"/>
            </a:br>
            <a:endParaRPr lang="en-IN" dirty="0"/>
          </a:p>
          <a:p>
            <a:pPr lvl="1"/>
            <a:endParaRPr lang="en-IN" dirty="0"/>
          </a:p>
          <a:p>
            <a:pPr lvl="1"/>
            <a:endParaRPr lang="en-IN" dirty="0"/>
          </a:p>
          <a:p>
            <a:pPr lvl="1"/>
            <a:endParaRPr lang="en-IN" dirty="0"/>
          </a:p>
          <a:p>
            <a:pPr lvl="1"/>
            <a:endParaRPr lang="en-IN" dirty="0"/>
          </a:p>
        </p:txBody>
      </p:sp>
      <p:pic>
        <p:nvPicPr>
          <p:cNvPr id="5" name="Picture 4">
            <a:extLst>
              <a:ext uri="{FF2B5EF4-FFF2-40B4-BE49-F238E27FC236}">
                <a16:creationId xmlns:a16="http://schemas.microsoft.com/office/drawing/2014/main" id="{C28294B1-6911-2A7F-164E-9893D4EE99F0}"/>
              </a:ext>
            </a:extLst>
          </p:cNvPr>
          <p:cNvPicPr>
            <a:picLocks noChangeAspect="1"/>
          </p:cNvPicPr>
          <p:nvPr/>
        </p:nvPicPr>
        <p:blipFill>
          <a:blip r:embed="rId2"/>
          <a:stretch>
            <a:fillRect/>
          </a:stretch>
        </p:blipFill>
        <p:spPr>
          <a:xfrm>
            <a:off x="1650659" y="3504267"/>
            <a:ext cx="2571769" cy="2428893"/>
          </a:xfrm>
          <a:prstGeom prst="rect">
            <a:avLst/>
          </a:prstGeom>
        </p:spPr>
      </p:pic>
    </p:spTree>
    <p:extLst>
      <p:ext uri="{BB962C8B-B14F-4D97-AF65-F5344CB8AC3E}">
        <p14:creationId xmlns:p14="http://schemas.microsoft.com/office/powerpoint/2010/main" val="3120190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Most importantly, our functions are robust, yet user friendly.</a:t>
                </a:r>
              </a:p>
              <a:p>
                <a:pPr lvl="1"/>
                <a:r>
                  <a:rPr lang="en-IN" dirty="0"/>
                  <a:t>For example, all three function calls below are calling the same function.</a:t>
                </a:r>
              </a:p>
              <a:p>
                <a:pPr lvl="1"/>
                <a:r>
                  <a:rPr lang="en-IN" dirty="0"/>
                  <a:t>In the first call, the user just wants to extract a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oMath>
                </a14:m>
                <a:r>
                  <a:rPr lang="en-IN" dirty="0"/>
                  <a:t> from system data.</a:t>
                </a:r>
              </a:p>
              <a:p>
                <a:pPr lvl="1"/>
                <a:r>
                  <a:rPr lang="en-IN" dirty="0"/>
                  <a:t>In the latter two calls, the user is specifying optional arguments as well as demanding additional outputs depending on their needs.</a:t>
                </a:r>
                <a:br>
                  <a:rPr lang="en-IN" dirty="0"/>
                </a:br>
                <a:endParaRPr lang="en-IN" dirty="0"/>
              </a:p>
              <a:p>
                <a:pPr lvl="1"/>
                <a:endParaRPr lang="en-IN" dirty="0"/>
              </a:p>
              <a:p>
                <a:pPr lvl="1"/>
                <a:endParaRPr lang="en-IN" dirty="0"/>
              </a:p>
              <a:p>
                <a:pPr lvl="1"/>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C0E4BDB6-1746-85CD-0FAA-2319229CCEB3}"/>
                  </a:ext>
                </a:extLst>
              </p:cNvPr>
              <p:cNvSpPr>
                <a:spLocks noGrp="1" noRot="1" noChangeAspect="1" noMove="1" noResize="1" noEditPoints="1" noAdjustHandles="1" noChangeArrowheads="1" noChangeShapeType="1" noTextEdit="1"/>
              </p:cNvSpPr>
              <p:nvPr>
                <p:ph idx="1"/>
              </p:nvPr>
            </p:nvSpPr>
            <p:spPr>
              <a:blipFill>
                <a:blip r:embed="rId2"/>
                <a:stretch>
                  <a:fillRect t="-196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83E86302-CD54-9FDB-247F-CE3743071D41}"/>
              </a:ext>
            </a:extLst>
          </p:cNvPr>
          <p:cNvPicPr>
            <a:picLocks noChangeAspect="1"/>
          </p:cNvPicPr>
          <p:nvPr/>
        </p:nvPicPr>
        <p:blipFill>
          <a:blip r:embed="rId3"/>
          <a:stretch>
            <a:fillRect/>
          </a:stretch>
        </p:blipFill>
        <p:spPr>
          <a:xfrm>
            <a:off x="1094472" y="4906669"/>
            <a:ext cx="10129912" cy="661992"/>
          </a:xfrm>
          <a:prstGeom prst="rect">
            <a:avLst/>
          </a:prstGeom>
        </p:spPr>
      </p:pic>
    </p:spTree>
    <p:extLst>
      <p:ext uri="{BB962C8B-B14F-4D97-AF65-F5344CB8AC3E}">
        <p14:creationId xmlns:p14="http://schemas.microsoft.com/office/powerpoint/2010/main" val="3443014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p:sp>
        <p:nvSpPr>
          <p:cNvPr id="5" name="Content Placeholder 4">
            <a:extLst>
              <a:ext uri="{FF2B5EF4-FFF2-40B4-BE49-F238E27FC236}">
                <a16:creationId xmlns:a16="http://schemas.microsoft.com/office/drawing/2014/main" id="{49DC0ADE-6FA8-24E7-7E17-7066869AB477}"/>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With the objective of implementing sparse techniques for power flow analysis, ours is probably the only Julia package implementing </a:t>
            </a:r>
            <a:r>
              <a:rPr lang="en-US" dirty="0">
                <a:cs typeface="Calibri"/>
                <a:hlinkClick r:id="rId2"/>
              </a:rPr>
              <a:t>Mariesa L. Crow's</a:t>
            </a:r>
            <a:r>
              <a:rPr lang="en-US" dirty="0">
                <a:cs typeface="Calibri"/>
              </a:rPr>
              <a:t> vector-based implementation for mimicking linked-lists.</a:t>
            </a:r>
          </a:p>
        </p:txBody>
      </p:sp>
      <p:pic>
        <p:nvPicPr>
          <p:cNvPr id="4" name="Picture 3">
            <a:extLst>
              <a:ext uri="{FF2B5EF4-FFF2-40B4-BE49-F238E27FC236}">
                <a16:creationId xmlns:a16="http://schemas.microsoft.com/office/drawing/2014/main" id="{DAC67C5A-8E88-4810-B4B5-4A5425321E77}"/>
              </a:ext>
            </a:extLst>
          </p:cNvPr>
          <p:cNvPicPr>
            <a:picLocks noChangeAspect="1"/>
          </p:cNvPicPr>
          <p:nvPr/>
        </p:nvPicPr>
        <p:blipFill>
          <a:blip r:embed="rId3"/>
          <a:stretch>
            <a:fillRect/>
          </a:stretch>
        </p:blipFill>
        <p:spPr>
          <a:xfrm>
            <a:off x="114068" y="3543278"/>
            <a:ext cx="3686202" cy="2667019"/>
          </a:xfrm>
          <a:prstGeom prst="rect">
            <a:avLst/>
          </a:prstGeom>
          <a:ln>
            <a:solidFill>
              <a:srgbClr val="FF0000"/>
            </a:solidFill>
          </a:ln>
        </p:spPr>
      </p:pic>
      <p:pic>
        <p:nvPicPr>
          <p:cNvPr id="7" name="Picture 6">
            <a:extLst>
              <a:ext uri="{FF2B5EF4-FFF2-40B4-BE49-F238E27FC236}">
                <a16:creationId xmlns:a16="http://schemas.microsoft.com/office/drawing/2014/main" id="{04E53753-0575-8EF6-5949-2386BCA5A00C}"/>
              </a:ext>
            </a:extLst>
          </p:cNvPr>
          <p:cNvPicPr>
            <a:picLocks noChangeAspect="1"/>
          </p:cNvPicPr>
          <p:nvPr/>
        </p:nvPicPr>
        <p:blipFill>
          <a:blip r:embed="rId4"/>
          <a:stretch>
            <a:fillRect/>
          </a:stretch>
        </p:blipFill>
        <p:spPr>
          <a:xfrm>
            <a:off x="3876659" y="3526611"/>
            <a:ext cx="2547956" cy="2667019"/>
          </a:xfrm>
          <a:prstGeom prst="rect">
            <a:avLst/>
          </a:prstGeom>
          <a:ln>
            <a:solidFill>
              <a:srgbClr val="00B050"/>
            </a:solidFill>
          </a:ln>
        </p:spPr>
      </p:pic>
      <p:pic>
        <p:nvPicPr>
          <p:cNvPr id="9" name="Picture 8">
            <a:extLst>
              <a:ext uri="{FF2B5EF4-FFF2-40B4-BE49-F238E27FC236}">
                <a16:creationId xmlns:a16="http://schemas.microsoft.com/office/drawing/2014/main" id="{4E126060-DAC1-903D-FDD1-3E14118C5E1B}"/>
              </a:ext>
            </a:extLst>
          </p:cNvPr>
          <p:cNvPicPr>
            <a:picLocks noChangeAspect="1"/>
          </p:cNvPicPr>
          <p:nvPr/>
        </p:nvPicPr>
        <p:blipFill>
          <a:blip r:embed="rId5"/>
          <a:stretch>
            <a:fillRect/>
          </a:stretch>
        </p:blipFill>
        <p:spPr>
          <a:xfrm>
            <a:off x="6501004" y="3518276"/>
            <a:ext cx="5576928" cy="2700357"/>
          </a:xfrm>
          <a:prstGeom prst="rect">
            <a:avLst/>
          </a:prstGeom>
          <a:ln>
            <a:solidFill>
              <a:srgbClr val="FF0000"/>
            </a:solidFill>
          </a:ln>
        </p:spPr>
      </p:pic>
    </p:spTree>
    <p:extLst>
      <p:ext uri="{BB962C8B-B14F-4D97-AF65-F5344CB8AC3E}">
        <p14:creationId xmlns:p14="http://schemas.microsoft.com/office/powerpoint/2010/main" val="46619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9DC0ADE-6FA8-24E7-7E17-7066869AB477}"/>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The method involves building the following vectors </a:t>
                </a:r>
                <a14:m>
                  <m:oMath xmlns:m="http://schemas.openxmlformats.org/officeDocument/2006/math">
                    <m:r>
                      <a:rPr lang="en-IN" b="0" i="1" smtClean="0">
                        <a:solidFill>
                          <a:srgbClr val="FF0000"/>
                        </a:solidFill>
                        <a:latin typeface="Cambria Math" panose="02040503050406030204" pitchFamily="18" charset="0"/>
                        <a:cs typeface="Calibri"/>
                      </a:rPr>
                      <m:t>𝐹𝐼</m:t>
                    </m:r>
                    <m:sSup>
                      <m:sSupPr>
                        <m:ctrlPr>
                          <a:rPr lang="en-IN" b="0" i="1" smtClean="0">
                            <a:solidFill>
                              <a:srgbClr val="FF0000"/>
                            </a:solidFill>
                            <a:latin typeface="Cambria Math" panose="02040503050406030204" pitchFamily="18" charset="0"/>
                            <a:cs typeface="Calibri"/>
                          </a:rPr>
                        </m:ctrlPr>
                      </m:sSupPr>
                      <m:e>
                        <m:r>
                          <a:rPr lang="en-IN" b="0" i="1" smtClean="0">
                            <a:solidFill>
                              <a:srgbClr val="FF0000"/>
                            </a:solidFill>
                            <a:latin typeface="Cambria Math" panose="02040503050406030204" pitchFamily="18" charset="0"/>
                            <a:cs typeface="Calibri"/>
                          </a:rPr>
                          <m:t>𝑅</m:t>
                        </m:r>
                      </m:e>
                      <m:sup>
                        <m:r>
                          <a:rPr lang="en-IN" b="0" i="1" smtClean="0">
                            <a:solidFill>
                              <a:srgbClr val="FF0000"/>
                            </a:solidFill>
                            <a:latin typeface="Cambria Math" panose="02040503050406030204" pitchFamily="18" charset="0"/>
                            <a:cs typeface="Calibri"/>
                          </a:rPr>
                          <m:t>1</m:t>
                        </m:r>
                      </m:sup>
                    </m:sSup>
                    <m:r>
                      <a:rPr lang="en-IN" b="0" i="1" smtClean="0">
                        <a:solidFill>
                          <a:srgbClr val="FF0000"/>
                        </a:solidFill>
                        <a:latin typeface="Cambria Math" panose="02040503050406030204" pitchFamily="18" charset="0"/>
                        <a:cs typeface="Calibri"/>
                      </a:rPr>
                      <m:t>,</m:t>
                    </m:r>
                    <m:r>
                      <a:rPr lang="en-IN" b="0" i="1" smtClean="0">
                        <a:solidFill>
                          <a:schemeClr val="tx1"/>
                        </a:solidFill>
                        <a:latin typeface="Cambria Math" panose="02040503050406030204" pitchFamily="18" charset="0"/>
                        <a:cs typeface="Calibri"/>
                      </a:rPr>
                      <m:t> </m:t>
                    </m:r>
                    <m:r>
                      <a:rPr lang="en-IN" b="0" i="1" smtClean="0">
                        <a:solidFill>
                          <a:srgbClr val="FF0000"/>
                        </a:solidFill>
                        <a:latin typeface="Cambria Math" panose="02040503050406030204" pitchFamily="18" charset="0"/>
                        <a:cs typeface="Calibri"/>
                      </a:rPr>
                      <m:t>𝐹𝐼</m:t>
                    </m:r>
                    <m:sSup>
                      <m:sSupPr>
                        <m:ctrlPr>
                          <a:rPr lang="en-IN" b="0" i="1" smtClean="0">
                            <a:solidFill>
                              <a:srgbClr val="FF0000"/>
                            </a:solidFill>
                            <a:latin typeface="Cambria Math" panose="02040503050406030204" pitchFamily="18" charset="0"/>
                            <a:cs typeface="Calibri"/>
                          </a:rPr>
                        </m:ctrlPr>
                      </m:sSupPr>
                      <m:e>
                        <m:r>
                          <a:rPr lang="en-IN" b="0" i="1" smtClean="0">
                            <a:solidFill>
                              <a:srgbClr val="FF0000"/>
                            </a:solidFill>
                            <a:latin typeface="Cambria Math" panose="02040503050406030204" pitchFamily="18" charset="0"/>
                            <a:cs typeface="Calibri"/>
                          </a:rPr>
                          <m:t>𝐶</m:t>
                        </m:r>
                      </m:e>
                      <m:sup>
                        <m:r>
                          <a:rPr lang="en-IN" b="0" i="1" smtClean="0">
                            <a:solidFill>
                              <a:srgbClr val="FF0000"/>
                            </a:solidFill>
                            <a:latin typeface="Cambria Math" panose="02040503050406030204" pitchFamily="18" charset="0"/>
                            <a:cs typeface="Calibri"/>
                          </a:rPr>
                          <m:t>1</m:t>
                        </m:r>
                      </m:sup>
                    </m:sSup>
                    <m:r>
                      <a:rPr lang="en-IN" b="0" i="1" smtClean="0">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𝑁𝑅𝑂</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𝑊</m:t>
                        </m:r>
                      </m:e>
                      <m:sup>
                        <m:r>
                          <a:rPr lang="en-IN" b="0" i="1" smtClean="0">
                            <a:solidFill>
                              <a:srgbClr val="00B050"/>
                            </a:solidFill>
                            <a:latin typeface="Cambria Math" panose="02040503050406030204" pitchFamily="18" charset="0"/>
                            <a:cs typeface="Calibri"/>
                          </a:rPr>
                          <m:t>2</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𝑁𝐶𝑂</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𝐿</m:t>
                        </m:r>
                      </m:e>
                      <m:sup>
                        <m:r>
                          <a:rPr lang="en-IN" b="0" i="1" smtClean="0">
                            <a:solidFill>
                              <a:srgbClr val="00B050"/>
                            </a:solidFill>
                            <a:latin typeface="Cambria Math" panose="02040503050406030204" pitchFamily="18" charset="0"/>
                            <a:cs typeface="Calibri"/>
                          </a:rPr>
                          <m:t>2</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𝑅</m:t>
                        </m:r>
                      </m:e>
                      <m:sup>
                        <m:r>
                          <a:rPr lang="en-IN" b="0" i="1" smtClean="0">
                            <a:solidFill>
                              <a:srgbClr val="00B050"/>
                            </a:solidFill>
                            <a:latin typeface="Cambria Math" panose="02040503050406030204" pitchFamily="18" charset="0"/>
                            <a:cs typeface="Calibri"/>
                          </a:rPr>
                          <m:t>3</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𝐶</m:t>
                        </m:r>
                      </m:e>
                      <m:sup>
                        <m:r>
                          <a:rPr lang="en-IN" b="0" i="1" smtClean="0">
                            <a:solidFill>
                              <a:srgbClr val="00B050"/>
                            </a:solidFill>
                            <a:latin typeface="Cambria Math" panose="02040503050406030204" pitchFamily="18" charset="0"/>
                            <a:cs typeface="Calibri"/>
                          </a:rPr>
                          <m:t>3</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𝑉𝑎</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𝑙</m:t>
                        </m:r>
                      </m:e>
                      <m:sup>
                        <m:r>
                          <a:rPr lang="en-IN" b="0" i="1" smtClean="0">
                            <a:solidFill>
                              <a:srgbClr val="00B050"/>
                            </a:solidFill>
                            <a:latin typeface="Cambria Math" panose="02040503050406030204" pitchFamily="18" charset="0"/>
                            <a:cs typeface="Calibri"/>
                          </a:rPr>
                          <m:t>4</m:t>
                        </m:r>
                      </m:sup>
                    </m:sSup>
                    <m:r>
                      <a:rPr lang="en-IN" b="0" i="1" smtClean="0">
                        <a:latin typeface="Cambria Math" panose="02040503050406030204" pitchFamily="18" charset="0"/>
                        <a:cs typeface="Calibri"/>
                      </a:rPr>
                      <m:t> </m:t>
                    </m:r>
                  </m:oMath>
                </a14:m>
                <a:r>
                  <a:rPr lang="en-US" dirty="0">
                    <a:cs typeface="Calibri"/>
                  </a:rPr>
                  <a:t>which can be classified into two collections of vectors, namely </a:t>
                </a:r>
              </a:p>
              <a:p>
                <a:pPr marL="0" indent="0">
                  <a:buNone/>
                </a:pPr>
                <a:r>
                  <a:rPr lang="en-US" dirty="0">
                    <a:cs typeface="Calibri"/>
                  </a:rPr>
                  <a:t>the </a:t>
                </a:r>
                <a14:m>
                  <m:oMath xmlns:m="http://schemas.openxmlformats.org/officeDocument/2006/math">
                    <m:r>
                      <a:rPr lang="en-IN" b="0" i="1" dirty="0" smtClean="0">
                        <a:solidFill>
                          <a:srgbClr val="FF0000"/>
                        </a:solidFill>
                        <a:latin typeface="Cambria Math" panose="02040503050406030204" pitchFamily="18" charset="0"/>
                        <a:cs typeface="Calibri"/>
                      </a:rPr>
                      <m:t>𝑁</m:t>
                    </m:r>
                    <m:r>
                      <a:rPr lang="en-IN" b="0" i="1" dirty="0" smtClean="0">
                        <a:solidFill>
                          <a:srgbClr val="FF0000"/>
                        </a:solidFill>
                        <a:latin typeface="Cambria Math" panose="02040503050406030204" pitchFamily="18" charset="0"/>
                        <a:cs typeface="Calibri"/>
                      </a:rPr>
                      <m:t>=[</m:t>
                    </m:r>
                    <m:r>
                      <a:rPr lang="en-IN" b="0" i="1" dirty="0" smtClean="0">
                        <a:solidFill>
                          <a:srgbClr val="FF0000"/>
                        </a:solidFill>
                        <a:latin typeface="Cambria Math" panose="02040503050406030204" pitchFamily="18" charset="0"/>
                        <a:cs typeface="Calibri"/>
                      </a:rPr>
                      <m:t>𝐹𝐼𝑅</m:t>
                    </m:r>
                    <m:r>
                      <a:rPr lang="en-IN" b="0" i="1" dirty="0" smtClean="0">
                        <a:solidFill>
                          <a:srgbClr val="FF0000"/>
                        </a:solidFill>
                        <a:latin typeface="Cambria Math" panose="02040503050406030204" pitchFamily="18" charset="0"/>
                        <a:cs typeface="Calibri"/>
                      </a:rPr>
                      <m:t>, </m:t>
                    </m:r>
                    <m:r>
                      <a:rPr lang="en-IN" b="0" i="1" dirty="0" smtClean="0">
                        <a:solidFill>
                          <a:srgbClr val="FF0000"/>
                        </a:solidFill>
                        <a:latin typeface="Cambria Math" panose="02040503050406030204" pitchFamily="18" charset="0"/>
                        <a:cs typeface="Calibri"/>
                      </a:rPr>
                      <m:t>𝐹𝐼𝐶</m:t>
                    </m:r>
                    <m:r>
                      <a:rPr lang="en-IN" b="0" i="1" dirty="0" smtClean="0">
                        <a:solidFill>
                          <a:srgbClr val="FF0000"/>
                        </a:solidFill>
                        <a:latin typeface="Cambria Math" panose="02040503050406030204" pitchFamily="18" charset="0"/>
                        <a:cs typeface="Calibri"/>
                      </a:rPr>
                      <m:t>]</m:t>
                    </m:r>
                  </m:oMath>
                </a14:m>
                <a:r>
                  <a:rPr lang="en-US" dirty="0">
                    <a:cs typeface="Calibri"/>
                  </a:rPr>
                  <a:t> vectors and </a:t>
                </a:r>
              </a:p>
              <a:p>
                <a:pPr marL="0" indent="0">
                  <a:buNone/>
                </a:pPr>
                <a:r>
                  <a:rPr lang="en-US" dirty="0">
                    <a:cs typeface="Calibri"/>
                  </a:rPr>
                  <a:t>the </a:t>
                </a:r>
                <a14:m>
                  <m:oMath xmlns:m="http://schemas.openxmlformats.org/officeDocument/2006/math">
                    <m:r>
                      <a:rPr lang="en-IN" b="0" i="1" smtClean="0">
                        <a:solidFill>
                          <a:srgbClr val="00B050"/>
                        </a:solidFill>
                        <a:latin typeface="Cambria Math" panose="02040503050406030204" pitchFamily="18" charset="0"/>
                        <a:cs typeface="Calibri"/>
                      </a:rPr>
                      <m:t>𝑛𝑛𝑧</m:t>
                    </m:r>
                    <m:r>
                      <a:rPr lang="en-IN" b="0" i="1" smtClean="0">
                        <a:solidFill>
                          <a:srgbClr val="00B050"/>
                        </a:solidFill>
                        <a:latin typeface="Cambria Math" panose="02040503050406030204" pitchFamily="18" charset="0"/>
                        <a:cs typeface="Calibri"/>
                      </a:rPr>
                      <m:t>=[</m:t>
                    </m:r>
                    <m:r>
                      <a:rPr lang="en-IN" b="0" i="1" smtClean="0">
                        <a:solidFill>
                          <a:srgbClr val="00B050"/>
                        </a:solidFill>
                        <a:latin typeface="Cambria Math" panose="02040503050406030204" pitchFamily="18" charset="0"/>
                        <a:cs typeface="Calibri"/>
                      </a:rPr>
                      <m:t>𝑁𝑅𝑂𝑊</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𝑁𝐶𝑂𝐿</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𝑁𝐼𝑅</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𝑁𝐼𝐶</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𝑉𝑎𝑙</m:t>
                    </m:r>
                    <m:r>
                      <a:rPr lang="en-IN" b="0" i="1" smtClean="0">
                        <a:solidFill>
                          <a:srgbClr val="00B050"/>
                        </a:solidFill>
                        <a:latin typeface="Cambria Math" panose="02040503050406030204" pitchFamily="18" charset="0"/>
                        <a:cs typeface="Calibri"/>
                      </a:rPr>
                      <m:t>]</m:t>
                    </m:r>
                  </m:oMath>
                </a14:m>
                <a:r>
                  <a:rPr lang="en-US" dirty="0">
                    <a:cs typeface="Calibri"/>
                  </a:rPr>
                  <a:t> vectors.</a:t>
                </a:r>
              </a:p>
            </p:txBody>
          </p:sp>
        </mc:Choice>
        <mc:Fallback xmlns="">
          <p:sp>
            <p:nvSpPr>
              <p:cNvPr id="5" name="Content Placeholder 4">
                <a:extLst>
                  <a:ext uri="{FF2B5EF4-FFF2-40B4-BE49-F238E27FC236}">
                    <a16:creationId xmlns:a16="http://schemas.microsoft.com/office/drawing/2014/main" id="{49DC0ADE-6FA8-24E7-7E17-7066869AB47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B8B4B24B-E08E-053C-7206-8716473E30DA}"/>
              </a:ext>
            </a:extLst>
          </p:cNvPr>
          <p:cNvPicPr>
            <a:picLocks noChangeAspect="1"/>
          </p:cNvPicPr>
          <p:nvPr/>
        </p:nvPicPr>
        <p:blipFill>
          <a:blip r:embed="rId3"/>
          <a:stretch>
            <a:fillRect/>
          </a:stretch>
        </p:blipFill>
        <p:spPr>
          <a:xfrm>
            <a:off x="5444961" y="4078218"/>
            <a:ext cx="4783026" cy="2521798"/>
          </a:xfrm>
          <a:prstGeom prst="rect">
            <a:avLst/>
          </a:prstGeom>
          <a:ln>
            <a:solidFill>
              <a:srgbClr val="FF0000"/>
            </a:solidFill>
          </a:ln>
        </p:spPr>
      </p:pic>
      <p:pic>
        <p:nvPicPr>
          <p:cNvPr id="7" name="Picture 6">
            <a:extLst>
              <a:ext uri="{FF2B5EF4-FFF2-40B4-BE49-F238E27FC236}">
                <a16:creationId xmlns:a16="http://schemas.microsoft.com/office/drawing/2014/main" id="{58DB3D19-81CD-4148-EAA8-B8C4E73BC6F7}"/>
              </a:ext>
            </a:extLst>
          </p:cNvPr>
          <p:cNvPicPr>
            <a:picLocks noChangeAspect="1"/>
          </p:cNvPicPr>
          <p:nvPr/>
        </p:nvPicPr>
        <p:blipFill>
          <a:blip r:embed="rId4"/>
          <a:stretch>
            <a:fillRect/>
          </a:stretch>
        </p:blipFill>
        <p:spPr>
          <a:xfrm>
            <a:off x="1964013" y="4078218"/>
            <a:ext cx="2552719" cy="2709882"/>
          </a:xfrm>
          <a:prstGeom prst="rect">
            <a:avLst/>
          </a:prstGeom>
          <a:ln>
            <a:solidFill>
              <a:srgbClr val="00B050"/>
            </a:solidFill>
          </a:ln>
        </p:spPr>
      </p:pic>
    </p:spTree>
    <p:extLst>
      <p:ext uri="{BB962C8B-B14F-4D97-AF65-F5344CB8AC3E}">
        <p14:creationId xmlns:p14="http://schemas.microsoft.com/office/powerpoint/2010/main" val="2768823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1F91-1A05-0B95-42C2-FF7AE99A6B3B}"/>
              </a:ext>
            </a:extLst>
          </p:cNvPr>
          <p:cNvSpPr>
            <a:spLocks noGrp="1"/>
          </p:cNvSpPr>
          <p:nvPr>
            <p:ph type="title"/>
          </p:nvPr>
        </p:nvSpPr>
        <p:spPr/>
        <p:txBody>
          <a:bodyPr/>
          <a:lstStyle/>
          <a:p>
            <a:r>
              <a:rPr lang="en-US" dirty="0">
                <a:latin typeface="Palatino Linotype" panose="02040502050505030304" pitchFamily="18" charset="0"/>
              </a:rPr>
              <a:t>Presenting </a:t>
            </a:r>
            <a:r>
              <a:rPr lang="en-US" dirty="0" err="1">
                <a:solidFill>
                  <a:srgbClr val="9558B2"/>
                </a:solidFill>
                <a:latin typeface="Palatino Linotype" panose="02040502050505030304" pitchFamily="18" charset="0"/>
              </a:rPr>
              <a:t>PowerEdu.jl</a:t>
            </a:r>
            <a:r>
              <a:rPr lang="en-US" dirty="0">
                <a:solidFill>
                  <a:srgbClr val="9558B2"/>
                </a:solidFill>
                <a:latin typeface="Palatino Linotype" panose="02040502050505030304" pitchFamily="18" charset="0"/>
              </a:rPr>
              <a:t> </a:t>
            </a:r>
            <a:r>
              <a:rPr lang="en-US" dirty="0">
                <a:latin typeface="Palatino Linotype" panose="02040502050505030304" pitchFamily="18" charset="0"/>
              </a:rPr>
              <a:t>in a paper</a:t>
            </a:r>
          </a:p>
        </p:txBody>
      </p:sp>
      <p:sp>
        <p:nvSpPr>
          <p:cNvPr id="3" name="Content Placeholder 2">
            <a:extLst>
              <a:ext uri="{FF2B5EF4-FFF2-40B4-BE49-F238E27FC236}">
                <a16:creationId xmlns:a16="http://schemas.microsoft.com/office/drawing/2014/main" id="{3867C106-46B0-FE1A-BABF-5078A19ABE82}"/>
              </a:ext>
            </a:extLst>
          </p:cNvPr>
          <p:cNvSpPr>
            <a:spLocks noGrp="1"/>
          </p:cNvSpPr>
          <p:nvPr>
            <p:ph idx="1"/>
          </p:nvPr>
        </p:nvSpPr>
        <p:spPr/>
        <p:txBody>
          <a:bodyPr>
            <a:normAutofit/>
          </a:bodyPr>
          <a:lstStyle/>
          <a:p>
            <a:r>
              <a:rPr lang="en-US" dirty="0">
                <a:latin typeface="Georgia" panose="02040502050405020303" pitchFamily="18" charset="0"/>
                <a:cs typeface="Helvetica" panose="020B0604020202020204" pitchFamily="34" charset="0"/>
              </a:rPr>
              <a:t>We’re doing </a:t>
            </a:r>
            <a:r>
              <a:rPr lang="en-US" b="1" dirty="0">
                <a:latin typeface="Georgia" panose="02040502050405020303" pitchFamily="18" charset="0"/>
                <a:cs typeface="Helvetica" panose="020B0604020202020204" pitchFamily="34" charset="0"/>
              </a:rPr>
              <a:t>useful</a:t>
            </a:r>
            <a:r>
              <a:rPr lang="en-US" dirty="0">
                <a:latin typeface="Georgia" panose="02040502050405020303" pitchFamily="18" charset="0"/>
                <a:cs typeface="Helvetica" panose="020B0604020202020204" pitchFamily="34" charset="0"/>
              </a:rPr>
              <a:t>, </a:t>
            </a:r>
            <a:r>
              <a:rPr lang="en-US" b="1" dirty="0">
                <a:latin typeface="Georgia" panose="02040502050405020303" pitchFamily="18" charset="0"/>
                <a:cs typeface="Helvetica" panose="020B0604020202020204" pitchFamily="34" charset="0"/>
              </a:rPr>
              <a:t>innovative</a:t>
            </a:r>
            <a:r>
              <a:rPr lang="en-US" dirty="0">
                <a:latin typeface="Georgia" panose="02040502050405020303" pitchFamily="18" charset="0"/>
                <a:cs typeface="Helvetica" panose="020B0604020202020204" pitchFamily="34" charset="0"/>
              </a:rPr>
              <a:t> work.</a:t>
            </a:r>
          </a:p>
          <a:p>
            <a:r>
              <a:rPr lang="en-US" dirty="0">
                <a:latin typeface="Georgia" panose="02040502050405020303" pitchFamily="18" charset="0"/>
                <a:cs typeface="Helvetica" panose="020B0604020202020204" pitchFamily="34" charset="0"/>
              </a:rPr>
              <a:t>Need to convince the reviewers that our work is </a:t>
            </a:r>
            <a:r>
              <a:rPr lang="en-US" b="1" dirty="0">
                <a:latin typeface="Georgia" panose="02040502050405020303" pitchFamily="18" charset="0"/>
                <a:cs typeface="Helvetica" panose="020B0604020202020204" pitchFamily="34" charset="0"/>
              </a:rPr>
              <a:t>useful</a:t>
            </a:r>
            <a:r>
              <a:rPr lang="en-US" dirty="0">
                <a:latin typeface="Georgia" panose="02040502050405020303" pitchFamily="18" charset="0"/>
                <a:cs typeface="Helvetica" panose="020B0604020202020204" pitchFamily="34" charset="0"/>
              </a:rPr>
              <a:t> and </a:t>
            </a:r>
            <a:r>
              <a:rPr lang="en-US" b="1" dirty="0">
                <a:latin typeface="Georgia" panose="02040502050405020303" pitchFamily="18" charset="0"/>
                <a:cs typeface="Helvetica" panose="020B0604020202020204" pitchFamily="34" charset="0"/>
              </a:rPr>
              <a:t>innovative</a:t>
            </a:r>
            <a:r>
              <a:rPr lang="en-US" dirty="0">
                <a:latin typeface="Georgia" panose="02040502050405020303" pitchFamily="18" charset="0"/>
                <a:cs typeface="Helvetica" panose="020B0604020202020204" pitchFamily="34" charset="0"/>
              </a:rPr>
              <a:t>.</a:t>
            </a:r>
          </a:p>
          <a:p>
            <a:r>
              <a:rPr lang="en-US" dirty="0">
                <a:latin typeface="Georgia" panose="02040502050405020303" pitchFamily="18" charset="0"/>
                <a:cs typeface="Helvetica" panose="020B0604020202020204" pitchFamily="34" charset="0"/>
              </a:rPr>
              <a:t>Need to read up on papers presenting packages in Power Systems.</a:t>
            </a:r>
          </a:p>
        </p:txBody>
      </p:sp>
    </p:spTree>
    <p:extLst>
      <p:ext uri="{BB962C8B-B14F-4D97-AF65-F5344CB8AC3E}">
        <p14:creationId xmlns:p14="http://schemas.microsoft.com/office/powerpoint/2010/main" val="1007295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A199-C79C-1E29-021E-E9A3C1CA1C29}"/>
              </a:ext>
            </a:extLst>
          </p:cNvPr>
          <p:cNvSpPr>
            <a:spLocks noGrp="1"/>
          </p:cNvSpPr>
          <p:nvPr>
            <p:ph type="title"/>
          </p:nvPr>
        </p:nvSpPr>
        <p:spPr>
          <a:xfrm>
            <a:off x="838200" y="255943"/>
            <a:ext cx="10515600" cy="1325563"/>
          </a:xfrm>
        </p:spPr>
        <p:txBody>
          <a:bodyPr/>
          <a:lstStyle/>
          <a:p>
            <a:r>
              <a:rPr lang="en-IN" dirty="0"/>
              <a:t>Meeting Notes: 22 May 2023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C39C92-5118-4B84-60E9-A471DBBECC0F}"/>
                  </a:ext>
                </a:extLst>
              </p:cNvPr>
              <p:cNvSpPr>
                <a:spLocks noGrp="1"/>
              </p:cNvSpPr>
              <p:nvPr>
                <p:ph idx="1"/>
              </p:nvPr>
            </p:nvSpPr>
            <p:spPr/>
            <p:txBody>
              <a:bodyPr>
                <a:normAutofit fontScale="70000" lnSpcReduction="20000"/>
              </a:bodyPr>
              <a:lstStyle/>
              <a:p>
                <a:r>
                  <a:rPr lang="en-IN" b="0" dirty="0">
                    <a:latin typeface="Cambria Math" panose="02040503050406030204" pitchFamily="18" charset="0"/>
                  </a:rPr>
                  <a:t>Make a branch for yourself on the repo. Keep committing and pushing to YOUR branch upon every successful increment.</a:t>
                </a:r>
              </a:p>
              <a:p>
                <a:r>
                  <a:rPr lang="en-IN" b="0" dirty="0">
                    <a:latin typeface="Cambria Math" panose="02040503050406030204" pitchFamily="18" charset="0"/>
                  </a:rPr>
                  <a:t>&lt;Merging to the main branch&gt; Later.</a:t>
                </a:r>
              </a:p>
              <a:p>
                <a:r>
                  <a:rPr lang="en-IN" b="0" dirty="0">
                    <a:latin typeface="Cambria Math" panose="02040503050406030204" pitchFamily="18" charset="0"/>
                  </a:rPr>
                  <a:t>Where to store outputs as handy CSV files? Where to store images? </a:t>
                </a:r>
                <a:r>
                  <a:rPr lang="en-IN" dirty="0">
                    <a:latin typeface="Cambria Math" panose="02040503050406030204" pitchFamily="18" charset="0"/>
                  </a:rPr>
                  <a:t>For now, they are in </a:t>
                </a:r>
                <a:r>
                  <a:rPr lang="en-IN" dirty="0" err="1">
                    <a:latin typeface="Cambria Math" panose="02040503050406030204" pitchFamily="18" charset="0"/>
                  </a:rPr>
                  <a:t>processedData</a:t>
                </a:r>
                <a:r>
                  <a:rPr lang="en-IN" dirty="0">
                    <a:latin typeface="Cambria Math" panose="02040503050406030204" pitchFamily="18" charset="0"/>
                  </a:rPr>
                  <a:t> folder.</a:t>
                </a:r>
              </a:p>
              <a:p>
                <a:r>
                  <a:rPr lang="en-IN" b="0" dirty="0">
                    <a:latin typeface="Cambria Math" panose="02040503050406030204" pitchFamily="18" charset="0"/>
                  </a:rPr>
                  <a:t>Are </a:t>
                </a:r>
                <a:r>
                  <a:rPr lang="en-IN" b="0" dirty="0" err="1">
                    <a:latin typeface="Cambria Math" panose="02040503050406030204" pitchFamily="18" charset="0"/>
                  </a:rPr>
                  <a:t>DataFrames</a:t>
                </a:r>
                <a:r>
                  <a:rPr lang="en-IN" b="0" dirty="0">
                    <a:latin typeface="Cambria Math" panose="02040503050406030204" pitchFamily="18" charset="0"/>
                  </a:rPr>
                  <a:t> being mutated by function calls? Does Julia mutate them anyway? Do we want to mutate the original </a:t>
                </a:r>
                <a:r>
                  <a:rPr lang="en-IN" b="0" dirty="0" err="1">
                    <a:latin typeface="Cambria Math" panose="02040503050406030204" pitchFamily="18" charset="0"/>
                  </a:rPr>
                  <a:t>DataFrames</a:t>
                </a:r>
                <a:r>
                  <a:rPr lang="en-IN" b="0" dirty="0">
                    <a:latin typeface="Cambria Math" panose="02040503050406030204" pitchFamily="18" charset="0"/>
                  </a:rPr>
                  <a:t>? If yes, do we separately call the </a:t>
                </a:r>
                <a:r>
                  <a:rPr lang="en-IN" b="0" dirty="0" err="1">
                    <a:latin typeface="Cambria Math" panose="02040503050406030204" pitchFamily="18" charset="0"/>
                  </a:rPr>
                  <a:t>DataFrames</a:t>
                </a:r>
                <a:r>
                  <a:rPr lang="en-IN" b="0" dirty="0">
                    <a:latin typeface="Cambria Math" panose="02040503050406030204" pitchFamily="18" charset="0"/>
                  </a:rPr>
                  <a:t> back as function outputs? </a:t>
                </a:r>
              </a:p>
              <a:p>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 </m:t>
                    </m:r>
                  </m:oMath>
                </a14:m>
                <a:r>
                  <a:rPr lang="en-IN" dirty="0"/>
                  <a:t>= #Buses in the system.</a:t>
                </a:r>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r>
                      <a:rPr lang="en-IN" b="0" i="1" smtClean="0">
                        <a:latin typeface="Cambria Math" panose="02040503050406030204" pitchFamily="18" charset="0"/>
                      </a:rPr>
                      <m:t>=</m:t>
                    </m:r>
                    <m:r>
                      <a:rPr lang="en-IN" b="0" i="1" smtClean="0">
                        <a:latin typeface="Cambria Math" panose="02040503050406030204" pitchFamily="18" charset="0"/>
                      </a:rPr>
                      <m:t>𝑧𝑒𝑟𝑜𝑠</m:t>
                    </m:r>
                    <m:r>
                      <a:rPr lang="en-IN" b="0" i="1" smtClean="0">
                        <a:latin typeface="Cambria Math" panose="02040503050406030204" pitchFamily="18" charset="0"/>
                      </a:rPr>
                      <m:t>(</m:t>
                    </m:r>
                    <m:r>
                      <a:rPr lang="en-IN" b="0" i="1" smtClean="0">
                        <a:latin typeface="Cambria Math" panose="02040503050406030204" pitchFamily="18" charset="0"/>
                      </a:rPr>
                      <m:t>𝐶𝑜𝑚𝑝𝑙𝑒𝑥𝐹</m:t>
                    </m:r>
                    <m:r>
                      <a:rPr lang="en-IN" b="0" i="1" smtClean="0">
                        <a:latin typeface="Cambria Math" panose="02040503050406030204" pitchFamily="18" charset="0"/>
                      </a:rPr>
                      <m:t>64, </m:t>
                    </m:r>
                    <m:r>
                      <a:rPr lang="en-IN" b="0" i="1" smtClean="0">
                        <a:latin typeface="Cambria Math" panose="02040503050406030204" pitchFamily="18" charset="0"/>
                      </a:rPr>
                      <m:t>𝑁</m:t>
                    </m:r>
                    <m:r>
                      <a:rPr lang="en-IN" b="0" i="1" smtClean="0">
                        <a:latin typeface="Cambria Math" panose="02040503050406030204" pitchFamily="18" charset="0"/>
                      </a:rPr>
                      <m:t>, </m:t>
                    </m:r>
                    <m:r>
                      <a:rPr lang="en-IN" b="0" i="1" smtClean="0">
                        <a:latin typeface="Cambria Math" panose="02040503050406030204" pitchFamily="18" charset="0"/>
                      </a:rPr>
                      <m:t>𝑁</m:t>
                    </m:r>
                    <m:r>
                      <a:rPr lang="en-IN" b="0" i="1" smtClean="0">
                        <a:latin typeface="Cambria Math" panose="02040503050406030204" pitchFamily="18" charset="0"/>
                      </a:rPr>
                      <m:t>)</m:t>
                    </m:r>
                  </m:oMath>
                </a14:m>
                <a:endParaRPr lang="en-US" dirty="0"/>
              </a:p>
              <a:p>
                <a:pPr lvl="1"/>
                <a:r>
                  <a:rPr lang="en-US" dirty="0"/>
                  <a:t>means an </a:t>
                </a:r>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m:t>
                    </m:r>
                    <m:r>
                      <a:rPr lang="en-IN" b="0" i="1" smtClean="0">
                        <a:latin typeface="Cambria Math" panose="02040503050406030204" pitchFamily="18" charset="0"/>
                      </a:rPr>
                      <m:t>𝑁</m:t>
                    </m:r>
                  </m:oMath>
                </a14:m>
                <a:r>
                  <a:rPr lang="en-US" dirty="0"/>
                  <a:t> 2D Array (Julia also calls them as Matrix) which has complex doubles (64 bit), initialized with all zeros.</a:t>
                </a:r>
              </a:p>
              <a:p>
                <a:pPr lvl="1"/>
                <a:r>
                  <a:rPr lang="en-US" dirty="0"/>
                  <a:t>It is the same as specifying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r>
                      <a:rPr lang="en-IN" b="0" i="1" smtClean="0">
                        <a:latin typeface="Cambria Math" panose="02040503050406030204" pitchFamily="18" charset="0"/>
                      </a:rPr>
                      <m:t>=</m:t>
                    </m:r>
                    <m:r>
                      <m:rPr>
                        <m:sty m:val="p"/>
                      </m:rPr>
                      <a:rPr lang="en-IN" b="0" i="1" dirty="0" smtClean="0">
                        <a:latin typeface="Cambria Math" panose="02040503050406030204" pitchFamily="18" charset="0"/>
                      </a:rPr>
                      <m:t>Array</m:t>
                    </m:r>
                    <m:r>
                      <a:rPr lang="en-IN" b="0" i="1" dirty="0" smtClean="0">
                        <a:latin typeface="Cambria Math" panose="02040503050406030204" pitchFamily="18" charset="0"/>
                      </a:rPr>
                      <m:t>{</m:t>
                    </m:r>
                    <m:r>
                      <m:rPr>
                        <m:sty m:val="p"/>
                      </m:rPr>
                      <a:rPr lang="en-IN" b="0" i="1" dirty="0" smtClean="0">
                        <a:latin typeface="Cambria Math" panose="02040503050406030204" pitchFamily="18" charset="0"/>
                      </a:rPr>
                      <m:t>Complex</m:t>
                    </m:r>
                    <m:r>
                      <a:rPr lang="en-IN" b="0" i="1" dirty="0" smtClean="0">
                        <a:latin typeface="Cambria Math" panose="02040503050406030204" pitchFamily="18" charset="0"/>
                      </a:rPr>
                      <m:t>{</m:t>
                    </m:r>
                    <m:r>
                      <m:rPr>
                        <m:sty m:val="p"/>
                      </m:rPr>
                      <a:rPr lang="en-IN" b="0" i="1" dirty="0" smtClean="0">
                        <a:latin typeface="Cambria Math" panose="02040503050406030204" pitchFamily="18" charset="0"/>
                      </a:rPr>
                      <m:t>Float</m:t>
                    </m:r>
                    <m:r>
                      <a:rPr lang="en-IN" b="0" i="1" dirty="0" smtClean="0">
                        <a:latin typeface="Cambria Math" panose="02040503050406030204" pitchFamily="18" charset="0"/>
                      </a:rPr>
                      <m:t>64}}(</m:t>
                    </m:r>
                    <m:r>
                      <m:rPr>
                        <m:sty m:val="p"/>
                      </m:rPr>
                      <a:rPr lang="en-IN" b="0" i="1" dirty="0" smtClean="0">
                        <a:latin typeface="Cambria Math" panose="02040503050406030204" pitchFamily="18" charset="0"/>
                      </a:rPr>
                      <m:t>undef</m:t>
                    </m:r>
                    <m:r>
                      <a:rPr lang="en-IN" b="0" i="1" dirty="0" smtClean="0">
                        <a:latin typeface="Cambria Math" panose="02040503050406030204" pitchFamily="18" charset="0"/>
                      </a:rPr>
                      <m:t>, </m:t>
                    </m:r>
                    <m:r>
                      <m:rPr>
                        <m:sty m:val="p"/>
                      </m:rPr>
                      <a:rPr lang="en-IN" b="0" i="1" dirty="0" smtClean="0">
                        <a:latin typeface="Cambria Math" panose="02040503050406030204" pitchFamily="18" charset="0"/>
                      </a:rPr>
                      <m:t>N</m:t>
                    </m:r>
                    <m:r>
                      <a:rPr lang="en-IN" b="0" i="1" dirty="0" smtClean="0">
                        <a:latin typeface="Cambria Math" panose="02040503050406030204" pitchFamily="18" charset="0"/>
                      </a:rPr>
                      <m:t>, </m:t>
                    </m:r>
                    <m:r>
                      <m:rPr>
                        <m:sty m:val="p"/>
                      </m:rPr>
                      <a:rPr lang="en-IN" b="0" i="1" dirty="0" smtClean="0">
                        <a:latin typeface="Cambria Math" panose="02040503050406030204" pitchFamily="18" charset="0"/>
                      </a:rPr>
                      <m:t>N</m:t>
                    </m:r>
                    <m:r>
                      <a:rPr lang="en-IN" b="0" i="1" dirty="0" smtClean="0">
                        <a:latin typeface="Cambria Math" panose="02040503050406030204" pitchFamily="18" charset="0"/>
                      </a:rPr>
                      <m:t>)</m:t>
                    </m:r>
                  </m:oMath>
                </a14:m>
                <a:endParaRPr lang="en-IN" dirty="0"/>
              </a:p>
              <a:p>
                <a:pPr lvl="1"/>
                <a:r>
                  <a:rPr lang="en-IN" dirty="0"/>
                  <a:t>For ‘fixed’ size data structures such as Arrays, initializing your elements with zeros is encouraged.</a:t>
                </a:r>
              </a:p>
              <a:p>
                <a:pPr marL="457200" lvl="1" indent="0">
                  <a:buNone/>
                </a:pPr>
                <a:br>
                  <a:rPr lang="en-US" dirty="0"/>
                </a:br>
                <a:endParaRPr lang="en-US" dirty="0"/>
              </a:p>
              <a:p>
                <a:pPr marL="457200" lvl="1" indent="0">
                  <a:buNone/>
                </a:pPr>
                <a:endParaRPr lang="en-US" dirty="0"/>
              </a:p>
              <a:p>
                <a:pPr marL="457200" lvl="1" indent="0">
                  <a:buNone/>
                </a:pPr>
                <a:endParaRPr lang="en-US" dirty="0"/>
              </a:p>
              <a:p>
                <a:endParaRPr lang="en-IN" dirty="0"/>
              </a:p>
            </p:txBody>
          </p:sp>
        </mc:Choice>
        <mc:Fallback xmlns="">
          <p:sp>
            <p:nvSpPr>
              <p:cNvPr id="3" name="Content Placeholder 2">
                <a:extLst>
                  <a:ext uri="{FF2B5EF4-FFF2-40B4-BE49-F238E27FC236}">
                    <a16:creationId xmlns:a16="http://schemas.microsoft.com/office/drawing/2014/main" id="{A4C39C92-5118-4B84-60E9-A471DBBECC0F}"/>
                  </a:ext>
                </a:extLst>
              </p:cNvPr>
              <p:cNvSpPr>
                <a:spLocks noGrp="1" noRot="1" noChangeAspect="1" noMove="1" noResize="1" noEditPoints="1" noAdjustHandles="1" noChangeArrowheads="1" noChangeShapeType="1" noTextEdit="1"/>
              </p:cNvSpPr>
              <p:nvPr>
                <p:ph idx="1"/>
              </p:nvPr>
            </p:nvSpPr>
            <p:spPr>
              <a:blipFill>
                <a:blip r:embed="rId2"/>
                <a:stretch>
                  <a:fillRect l="-522" t="-2801" r="-232"/>
                </a:stretch>
              </a:blipFill>
            </p:spPr>
            <p:txBody>
              <a:bodyPr/>
              <a:lstStyle/>
              <a:p>
                <a:r>
                  <a:rPr lang="en-IN">
                    <a:noFill/>
                  </a:rPr>
                  <a:t> </a:t>
                </a:r>
              </a:p>
            </p:txBody>
          </p:sp>
        </mc:Fallback>
      </mc:AlternateContent>
    </p:spTree>
    <p:extLst>
      <p:ext uri="{BB962C8B-B14F-4D97-AF65-F5344CB8AC3E}">
        <p14:creationId xmlns:p14="http://schemas.microsoft.com/office/powerpoint/2010/main" val="201157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29DC-BFF4-DD6A-7726-27957283ABBE}"/>
              </a:ext>
            </a:extLst>
          </p:cNvPr>
          <p:cNvSpPr>
            <a:spLocks noGrp="1"/>
          </p:cNvSpPr>
          <p:nvPr>
            <p:ph type="title"/>
          </p:nvPr>
        </p:nvSpPr>
        <p:spPr/>
        <p:txBody>
          <a:bodyPr/>
          <a:lstStyle/>
          <a:p>
            <a:r>
              <a:rPr lang="en-IN"/>
              <a:t>Starting Workflow – Project Interdependencies</a:t>
            </a:r>
            <a:endParaRPr lang="en-IN" dirty="0"/>
          </a:p>
        </p:txBody>
      </p:sp>
      <p:sp>
        <p:nvSpPr>
          <p:cNvPr id="3" name="Content Placeholder 2">
            <a:extLst>
              <a:ext uri="{FF2B5EF4-FFF2-40B4-BE49-F238E27FC236}">
                <a16:creationId xmlns:a16="http://schemas.microsoft.com/office/drawing/2014/main" id="{D2B9B5CA-5713-90E9-1BF9-A83143000B32}"/>
              </a:ext>
            </a:extLst>
          </p:cNvPr>
          <p:cNvSpPr>
            <a:spLocks noGrp="1"/>
          </p:cNvSpPr>
          <p:nvPr>
            <p:ph idx="1"/>
          </p:nvPr>
        </p:nvSpPr>
        <p:spPr/>
        <p:txBody>
          <a:bodyPr/>
          <a:lstStyle/>
          <a:p>
            <a:r>
              <a:rPr lang="en-IN" dirty="0"/>
              <a:t>Having a working </a:t>
            </a:r>
            <a:r>
              <a:rPr lang="en-IN" b="1" dirty="0">
                <a:solidFill>
                  <a:srgbClr val="002060"/>
                </a:solidFill>
              </a:rPr>
              <a:t>P1: </a:t>
            </a:r>
            <a:r>
              <a:rPr lang="en-IN" b="1" dirty="0" err="1">
                <a:solidFill>
                  <a:srgbClr val="002060"/>
                </a:solidFill>
              </a:rPr>
              <a:t>PowerFlow</a:t>
            </a:r>
            <a:r>
              <a:rPr lang="en-IN" b="1" dirty="0">
                <a:solidFill>
                  <a:srgbClr val="002060"/>
                </a:solidFill>
              </a:rPr>
              <a:t> </a:t>
            </a:r>
            <a:r>
              <a:rPr lang="en-IN" dirty="0"/>
              <a:t>code is a prerequisite for a couple of other tasks: (</a:t>
            </a:r>
            <a:r>
              <a:rPr lang="en-IN" b="1" dirty="0">
                <a:solidFill>
                  <a:schemeClr val="accent6">
                    <a:lumMod val="75000"/>
                  </a:schemeClr>
                </a:solidFill>
              </a:rPr>
              <a:t>P4: </a:t>
            </a:r>
            <a:r>
              <a:rPr lang="en-IN" b="1" dirty="0" err="1">
                <a:solidFill>
                  <a:schemeClr val="accent6">
                    <a:lumMod val="75000"/>
                  </a:schemeClr>
                </a:solidFill>
              </a:rPr>
              <a:t>StateEstimation</a:t>
            </a:r>
            <a:r>
              <a:rPr lang="en-IN" b="1" dirty="0">
                <a:solidFill>
                  <a:schemeClr val="accent2">
                    <a:lumMod val="75000"/>
                  </a:schemeClr>
                </a:solidFill>
              </a:rPr>
              <a:t>, P5: </a:t>
            </a:r>
            <a:r>
              <a:rPr lang="en-IN" b="1" dirty="0" err="1">
                <a:solidFill>
                  <a:schemeClr val="accent2">
                    <a:lumMod val="75000"/>
                  </a:schemeClr>
                </a:solidFill>
              </a:rPr>
              <a:t>OptimalPowerFlow</a:t>
            </a:r>
            <a:r>
              <a:rPr lang="en-IN" dirty="0"/>
              <a:t>). </a:t>
            </a:r>
            <a:r>
              <a:rPr lang="en-IN" sz="1400" dirty="0"/>
              <a:t>NRPF only though.</a:t>
            </a:r>
            <a:endParaRPr lang="en-IN" dirty="0"/>
          </a:p>
          <a:p>
            <a:r>
              <a:rPr lang="en-IN" b="1" dirty="0">
                <a:solidFill>
                  <a:srgbClr val="C00000"/>
                </a:solidFill>
              </a:rPr>
              <a:t>P3: ContinuationPowerFlow </a:t>
            </a:r>
            <a:r>
              <a:rPr lang="en-IN" dirty="0"/>
              <a:t>does NOT require the full implementation of </a:t>
            </a:r>
            <a:r>
              <a:rPr lang="en-IN" b="1" dirty="0">
                <a:solidFill>
                  <a:srgbClr val="002060"/>
                </a:solidFill>
              </a:rPr>
              <a:t>P1 </a:t>
            </a:r>
            <a:r>
              <a:rPr lang="en-IN" i="1" dirty="0" err="1">
                <a:solidFill>
                  <a:srgbClr val="002060"/>
                </a:solidFill>
              </a:rPr>
              <a:t>solveForPowerFlow</a:t>
            </a:r>
            <a:r>
              <a:rPr lang="en-IN" dirty="0"/>
              <a:t>, and can be done in parallel. </a:t>
            </a:r>
            <a:r>
              <a:rPr lang="en-IN" sz="1600" dirty="0"/>
              <a:t>Some functions from </a:t>
            </a:r>
            <a:r>
              <a:rPr lang="en-IN" sz="1600" dirty="0">
                <a:solidFill>
                  <a:srgbClr val="002060"/>
                </a:solidFill>
              </a:rPr>
              <a:t>P1, including construction of Jacobian,</a:t>
            </a:r>
            <a:r>
              <a:rPr lang="en-IN" sz="1600" dirty="0"/>
              <a:t> are required though.</a:t>
            </a:r>
            <a:endParaRPr lang="en-IN" dirty="0"/>
          </a:p>
          <a:p>
            <a:r>
              <a:rPr lang="en-IN" dirty="0"/>
              <a:t>Only </a:t>
            </a:r>
            <a:r>
              <a:rPr lang="en-IN" b="1" dirty="0">
                <a:solidFill>
                  <a:schemeClr val="bg2">
                    <a:lumMod val="50000"/>
                  </a:schemeClr>
                </a:solidFill>
              </a:rPr>
              <a:t>P2: </a:t>
            </a:r>
            <a:r>
              <a:rPr lang="en-IN" b="1" dirty="0" err="1">
                <a:solidFill>
                  <a:schemeClr val="bg2">
                    <a:lumMod val="50000"/>
                  </a:schemeClr>
                </a:solidFill>
              </a:rPr>
              <a:t>SparsePowerFlow</a:t>
            </a:r>
            <a:r>
              <a:rPr lang="en-IN" b="1" dirty="0">
                <a:solidFill>
                  <a:schemeClr val="bg2">
                    <a:lumMod val="50000"/>
                  </a:schemeClr>
                </a:solidFill>
              </a:rPr>
              <a:t> </a:t>
            </a:r>
            <a:r>
              <a:rPr lang="en-IN" dirty="0"/>
              <a:t>is a completely independent task, and can be done in parallel. </a:t>
            </a:r>
            <a:r>
              <a:rPr lang="en-IN" sz="2000" dirty="0"/>
              <a:t>In fact it is not permissible to use any assets from the other projects.</a:t>
            </a:r>
          </a:p>
          <a:p>
            <a:r>
              <a:rPr lang="en-IN" dirty="0"/>
              <a:t>Once </a:t>
            </a:r>
            <a:r>
              <a:rPr lang="en-IN" b="1" dirty="0">
                <a:solidFill>
                  <a:srgbClr val="002060"/>
                </a:solidFill>
              </a:rPr>
              <a:t>P1</a:t>
            </a:r>
            <a:r>
              <a:rPr lang="en-IN" dirty="0"/>
              <a:t> is completed ALL other projects can be completed in parallel, </a:t>
            </a:r>
            <a:r>
              <a:rPr lang="en-IN" dirty="0" err="1"/>
              <a:t>i.e</a:t>
            </a:r>
            <a:r>
              <a:rPr lang="en-IN" dirty="0"/>
              <a:t> </a:t>
            </a:r>
            <a:r>
              <a:rPr lang="en-IN" b="1" dirty="0">
                <a:solidFill>
                  <a:schemeClr val="bg2">
                    <a:lumMod val="50000"/>
                  </a:schemeClr>
                </a:solidFill>
              </a:rPr>
              <a:t>P2</a:t>
            </a:r>
            <a:r>
              <a:rPr lang="en-IN" dirty="0"/>
              <a:t>, </a:t>
            </a:r>
            <a:r>
              <a:rPr lang="en-IN" b="1" dirty="0">
                <a:solidFill>
                  <a:srgbClr val="C00000"/>
                </a:solidFill>
              </a:rPr>
              <a:t>P3</a:t>
            </a:r>
            <a:r>
              <a:rPr lang="en-IN" dirty="0"/>
              <a:t>, </a:t>
            </a:r>
            <a:r>
              <a:rPr lang="en-IN" b="1" dirty="0">
                <a:solidFill>
                  <a:schemeClr val="accent6">
                    <a:lumMod val="75000"/>
                  </a:schemeClr>
                </a:solidFill>
              </a:rPr>
              <a:t>P4</a:t>
            </a:r>
            <a:r>
              <a:rPr lang="en-IN" dirty="0"/>
              <a:t> and </a:t>
            </a:r>
            <a:r>
              <a:rPr lang="en-IN" b="1" dirty="0">
                <a:solidFill>
                  <a:schemeClr val="accent2">
                    <a:lumMod val="75000"/>
                  </a:schemeClr>
                </a:solidFill>
              </a:rPr>
              <a:t>P5</a:t>
            </a:r>
            <a:r>
              <a:rPr lang="en-IN" dirty="0"/>
              <a:t> do NOT have any interdependencies.</a:t>
            </a:r>
          </a:p>
        </p:txBody>
      </p:sp>
    </p:spTree>
    <p:extLst>
      <p:ext uri="{BB962C8B-B14F-4D97-AF65-F5344CB8AC3E}">
        <p14:creationId xmlns:p14="http://schemas.microsoft.com/office/powerpoint/2010/main" val="3614275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endParaRPr lang="en-IN" dirty="0"/>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a:bodyPr>
          <a:lstStyle/>
          <a:p>
            <a:r>
              <a:rPr lang="en-IN" dirty="0"/>
              <a:t>A SINGLE main file, from where </a:t>
            </a:r>
            <a:r>
              <a:rPr lang="en-IN" dirty="0" err="1"/>
              <a:t>Dr.</a:t>
            </a:r>
            <a:r>
              <a:rPr lang="en-IN" dirty="0"/>
              <a:t> Noel can be shown all five projects with just a few clicks. </a:t>
            </a:r>
            <a:r>
              <a:rPr lang="en-IN" sz="1800" dirty="0"/>
              <a:t>This file should only contain meta information, like user defined variables. E.g. whether to </a:t>
            </a:r>
            <a:r>
              <a:rPr lang="en-IN" sz="1800" dirty="0" err="1"/>
              <a:t>plotResults</a:t>
            </a:r>
            <a:r>
              <a:rPr lang="en-IN" sz="1800" dirty="0"/>
              <a:t>, show </a:t>
            </a:r>
            <a:r>
              <a:rPr lang="en-IN" sz="1800" dirty="0" err="1"/>
              <a:t>yBus</a:t>
            </a:r>
            <a:r>
              <a:rPr lang="en-IN" sz="1800" dirty="0"/>
              <a:t>, save Jacobians, </a:t>
            </a:r>
            <a:r>
              <a:rPr lang="en-IN" sz="1800" dirty="0" err="1"/>
              <a:t>plotCPF</a:t>
            </a:r>
            <a:r>
              <a:rPr lang="en-IN" sz="1800" dirty="0"/>
              <a:t> curves, which is the chosen CPF bus, showing some symbolic formulae, saving tables, etc.</a:t>
            </a:r>
          </a:p>
          <a:p>
            <a:r>
              <a:rPr lang="en-IN" dirty="0"/>
              <a:t>Use </a:t>
            </a:r>
            <a:r>
              <a:rPr lang="en-IN" dirty="0" err="1"/>
              <a:t>DataFrames</a:t>
            </a:r>
            <a:r>
              <a:rPr lang="en-IN" dirty="0"/>
              <a:t> (tables) for </a:t>
            </a:r>
            <a:r>
              <a:rPr lang="en-IN" dirty="0" err="1"/>
              <a:t>busData</a:t>
            </a:r>
            <a:r>
              <a:rPr lang="en-IN" dirty="0"/>
              <a:t>, </a:t>
            </a:r>
            <a:r>
              <a:rPr lang="en-IN" dirty="0" err="1"/>
              <a:t>branchData</a:t>
            </a:r>
            <a:r>
              <a:rPr lang="en-IN" dirty="0"/>
              <a:t> (and a handful of other results). </a:t>
            </a:r>
            <a:r>
              <a:rPr lang="en-IN" sz="1600" dirty="0"/>
              <a:t>For convenient data retrieval, good visualization.</a:t>
            </a:r>
            <a:endParaRPr lang="en-IN" dirty="0"/>
          </a:p>
          <a:p>
            <a:r>
              <a:rPr lang="en-IN" dirty="0"/>
              <a:t>Write functions in modules. Modules can be </a:t>
            </a:r>
            <a:r>
              <a:rPr lang="en-IN" b="1" dirty="0" err="1">
                <a:solidFill>
                  <a:srgbClr val="002060"/>
                </a:solidFill>
              </a:rPr>
              <a:t>NKGPowerFlow</a:t>
            </a:r>
            <a:r>
              <a:rPr lang="en-IN" dirty="0"/>
              <a:t>, </a:t>
            </a:r>
            <a:r>
              <a:rPr lang="en-IN" b="1" dirty="0" err="1">
                <a:solidFill>
                  <a:schemeClr val="bg2">
                    <a:lumMod val="50000"/>
                  </a:schemeClr>
                </a:solidFill>
              </a:rPr>
              <a:t>NKGSparsePowerFlow</a:t>
            </a:r>
            <a:r>
              <a:rPr lang="en-IN" dirty="0"/>
              <a:t>, </a:t>
            </a:r>
            <a:r>
              <a:rPr lang="en-IN" b="1" dirty="0" err="1">
                <a:solidFill>
                  <a:srgbClr val="C00000"/>
                </a:solidFill>
              </a:rPr>
              <a:t>NKGContinuationPowerFlow</a:t>
            </a:r>
            <a:r>
              <a:rPr lang="en-IN" dirty="0"/>
              <a:t>, </a:t>
            </a:r>
            <a:r>
              <a:rPr lang="en-IN" b="1" dirty="0" err="1">
                <a:solidFill>
                  <a:schemeClr val="accent6">
                    <a:lumMod val="75000"/>
                  </a:schemeClr>
                </a:solidFill>
              </a:rPr>
              <a:t>NKGStateEstimation</a:t>
            </a:r>
            <a:r>
              <a:rPr lang="en-IN" dirty="0"/>
              <a:t> and </a:t>
            </a:r>
            <a:r>
              <a:rPr lang="en-IN" b="1" dirty="0" err="1">
                <a:solidFill>
                  <a:schemeClr val="accent2">
                    <a:lumMod val="75000"/>
                  </a:schemeClr>
                </a:solidFill>
              </a:rPr>
              <a:t>NKGOptimization</a:t>
            </a:r>
            <a:r>
              <a:rPr lang="en-IN" dirty="0"/>
              <a:t>. </a:t>
            </a:r>
            <a:r>
              <a:rPr lang="en-IN" sz="1400" dirty="0"/>
              <a:t>Unlike MATLAB where it is standard to write a single function in a single .m/.mlx file and just </a:t>
            </a:r>
            <a:r>
              <a:rPr lang="en-IN" sz="1400" dirty="0" err="1"/>
              <a:t>addpath</a:t>
            </a:r>
            <a:r>
              <a:rPr lang="en-IN" sz="1400" dirty="0"/>
              <a:t> the address of all the functions.</a:t>
            </a:r>
          </a:p>
        </p:txBody>
      </p:sp>
    </p:spTree>
    <p:extLst>
      <p:ext uri="{BB962C8B-B14F-4D97-AF65-F5344CB8AC3E}">
        <p14:creationId xmlns:p14="http://schemas.microsoft.com/office/powerpoint/2010/main" val="4245827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41248" y="256032"/>
            <a:ext cx="10506456" cy="1014984"/>
          </a:xfrm>
        </p:spPr>
        <p:txBody>
          <a:bodyPr anchor="b">
            <a:normAutofit/>
          </a:bodyPr>
          <a:lstStyle/>
          <a:p>
            <a:r>
              <a:rPr lang="en-IN"/>
              <a:t>Starting Design Decisions</a:t>
            </a:r>
            <a:endParaRPr lang="en-IN"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7E50C43-677E-42F7-583D-AC8995104CB5}"/>
              </a:ext>
            </a:extLst>
          </p:cNvPr>
          <p:cNvGraphicFramePr>
            <a:graphicFrameLocks noGrp="1"/>
          </p:cNvGraphicFramePr>
          <p:nvPr>
            <p:ph idx="1"/>
            <p:extLst>
              <p:ext uri="{D42A27DB-BD31-4B8C-83A1-F6EECF244321}">
                <p14:modId xmlns:p14="http://schemas.microsoft.com/office/powerpoint/2010/main" val="17457375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8137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38200" y="365125"/>
            <a:ext cx="10515600" cy="1325563"/>
          </a:xfrm>
        </p:spPr>
        <p:txBody>
          <a:bodyPr>
            <a:normAutofit/>
          </a:bodyPr>
          <a:lstStyle/>
          <a:p>
            <a:r>
              <a:rPr lang="en-IN" sz="5400"/>
              <a:t>Starting Design Decisions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a:xfrm>
            <a:off x="838200" y="1929384"/>
            <a:ext cx="10515600" cy="4251960"/>
          </a:xfrm>
        </p:spPr>
        <p:txBody>
          <a:bodyPr>
            <a:normAutofit/>
          </a:bodyPr>
          <a:lstStyle/>
          <a:p>
            <a:r>
              <a:rPr lang="en-IN" sz="2200"/>
              <a:t>Many (smaller) functions instead of grand scripts.</a:t>
            </a:r>
          </a:p>
          <a:p>
            <a:r>
              <a:rPr lang="en-IN" sz="2200"/>
              <a:t>If you have to scroll too much to check for a bug in your script, your script could probably use some refactoring.</a:t>
            </a:r>
          </a:p>
          <a:p>
            <a:r>
              <a:rPr lang="en-IN" sz="2200"/>
              <a:t>Reuse your functions as much as possible. </a:t>
            </a:r>
          </a:p>
          <a:p>
            <a:r>
              <a:rPr lang="en-IN" sz="2200"/>
              <a:t>Try to commit and push your code whenever you feel that your code is:</a:t>
            </a:r>
          </a:p>
          <a:p>
            <a:pPr lvl="1"/>
            <a:r>
              <a:rPr lang="en-IN" sz="2200"/>
              <a:t>1) Even slightly, but tangibly different in its current state compared to its previous state* </a:t>
            </a:r>
          </a:p>
          <a:p>
            <a:pPr lvl="1"/>
            <a:r>
              <a:rPr lang="en-IN" sz="2200"/>
              <a:t>2) It runs correctly and hasn’t altered any previous correct results*.</a:t>
            </a:r>
          </a:p>
          <a:p>
            <a:pPr marL="457200" lvl="1" indent="0">
              <a:buNone/>
            </a:pPr>
            <a:r>
              <a:rPr lang="en-IN" sz="2200"/>
              <a:t>* It’s not possible to follow these rules every time, but do minimize such exceptions.</a:t>
            </a:r>
          </a:p>
          <a:p>
            <a:pPr marL="457200" lvl="1" indent="0">
              <a:buNone/>
            </a:pPr>
            <a:endParaRPr lang="en-IN" sz="2200"/>
          </a:p>
        </p:txBody>
      </p:sp>
    </p:spTree>
    <p:extLst>
      <p:ext uri="{BB962C8B-B14F-4D97-AF65-F5344CB8AC3E}">
        <p14:creationId xmlns:p14="http://schemas.microsoft.com/office/powerpoint/2010/main" val="1364008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endParaRPr lang="en-IN" dirty="0"/>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fontScale="77500" lnSpcReduction="20000"/>
          </a:bodyPr>
          <a:lstStyle/>
          <a:p>
            <a:r>
              <a:rPr lang="en-US" dirty="0">
                <a:solidFill>
                  <a:srgbClr val="FF0000"/>
                </a:solidFill>
              </a:rPr>
              <a:t>Question</a:t>
            </a:r>
            <a:r>
              <a:rPr lang="en-US" dirty="0"/>
              <a:t>: Numerical parameters specific to an algorithm, like </a:t>
            </a:r>
            <a:r>
              <a:rPr lang="en-US" sz="2000" dirty="0" err="1">
                <a:latin typeface="Courier New" panose="02070309020205020404" pitchFamily="49" charset="0"/>
                <a:cs typeface="Courier New" panose="02070309020205020404" pitchFamily="49" charset="0"/>
              </a:rPr>
              <a:t>toleranceLimit</a:t>
            </a:r>
            <a:r>
              <a:rPr lang="en-US" dirty="0"/>
              <a:t>, </a:t>
            </a:r>
            <a:r>
              <a:rPr lang="en-US" sz="2000" dirty="0" err="1">
                <a:latin typeface="Courier New" panose="02070309020205020404" pitchFamily="49" charset="0"/>
                <a:cs typeface="Courier New" panose="02070309020205020404" pitchFamily="49" charset="0"/>
              </a:rPr>
              <a:t>maxIterations</a:t>
            </a:r>
            <a:r>
              <a:rPr lang="en-US" dirty="0"/>
              <a:t> for NRPF in </a:t>
            </a:r>
            <a:r>
              <a:rPr lang="en-US" b="1" dirty="0">
                <a:solidFill>
                  <a:srgbClr val="002060"/>
                </a:solidFill>
              </a:rPr>
              <a:t>P1</a:t>
            </a:r>
            <a:r>
              <a:rPr lang="en-US" dirty="0"/>
              <a:t>, </a:t>
            </a:r>
            <a:r>
              <a:rPr lang="en-US" sz="2000" dirty="0" err="1">
                <a:latin typeface="Courier New" panose="02070309020205020404" pitchFamily="49" charset="0"/>
                <a:cs typeface="Courier New" panose="02070309020205020404" pitchFamily="49" charset="0"/>
              </a:rPr>
              <a:t>CPFItrMax</a:t>
            </a:r>
            <a:r>
              <a:rPr lang="en-US" dirty="0"/>
              <a:t>, </a:t>
            </a:r>
            <a:r>
              <a:rPr lang="en-US" sz="2000" dirty="0" err="1">
                <a:latin typeface="Courier New" panose="02070309020205020404" pitchFamily="49" charset="0"/>
                <a:cs typeface="Courier New" panose="02070309020205020404" pitchFamily="49" charset="0"/>
              </a:rPr>
              <a:t>SectionItrMax</a:t>
            </a:r>
            <a:r>
              <a:rPr lang="en-US" dirty="0"/>
              <a:t>, </a:t>
            </a:r>
            <a:r>
              <a:rPr lang="en-US" sz="2000" dirty="0">
                <a:latin typeface="Courier New" panose="02070309020205020404" pitchFamily="49" charset="0"/>
                <a:cs typeface="Courier New" panose="02070309020205020404" pitchFamily="49" charset="0"/>
              </a:rPr>
              <a:t>sigma1</a:t>
            </a:r>
            <a:r>
              <a:rPr lang="en-US" dirty="0"/>
              <a:t>, </a:t>
            </a:r>
            <a:r>
              <a:rPr lang="en-US" sz="2000" dirty="0">
                <a:latin typeface="Courier New" panose="02070309020205020404" pitchFamily="49" charset="0"/>
                <a:cs typeface="Courier New" panose="02070309020205020404" pitchFamily="49" charset="0"/>
              </a:rPr>
              <a:t>2</a:t>
            </a:r>
            <a:r>
              <a:rPr lang="en-US" dirty="0"/>
              <a:t> and </a:t>
            </a:r>
            <a:r>
              <a:rPr lang="en-US" sz="2000" dirty="0">
                <a:latin typeface="Courier New" panose="02070309020205020404" pitchFamily="49" charset="0"/>
                <a:cs typeface="Courier New" panose="02070309020205020404" pitchFamily="49" charset="0"/>
              </a:rPr>
              <a:t>3</a:t>
            </a:r>
            <a:r>
              <a:rPr lang="en-US" dirty="0"/>
              <a:t> for </a:t>
            </a:r>
            <a:r>
              <a:rPr lang="en-US" b="1" dirty="0">
                <a:solidFill>
                  <a:srgbClr val="FF0000"/>
                </a:solidFill>
              </a:rPr>
              <a:t>P3</a:t>
            </a:r>
            <a:r>
              <a:rPr lang="en-US" dirty="0"/>
              <a:t>, and so on.. which are NOT </a:t>
            </a:r>
            <a:r>
              <a:rPr lang="en-US" dirty="0" err="1"/>
              <a:t>gonna</a:t>
            </a:r>
            <a:r>
              <a:rPr lang="en-US" dirty="0"/>
              <a:t> be changed or altered by a Dr. Noel:</a:t>
            </a:r>
            <a:br>
              <a:rPr lang="en-US" dirty="0"/>
            </a:br>
            <a:r>
              <a:rPr lang="en-US" dirty="0"/>
              <a:t>Should they be </a:t>
            </a:r>
          </a:p>
          <a:p>
            <a:pPr lvl="1"/>
            <a:r>
              <a:rPr lang="en-US" dirty="0"/>
              <a:t>1. hidden from a user away in the function? </a:t>
            </a:r>
          </a:p>
          <a:p>
            <a:pPr lvl="2"/>
            <a:r>
              <a:rPr lang="en-US" dirty="0"/>
              <a:t>Pros: </a:t>
            </a:r>
          </a:p>
          <a:p>
            <a:pPr lvl="3"/>
            <a:r>
              <a:rPr lang="en-US" dirty="0"/>
              <a:t>Cleaner, more scrollable main file, functions have reduced input arguments. </a:t>
            </a:r>
          </a:p>
          <a:p>
            <a:pPr lvl="2"/>
            <a:r>
              <a:rPr lang="en-US" dirty="0"/>
              <a:t>Cons: </a:t>
            </a:r>
          </a:p>
          <a:p>
            <a:pPr lvl="3"/>
            <a:r>
              <a:rPr lang="en-US" dirty="0"/>
              <a:t>Can get annoying to change parameter values every time by going into a specific function/module during initial development</a:t>
            </a:r>
          </a:p>
          <a:p>
            <a:pPr lvl="1"/>
            <a:r>
              <a:rPr lang="en-US" dirty="0"/>
              <a:t>Or 2. should they be </a:t>
            </a:r>
            <a:r>
              <a:rPr lang="en-US" dirty="0" err="1"/>
              <a:t>tinkerable</a:t>
            </a:r>
            <a:r>
              <a:rPr lang="en-US" dirty="0"/>
              <a:t> in the main file itself? (this is what I did) </a:t>
            </a:r>
          </a:p>
          <a:p>
            <a:pPr lvl="2"/>
            <a:r>
              <a:rPr lang="en-US" dirty="0"/>
              <a:t>Pros: </a:t>
            </a:r>
          </a:p>
          <a:p>
            <a:pPr lvl="3"/>
            <a:r>
              <a:rPr lang="en-US" dirty="0"/>
              <a:t>Highly </a:t>
            </a:r>
            <a:r>
              <a:rPr lang="en-US" dirty="0" err="1"/>
              <a:t>tinkerable</a:t>
            </a:r>
            <a:r>
              <a:rPr lang="en-US" dirty="0"/>
              <a:t> code making way for easier development time.</a:t>
            </a:r>
          </a:p>
          <a:p>
            <a:pPr lvl="3"/>
            <a:r>
              <a:rPr lang="en-US" dirty="0"/>
              <a:t>The user operating the code via the main file feels truly powerful.</a:t>
            </a:r>
          </a:p>
          <a:p>
            <a:pPr lvl="2"/>
            <a:r>
              <a:rPr lang="en-US" dirty="0"/>
              <a:t>Cons:</a:t>
            </a:r>
          </a:p>
          <a:p>
            <a:pPr lvl="3"/>
            <a:r>
              <a:rPr lang="en-US" dirty="0"/>
              <a:t>Number of function arguments gets nasty for some complex algorithms</a:t>
            </a:r>
          </a:p>
          <a:p>
            <a:pPr lvl="3"/>
            <a:r>
              <a:rPr lang="en-US" dirty="0"/>
              <a:t>Bigger main file. Parameters can feel out of place if the user is NOT interested in running a particular project at the time.</a:t>
            </a:r>
            <a:br>
              <a:rPr lang="en-US" dirty="0"/>
            </a:br>
            <a:endParaRPr lang="en-IN" dirty="0"/>
          </a:p>
        </p:txBody>
      </p:sp>
    </p:spTree>
    <p:extLst>
      <p:ext uri="{BB962C8B-B14F-4D97-AF65-F5344CB8AC3E}">
        <p14:creationId xmlns:p14="http://schemas.microsoft.com/office/powerpoint/2010/main" val="3677315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endParaRPr lang="en-IN" dirty="0"/>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92500" lnSpcReduction="10000"/>
          </a:bodyPr>
          <a:lstStyle/>
          <a:p>
            <a:r>
              <a:rPr lang="en-IN" b="1" dirty="0">
                <a:solidFill>
                  <a:srgbClr val="002060"/>
                </a:solidFill>
              </a:rPr>
              <a:t>P1: </a:t>
            </a:r>
            <a:r>
              <a:rPr lang="en-IN" b="1" dirty="0" err="1">
                <a:solidFill>
                  <a:srgbClr val="002060"/>
                </a:solidFill>
              </a:rPr>
              <a:t>NKGPowerFlow</a:t>
            </a:r>
            <a:endParaRPr lang="en-IN" b="1" dirty="0">
              <a:solidFill>
                <a:srgbClr val="002060"/>
              </a:solidFill>
            </a:endParaRPr>
          </a:p>
          <a:p>
            <a:pPr lvl="1"/>
            <a:r>
              <a:rPr lang="en-IN" i="1" dirty="0" err="1"/>
              <a:t>constructYBus</a:t>
            </a:r>
            <a:endParaRPr lang="en-IN" i="1" dirty="0"/>
          </a:p>
          <a:p>
            <a:pPr lvl="1"/>
            <a:r>
              <a:rPr lang="en-IN" i="1" dirty="0" err="1"/>
              <a:t>solveUsingPowerFlow</a:t>
            </a:r>
            <a:r>
              <a:rPr lang="en-IN" dirty="0"/>
              <a:t>: NRPF/FDPF  We can make it work for both </a:t>
            </a:r>
            <a:r>
              <a:rPr lang="en-IN" dirty="0" err="1"/>
              <a:t>powerFlowMethods</a:t>
            </a:r>
            <a:r>
              <a:rPr lang="en-IN" dirty="0"/>
              <a:t>: “NRPF” or “FDPF”.</a:t>
            </a:r>
          </a:p>
          <a:p>
            <a:pPr lvl="2"/>
            <a:r>
              <a:rPr lang="en-IN" i="1" dirty="0" err="1"/>
              <a:t>initializeVectors</a:t>
            </a:r>
            <a:r>
              <a:rPr lang="en-IN" i="1" dirty="0"/>
              <a:t>: </a:t>
            </a:r>
            <a:r>
              <a:rPr lang="en-IN" dirty="0"/>
              <a:t>Handy function which reads [</a:t>
            </a:r>
            <a:r>
              <a:rPr lang="en-IN" dirty="0" err="1"/>
              <a:t>busData</a:t>
            </a:r>
            <a:r>
              <a:rPr lang="en-IN" dirty="0"/>
              <a:t>, </a:t>
            </a:r>
            <a:r>
              <a:rPr lang="en-IN" dirty="0" err="1"/>
              <a:t>branchData</a:t>
            </a:r>
            <a:r>
              <a:rPr lang="en-IN" dirty="0"/>
              <a:t>] and can retrieve highly used parameter values like </a:t>
            </a:r>
            <a:r>
              <a:rPr lang="en-IN" dirty="0" err="1"/>
              <a:t>listOfPVBuses</a:t>
            </a:r>
            <a:r>
              <a:rPr lang="en-IN" dirty="0"/>
              <a:t>, </a:t>
            </a:r>
            <a:r>
              <a:rPr lang="en-IN" dirty="0" err="1"/>
              <a:t>nPQ</a:t>
            </a:r>
            <a:r>
              <a:rPr lang="en-IN" dirty="0"/>
              <a:t> (#PQ Buses), </a:t>
            </a:r>
            <a:r>
              <a:rPr lang="en-IN" dirty="0" err="1"/>
              <a:t>PSpecified</a:t>
            </a:r>
            <a:r>
              <a:rPr lang="en-IN" dirty="0"/>
              <a:t>, etc.</a:t>
            </a:r>
          </a:p>
          <a:p>
            <a:pPr lvl="2"/>
            <a:r>
              <a:rPr lang="en-IN" i="1" dirty="0" err="1"/>
              <a:t>computeBusInjections</a:t>
            </a:r>
            <a:r>
              <a:rPr lang="en-IN" i="1" dirty="0"/>
              <a:t>: calculate </a:t>
            </a:r>
            <a:r>
              <a:rPr lang="en-IN" i="1" dirty="0" err="1"/>
              <a:t>P_i</a:t>
            </a:r>
            <a:r>
              <a:rPr lang="en-IN" i="1" dirty="0"/>
              <a:t> and </a:t>
            </a:r>
            <a:r>
              <a:rPr lang="en-IN" i="1" dirty="0" err="1"/>
              <a:t>Q_i</a:t>
            </a:r>
            <a:endParaRPr lang="en-IN" i="1" dirty="0"/>
          </a:p>
          <a:p>
            <a:pPr lvl="2"/>
            <a:r>
              <a:rPr lang="en-IN" i="1" dirty="0" err="1"/>
              <a:t>computeMismatches</a:t>
            </a:r>
            <a:r>
              <a:rPr lang="en-IN" dirty="0"/>
              <a:t>: NRPF/FDPF a simple function which calculates mismatches (for every Powerflow iteration) by first computing power injections. Helpful in creation of diagonal Jacobian elements too.</a:t>
            </a:r>
          </a:p>
          <a:p>
            <a:pPr lvl="2"/>
            <a:r>
              <a:rPr lang="en-IN" i="1" dirty="0" err="1"/>
              <a:t>constructJacobian</a:t>
            </a:r>
            <a:r>
              <a:rPr lang="en-IN" dirty="0"/>
              <a:t>: NRPF/FDPF Compute J11, J22 (and J12, J21 and J in case of NRPF)</a:t>
            </a:r>
          </a:p>
          <a:p>
            <a:pPr lvl="2"/>
            <a:r>
              <a:rPr lang="en-IN" i="1" dirty="0" err="1"/>
              <a:t>solveUsingLU</a:t>
            </a:r>
            <a:r>
              <a:rPr lang="en-IN" dirty="0"/>
              <a:t>: Using given Jacobian (J11/J) and mismatch vector (</a:t>
            </a:r>
            <a:r>
              <a:rPr lang="en-IN" dirty="0" err="1"/>
              <a:t>delP</a:t>
            </a:r>
            <a:r>
              <a:rPr lang="en-IN" dirty="0"/>
              <a:t>/[</a:t>
            </a:r>
            <a:r>
              <a:rPr lang="en-IN" dirty="0" err="1"/>
              <a:t>delP</a:t>
            </a:r>
            <a:r>
              <a:rPr lang="en-IN" dirty="0"/>
              <a:t>; </a:t>
            </a:r>
            <a:r>
              <a:rPr lang="en-IN" dirty="0" err="1"/>
              <a:t>delQ</a:t>
            </a:r>
            <a:r>
              <a:rPr lang="en-IN" dirty="0"/>
              <a:t>]), compute correction vector (</a:t>
            </a:r>
            <a:r>
              <a:rPr lang="en-IN" dirty="0" err="1"/>
              <a:t>delDelta</a:t>
            </a:r>
            <a:r>
              <a:rPr lang="en-IN" dirty="0"/>
              <a:t>/[</a:t>
            </a:r>
            <a:r>
              <a:rPr lang="en-IN" dirty="0" err="1"/>
              <a:t>delDeltas</a:t>
            </a:r>
            <a:r>
              <a:rPr lang="en-IN" dirty="0"/>
              <a:t>; </a:t>
            </a:r>
            <a:r>
              <a:rPr lang="en-IN" dirty="0" err="1"/>
              <a:t>delV</a:t>
            </a:r>
            <a:r>
              <a:rPr lang="en-IN" dirty="0"/>
              <a:t>]).</a:t>
            </a:r>
          </a:p>
          <a:p>
            <a:pPr lvl="3"/>
            <a:r>
              <a:rPr lang="en-IN" dirty="0" err="1"/>
              <a:t>solveUsingForwardSubstitution</a:t>
            </a:r>
            <a:endParaRPr lang="en-IN" dirty="0"/>
          </a:p>
          <a:p>
            <a:pPr lvl="3"/>
            <a:r>
              <a:rPr lang="en-IN" dirty="0" err="1"/>
              <a:t>solveUsingBackwardSubstituion</a:t>
            </a:r>
            <a:endParaRPr lang="en-IN" i="1" dirty="0"/>
          </a:p>
        </p:txBody>
      </p:sp>
    </p:spTree>
    <p:extLst>
      <p:ext uri="{BB962C8B-B14F-4D97-AF65-F5344CB8AC3E}">
        <p14:creationId xmlns:p14="http://schemas.microsoft.com/office/powerpoint/2010/main" val="2074898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rgbClr val="002060"/>
                </a:solidFill>
              </a:rPr>
              <a:t>P1: </a:t>
            </a:r>
            <a:r>
              <a:rPr lang="en-IN" b="1" dirty="0" err="1">
                <a:solidFill>
                  <a:srgbClr val="002060"/>
                </a:solidFill>
              </a:rPr>
              <a:t>NKGPowerFlow</a:t>
            </a:r>
            <a:r>
              <a:rPr lang="en-IN" b="1" dirty="0">
                <a:solidFill>
                  <a:srgbClr val="002060"/>
                </a:solidFill>
              </a:rPr>
              <a:t> </a:t>
            </a:r>
            <a:r>
              <a:rPr lang="en-IN" dirty="0"/>
              <a:t>(contd.)</a:t>
            </a:r>
          </a:p>
          <a:p>
            <a:pPr lvl="1"/>
            <a:r>
              <a:rPr lang="en-IN" i="1" dirty="0" err="1"/>
              <a:t>displayPowerFlowResults</a:t>
            </a:r>
            <a:r>
              <a:rPr lang="en-IN" i="1" dirty="0"/>
              <a:t>: </a:t>
            </a:r>
            <a:r>
              <a:rPr lang="en-IN" dirty="0"/>
              <a:t>A neat table containing [V, delta, P, Q] with easy to see rows called as ‘Bus 01’, ‘Bus 02’ …</a:t>
            </a:r>
          </a:p>
          <a:p>
            <a:pPr lvl="1"/>
            <a:r>
              <a:rPr lang="en-IN" i="1" dirty="0" err="1"/>
              <a:t>plotPowerFlowResults</a:t>
            </a:r>
            <a:r>
              <a:rPr lang="en-IN" i="1" dirty="0"/>
              <a:t>: </a:t>
            </a:r>
            <a:r>
              <a:rPr lang="en-IN" dirty="0"/>
              <a:t>Compare your own results to the results in the CDF file, via two plots:</a:t>
            </a:r>
          </a:p>
          <a:p>
            <a:pPr lvl="2"/>
            <a:r>
              <a:rPr lang="en-IN" dirty="0"/>
              <a:t>Relative percentage difference in </a:t>
            </a:r>
            <a:r>
              <a:rPr lang="en-IN" dirty="0" err="1"/>
              <a:t>pu</a:t>
            </a:r>
            <a:r>
              <a:rPr lang="en-IN" dirty="0"/>
              <a:t> Voltages</a:t>
            </a:r>
          </a:p>
          <a:p>
            <a:pPr lvl="2"/>
            <a:r>
              <a:rPr lang="en-IN" dirty="0"/>
              <a:t>absolute difference in delta values.</a:t>
            </a:r>
          </a:p>
          <a:p>
            <a:r>
              <a:rPr lang="en-IN" dirty="0">
                <a:solidFill>
                  <a:srgbClr val="C00000"/>
                </a:solidFill>
              </a:rPr>
              <a:t>Caveat: Bus Switching is optional for evaluation, though in general not implementing it for bigger systems will lead to incorrect outcomes or even divergence.</a:t>
            </a:r>
          </a:p>
          <a:p>
            <a:endParaRPr lang="en-IN" b="1" dirty="0">
              <a:solidFill>
                <a:srgbClr val="002060"/>
              </a:solidFill>
            </a:endParaRPr>
          </a:p>
        </p:txBody>
      </p:sp>
    </p:spTree>
    <p:extLst>
      <p:ext uri="{BB962C8B-B14F-4D97-AF65-F5344CB8AC3E}">
        <p14:creationId xmlns:p14="http://schemas.microsoft.com/office/powerpoint/2010/main" val="3009292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70000" lnSpcReduction="20000"/>
          </a:bodyPr>
          <a:lstStyle/>
          <a:p>
            <a:r>
              <a:rPr lang="en-IN" b="1" dirty="0">
                <a:solidFill>
                  <a:schemeClr val="bg2">
                    <a:lumMod val="50000"/>
                  </a:schemeClr>
                </a:solidFill>
              </a:rPr>
              <a:t>P2: </a:t>
            </a:r>
            <a:r>
              <a:rPr lang="en-IN" b="1" dirty="0" err="1">
                <a:solidFill>
                  <a:schemeClr val="bg2">
                    <a:lumMod val="50000"/>
                  </a:schemeClr>
                </a:solidFill>
              </a:rPr>
              <a:t>NKGSparsePowerFlow</a:t>
            </a:r>
            <a:endParaRPr lang="en-IN" b="1" dirty="0">
              <a:solidFill>
                <a:schemeClr val="bg2">
                  <a:lumMod val="50000"/>
                </a:schemeClr>
              </a:solidFill>
            </a:endParaRPr>
          </a:p>
          <a:p>
            <a:r>
              <a:rPr lang="en-IN" dirty="0"/>
              <a:t>Need to rethink all implementations (check Caveat).</a:t>
            </a:r>
          </a:p>
          <a:p>
            <a:r>
              <a:rPr lang="en-IN" dirty="0"/>
              <a:t>function</a:t>
            </a:r>
            <a:r>
              <a:rPr lang="en-IN" i="1" dirty="0"/>
              <a:t> [</a:t>
            </a:r>
            <a:r>
              <a:rPr lang="en-IN" i="1" dirty="0" err="1"/>
              <a:t>nnzYBus</a:t>
            </a:r>
            <a:r>
              <a:rPr lang="en-IN" i="1" dirty="0"/>
              <a:t>, </a:t>
            </a:r>
            <a:r>
              <a:rPr lang="en-IN" i="1" dirty="0" err="1"/>
              <a:t>NYBus</a:t>
            </a:r>
            <a:r>
              <a:rPr lang="en-IN" i="1" dirty="0"/>
              <a:t>] = </a:t>
            </a:r>
            <a:r>
              <a:rPr lang="en-IN" i="1" dirty="0" err="1"/>
              <a:t>makeSparseYBus</a:t>
            </a:r>
            <a:r>
              <a:rPr lang="en-IN" i="1" dirty="0"/>
              <a:t>(</a:t>
            </a:r>
            <a:r>
              <a:rPr lang="en-IN" i="1" dirty="0" err="1"/>
              <a:t>busData</a:t>
            </a:r>
            <a:r>
              <a:rPr lang="en-IN" i="1" dirty="0"/>
              <a:t>, </a:t>
            </a:r>
            <a:r>
              <a:rPr lang="en-IN" i="1" dirty="0" err="1"/>
              <a:t>branchData</a:t>
            </a:r>
            <a:r>
              <a:rPr lang="en-IN" i="1" dirty="0"/>
              <a:t>)</a:t>
            </a:r>
          </a:p>
          <a:p>
            <a:pPr lvl="1"/>
            <a:r>
              <a:rPr lang="en-IN" i="1" dirty="0"/>
              <a:t>[</a:t>
            </a:r>
            <a:r>
              <a:rPr lang="en-IN" i="1" dirty="0" err="1"/>
              <a:t>iYBus</a:t>
            </a:r>
            <a:r>
              <a:rPr lang="en-IN" i="1" dirty="0"/>
              <a:t>, </a:t>
            </a:r>
            <a:r>
              <a:rPr lang="en-IN" i="1" dirty="0" err="1"/>
              <a:t>jYBus</a:t>
            </a:r>
            <a:r>
              <a:rPr lang="en-IN" i="1" dirty="0"/>
              <a:t>, </a:t>
            </a:r>
            <a:r>
              <a:rPr lang="en-IN" i="1" dirty="0" err="1"/>
              <a:t>valYBus</a:t>
            </a:r>
            <a:r>
              <a:rPr lang="en-IN" i="1" dirty="0"/>
              <a:t>] = </a:t>
            </a:r>
            <a:r>
              <a:rPr lang="en-IN" i="1" dirty="0" err="1"/>
              <a:t>constructSparseYBusTable</a:t>
            </a:r>
            <a:r>
              <a:rPr lang="en-IN" i="1" dirty="0"/>
              <a:t>(</a:t>
            </a:r>
            <a:r>
              <a:rPr lang="en-IN" i="1" dirty="0" err="1"/>
              <a:t>busData</a:t>
            </a:r>
            <a:r>
              <a:rPr lang="en-IN" i="1" dirty="0"/>
              <a:t>, </a:t>
            </a:r>
            <a:r>
              <a:rPr lang="en-IN" i="1" dirty="0" err="1"/>
              <a:t>branchData</a:t>
            </a:r>
            <a:r>
              <a:rPr lang="en-IN" i="1" dirty="0"/>
              <a:t>)</a:t>
            </a:r>
          </a:p>
          <a:p>
            <a:pPr lvl="1"/>
            <a:r>
              <a:rPr lang="en-IN" i="1" dirty="0"/>
              <a:t>[</a:t>
            </a:r>
            <a:r>
              <a:rPr lang="en-IN" i="1" dirty="0" err="1"/>
              <a:t>nnz</a:t>
            </a:r>
            <a:r>
              <a:rPr lang="en-IN" i="1" dirty="0"/>
              <a:t>, N] = </a:t>
            </a:r>
            <a:r>
              <a:rPr lang="en-IN" i="1" dirty="0" err="1"/>
              <a:t>sparmat</a:t>
            </a:r>
            <a:r>
              <a:rPr lang="en-IN" i="1" dirty="0"/>
              <a:t>([</a:t>
            </a:r>
            <a:r>
              <a:rPr lang="en-IN" i="1" dirty="0" err="1"/>
              <a:t>i</a:t>
            </a:r>
            <a:r>
              <a:rPr lang="en-IN" i="1" dirty="0"/>
              <a:t>, j, </a:t>
            </a:r>
            <a:r>
              <a:rPr lang="en-IN" i="1" dirty="0" err="1"/>
              <a:t>val</a:t>
            </a:r>
            <a:r>
              <a:rPr lang="en-IN" i="1" dirty="0"/>
              <a:t>])</a:t>
            </a:r>
          </a:p>
          <a:p>
            <a:r>
              <a:rPr lang="en-IN" dirty="0"/>
              <a:t>function </a:t>
            </a:r>
            <a:r>
              <a:rPr lang="en-IN" i="1" dirty="0"/>
              <a:t>[</a:t>
            </a:r>
            <a:r>
              <a:rPr lang="en-IN" i="1" dirty="0" err="1"/>
              <a:t>deltaP</a:t>
            </a:r>
            <a:r>
              <a:rPr lang="en-IN" i="1" dirty="0"/>
              <a:t>, </a:t>
            </a:r>
            <a:r>
              <a:rPr lang="en-IN" i="1" dirty="0" err="1"/>
              <a:t>deltaQ</a:t>
            </a:r>
            <a:r>
              <a:rPr lang="en-IN" i="1" dirty="0"/>
              <a:t>] = </a:t>
            </a:r>
            <a:r>
              <a:rPr lang="en-IN" i="1" dirty="0" err="1"/>
              <a:t>computeMismatchesViaSparseYBus</a:t>
            </a:r>
            <a:r>
              <a:rPr lang="en-IN" i="1" dirty="0"/>
              <a:t>(</a:t>
            </a:r>
            <a:r>
              <a:rPr lang="en-IN" i="1" dirty="0" err="1"/>
              <a:t>nnzYBus</a:t>
            </a:r>
            <a:r>
              <a:rPr lang="en-IN" i="1" dirty="0"/>
              <a:t>, </a:t>
            </a:r>
            <a:r>
              <a:rPr lang="en-IN" i="1" dirty="0" err="1"/>
              <a:t>NYBus</a:t>
            </a:r>
            <a:r>
              <a:rPr lang="en-IN" i="1" dirty="0"/>
              <a:t>, ..)</a:t>
            </a:r>
          </a:p>
          <a:p>
            <a:r>
              <a:rPr lang="en-IN" i="1" dirty="0"/>
              <a:t>function [</a:t>
            </a:r>
            <a:r>
              <a:rPr lang="en-IN" i="1" dirty="0" err="1"/>
              <a:t>nnzJ</a:t>
            </a:r>
            <a:r>
              <a:rPr lang="en-IN" i="1" dirty="0"/>
              <a:t>, NJ] = </a:t>
            </a:r>
            <a:r>
              <a:rPr lang="en-IN" i="1" dirty="0" err="1"/>
              <a:t>constructSparseJacobian</a:t>
            </a:r>
            <a:r>
              <a:rPr lang="en-IN" i="1" dirty="0"/>
              <a:t>(</a:t>
            </a:r>
            <a:r>
              <a:rPr lang="en-IN" i="1" dirty="0" err="1"/>
              <a:t>nnzYBus</a:t>
            </a:r>
            <a:r>
              <a:rPr lang="en-IN" i="1" dirty="0"/>
              <a:t>, </a:t>
            </a:r>
            <a:r>
              <a:rPr lang="en-IN" i="1" dirty="0" err="1"/>
              <a:t>NYBus</a:t>
            </a:r>
            <a:r>
              <a:rPr lang="en-IN" i="1" dirty="0"/>
              <a:t>, …)</a:t>
            </a:r>
          </a:p>
          <a:p>
            <a:r>
              <a:rPr lang="en-IN" i="1" dirty="0"/>
              <a:t>[</a:t>
            </a:r>
            <a:r>
              <a:rPr lang="en-IN" i="1" dirty="0" err="1"/>
              <a:t>nnzL</a:t>
            </a:r>
            <a:r>
              <a:rPr lang="en-IN" i="1" dirty="0"/>
              <a:t>, NL, </a:t>
            </a:r>
            <a:r>
              <a:rPr lang="en-IN" i="1" dirty="0" err="1"/>
              <a:t>nnzU</a:t>
            </a:r>
            <a:r>
              <a:rPr lang="en-IN" i="1" dirty="0"/>
              <a:t>, NU] = </a:t>
            </a:r>
            <a:r>
              <a:rPr lang="en-IN" i="1" dirty="0" err="1"/>
              <a:t>factorizeSparseLU</a:t>
            </a:r>
            <a:r>
              <a:rPr lang="en-IN" i="1" dirty="0"/>
              <a:t>(</a:t>
            </a:r>
            <a:r>
              <a:rPr lang="en-IN" i="1" dirty="0" err="1"/>
              <a:t>nnzJ</a:t>
            </a:r>
            <a:r>
              <a:rPr lang="en-IN" i="1" dirty="0"/>
              <a:t>, NJ)</a:t>
            </a:r>
          </a:p>
          <a:p>
            <a:pPr lvl="1"/>
            <a:r>
              <a:rPr lang="en-IN" i="1" dirty="0" err="1"/>
              <a:t>updateSparseMatrix</a:t>
            </a:r>
            <a:endParaRPr lang="en-IN" i="1" dirty="0"/>
          </a:p>
          <a:p>
            <a:pPr lvl="1"/>
            <a:r>
              <a:rPr lang="en-IN" i="1" dirty="0" err="1"/>
              <a:t>computeSparseTriangularProduct</a:t>
            </a:r>
            <a:endParaRPr lang="en-IN" i="1" dirty="0"/>
          </a:p>
          <a:p>
            <a:r>
              <a:rPr lang="en-IN" dirty="0">
                <a:solidFill>
                  <a:srgbClr val="C00000"/>
                </a:solidFill>
              </a:rPr>
              <a:t>Caveat: My own implementations were awkward. They were not adaptive to new inputs (i.e. they required all of the sparse inputs to be stated up front, no mechanism to make updates to existing sparse data structures). This later led to complications for performing even simple algorithms like LU Factorization (which is the last requirement as far as evaluation is concerned).</a:t>
            </a:r>
          </a:p>
        </p:txBody>
      </p:sp>
    </p:spTree>
    <p:extLst>
      <p:ext uri="{BB962C8B-B14F-4D97-AF65-F5344CB8AC3E}">
        <p14:creationId xmlns:p14="http://schemas.microsoft.com/office/powerpoint/2010/main" val="943132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rgbClr val="FF0000"/>
                </a:solidFill>
              </a:rPr>
              <a:t>P3: </a:t>
            </a:r>
            <a:r>
              <a:rPr lang="en-IN" b="1" dirty="0" err="1">
                <a:solidFill>
                  <a:srgbClr val="FF0000"/>
                </a:solidFill>
              </a:rPr>
              <a:t>NKGContinuationPowerFlow</a:t>
            </a:r>
            <a:endParaRPr lang="en-IN" b="1" dirty="0">
              <a:solidFill>
                <a:srgbClr val="FF0000"/>
              </a:solidFill>
            </a:endParaRPr>
          </a:p>
          <a:p>
            <a:pPr lvl="1"/>
            <a:r>
              <a:rPr lang="en-IN" dirty="0"/>
              <a:t>Dependencies: </a:t>
            </a:r>
            <a:r>
              <a:rPr lang="en-IN" b="1" dirty="0" err="1">
                <a:solidFill>
                  <a:srgbClr val="002060"/>
                </a:solidFill>
              </a:rPr>
              <a:t>NKGPowerFlow</a:t>
            </a:r>
            <a:r>
              <a:rPr lang="en-IN" dirty="0"/>
              <a:t>: </a:t>
            </a:r>
            <a:r>
              <a:rPr lang="en-IN" i="1" dirty="0" err="1"/>
              <a:t>initializeVectors</a:t>
            </a:r>
            <a:r>
              <a:rPr lang="en-IN" dirty="0"/>
              <a:t>, </a:t>
            </a:r>
            <a:r>
              <a:rPr lang="en-IN" i="1" dirty="0" err="1"/>
              <a:t>computeBusInjections</a:t>
            </a:r>
            <a:r>
              <a:rPr lang="en-IN" i="1" dirty="0"/>
              <a:t>,  </a:t>
            </a:r>
            <a:r>
              <a:rPr lang="en-IN" i="1" dirty="0" err="1"/>
              <a:t>solveUsingLU</a:t>
            </a:r>
            <a:endParaRPr lang="en-IN" i="1" dirty="0"/>
          </a:p>
          <a:p>
            <a:pPr lvl="1"/>
            <a:r>
              <a:rPr lang="en-IN" dirty="0"/>
              <a:t>A few more functions, like </a:t>
            </a:r>
            <a:r>
              <a:rPr lang="en-IN" i="1" dirty="0" err="1"/>
              <a:t>PredictorFunction</a:t>
            </a:r>
            <a:r>
              <a:rPr lang="en-IN" i="1" dirty="0"/>
              <a:t> </a:t>
            </a:r>
            <a:r>
              <a:rPr lang="en-IN" dirty="0"/>
              <a:t>and </a:t>
            </a:r>
            <a:r>
              <a:rPr lang="en-IN" i="1" dirty="0" err="1"/>
              <a:t>CorrectorFunction</a:t>
            </a:r>
            <a:r>
              <a:rPr lang="en-IN" dirty="0"/>
              <a:t> </a:t>
            </a:r>
            <a:r>
              <a:rPr lang="en-IN" sz="1600" dirty="0"/>
              <a:t>(I just refactored a whole script by my project team mate, so for me it’s still in just one script, not too long.)</a:t>
            </a:r>
            <a:endParaRPr lang="en-IN" dirty="0"/>
          </a:p>
          <a:p>
            <a:pPr lvl="1"/>
            <a:r>
              <a:rPr lang="en-IN" i="1" dirty="0" err="1"/>
              <a:t>plotCPFPlots</a:t>
            </a:r>
            <a:endParaRPr lang="en-IN" i="1" dirty="0"/>
          </a:p>
          <a:p>
            <a:pPr lvl="1"/>
            <a:r>
              <a:rPr lang="en-IN" i="1" dirty="0" err="1"/>
              <a:t>displayCPFResults</a:t>
            </a:r>
            <a:endParaRPr lang="en-IN" i="1" dirty="0"/>
          </a:p>
        </p:txBody>
      </p:sp>
    </p:spTree>
    <p:extLst>
      <p:ext uri="{BB962C8B-B14F-4D97-AF65-F5344CB8AC3E}">
        <p14:creationId xmlns:p14="http://schemas.microsoft.com/office/powerpoint/2010/main" val="2938050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1F91-1A05-0B95-42C2-FF7AE99A6B3B}"/>
              </a:ext>
            </a:extLst>
          </p:cNvPr>
          <p:cNvSpPr>
            <a:spLocks noGrp="1"/>
          </p:cNvSpPr>
          <p:nvPr>
            <p:ph type="title"/>
          </p:nvPr>
        </p:nvSpPr>
        <p:spPr/>
        <p:txBody>
          <a:bodyPr/>
          <a:lstStyle/>
          <a:p>
            <a:r>
              <a:rPr lang="en-US" dirty="0">
                <a:latin typeface="Palatino Linotype" panose="02040502050505030304" pitchFamily="18" charset="0"/>
              </a:rPr>
              <a:t>Presenting </a:t>
            </a:r>
            <a:r>
              <a:rPr lang="en-US" dirty="0" err="1">
                <a:solidFill>
                  <a:srgbClr val="9558B2"/>
                </a:solidFill>
                <a:latin typeface="Palatino Linotype" panose="02040502050505030304" pitchFamily="18" charset="0"/>
              </a:rPr>
              <a:t>PowerEdu.jl</a:t>
            </a:r>
            <a:r>
              <a:rPr lang="en-US" dirty="0">
                <a:solidFill>
                  <a:srgbClr val="9558B2"/>
                </a:solidFill>
                <a:latin typeface="Palatino Linotype" panose="02040502050505030304" pitchFamily="18" charset="0"/>
              </a:rPr>
              <a:t> </a:t>
            </a:r>
            <a:r>
              <a:rPr lang="en-US" dirty="0">
                <a:latin typeface="Palatino Linotype" panose="02040502050505030304" pitchFamily="18" charset="0"/>
              </a:rPr>
              <a:t>in a paper</a:t>
            </a:r>
          </a:p>
        </p:txBody>
      </p:sp>
      <p:sp>
        <p:nvSpPr>
          <p:cNvPr id="3" name="Content Placeholder 2">
            <a:extLst>
              <a:ext uri="{FF2B5EF4-FFF2-40B4-BE49-F238E27FC236}">
                <a16:creationId xmlns:a16="http://schemas.microsoft.com/office/drawing/2014/main" id="{3867C106-46B0-FE1A-BABF-5078A19ABE82}"/>
              </a:ext>
            </a:extLst>
          </p:cNvPr>
          <p:cNvSpPr>
            <a:spLocks noGrp="1"/>
          </p:cNvSpPr>
          <p:nvPr>
            <p:ph idx="1"/>
          </p:nvPr>
        </p:nvSpPr>
        <p:spPr/>
        <p:txBody>
          <a:bodyPr>
            <a:normAutofit/>
          </a:bodyPr>
          <a:lstStyle/>
          <a:p>
            <a:pPr marL="0" indent="0">
              <a:buNone/>
            </a:pPr>
            <a:r>
              <a:rPr lang="en-US" dirty="0">
                <a:latin typeface="Georgia" panose="02040502050405020303" pitchFamily="18" charset="0"/>
                <a:cs typeface="Helvetica" panose="020B0604020202020204" pitchFamily="34" charset="0"/>
              </a:rPr>
              <a:t>Need to read up on papers presenting packages in Power Systems.</a:t>
            </a:r>
          </a:p>
          <a:p>
            <a:pPr marL="0" indent="0">
              <a:buNone/>
            </a:pPr>
            <a:endParaRPr lang="en-US"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dirty="0" err="1">
                <a:latin typeface="Georgia" panose="02040502050405020303" pitchFamily="18" charset="0"/>
                <a:cs typeface="Helvetica" panose="020B0604020202020204" pitchFamily="34" charset="0"/>
              </a:rPr>
              <a:t>PowerModels.jl</a:t>
            </a:r>
            <a:r>
              <a:rPr lang="en-US" sz="1600" dirty="0">
                <a:latin typeface="Georgia" panose="02040502050405020303" pitchFamily="18" charset="0"/>
                <a:cs typeface="Helvetica" panose="020B0604020202020204" pitchFamily="34" charset="0"/>
              </a:rPr>
              <a:t>: An Open-Source Framework for Exploring Power Flow Formulations from </a:t>
            </a:r>
            <a:r>
              <a:rPr lang="en-US" sz="1600" i="1" dirty="0">
                <a:latin typeface="Georgia" panose="02040502050405020303" pitchFamily="18" charset="0"/>
                <a:cs typeface="Helvetica" panose="020B0604020202020204" pitchFamily="34" charset="0"/>
              </a:rPr>
              <a:t>PSCC 2018</a:t>
            </a:r>
            <a:r>
              <a:rPr lang="en-US" sz="1600" dirty="0">
                <a:latin typeface="Georgia" panose="02040502050405020303" pitchFamily="18" charset="0"/>
                <a:cs typeface="Helvetica" panose="020B0604020202020204" pitchFamily="34" charset="0"/>
              </a:rPr>
              <a:t>. </a:t>
            </a:r>
            <a:r>
              <a:rPr lang="en-US" sz="1600" dirty="0">
                <a:latin typeface="Georgia" panose="02040502050405020303" pitchFamily="18" charset="0"/>
                <a:cs typeface="Helvetica" panose="020B0604020202020204" pitchFamily="34" charset="0"/>
                <a:hlinkClick r:id="rId2"/>
              </a:rPr>
              <a:t>Link</a:t>
            </a:r>
            <a:endParaRPr lang="en-US" sz="1600"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endParaRPr lang="en-US" sz="1600"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dirty="0" err="1">
                <a:latin typeface="Georgia" panose="02040502050405020303" pitchFamily="18" charset="0"/>
                <a:cs typeface="Helvetica" panose="020B0604020202020204" pitchFamily="34" charset="0"/>
              </a:rPr>
              <a:t>PowerSystems.jl</a:t>
            </a:r>
            <a:r>
              <a:rPr lang="en-US" sz="1600" dirty="0">
                <a:latin typeface="Georgia" panose="02040502050405020303" pitchFamily="18" charset="0"/>
                <a:cs typeface="Helvetica" panose="020B0604020202020204" pitchFamily="34" charset="0"/>
              </a:rPr>
              <a:t> — A power system data management package for large scale modeling from </a:t>
            </a:r>
            <a:r>
              <a:rPr lang="en-US" sz="1600" i="1" dirty="0" err="1">
                <a:latin typeface="Georgia" panose="02040502050405020303" pitchFamily="18" charset="0"/>
                <a:cs typeface="Helvetica" panose="020B0604020202020204" pitchFamily="34" charset="0"/>
              </a:rPr>
              <a:t>SoftwareX</a:t>
            </a:r>
            <a:r>
              <a:rPr lang="en-US" sz="1600" i="1" dirty="0">
                <a:latin typeface="Georgia" panose="02040502050405020303" pitchFamily="18" charset="0"/>
                <a:cs typeface="Helvetica" panose="020B0604020202020204" pitchFamily="34" charset="0"/>
              </a:rPr>
              <a:t> 2021</a:t>
            </a:r>
            <a:r>
              <a:rPr lang="en-US" sz="1600" dirty="0">
                <a:latin typeface="Georgia" panose="02040502050405020303" pitchFamily="18" charset="0"/>
                <a:cs typeface="Helvetica" panose="020B0604020202020204" pitchFamily="34" charset="0"/>
              </a:rPr>
              <a:t>. </a:t>
            </a:r>
            <a:r>
              <a:rPr lang="en-US" sz="1600" dirty="0">
                <a:latin typeface="Georgia" panose="02040502050405020303" pitchFamily="18" charset="0"/>
                <a:cs typeface="Helvetica" panose="020B0604020202020204" pitchFamily="34" charset="0"/>
                <a:hlinkClick r:id="rId3" action="ppaction://hlinkfile"/>
              </a:rPr>
              <a:t>Link</a:t>
            </a:r>
            <a:endParaRPr lang="en-US" sz="1600"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endParaRPr lang="en-US" sz="1600"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dirty="0" err="1">
                <a:latin typeface="Georgia" panose="02040502050405020303" pitchFamily="18" charset="0"/>
                <a:cs typeface="Helvetica" panose="020B0604020202020204" pitchFamily="34" charset="0"/>
              </a:rPr>
              <a:t>PyPSA</a:t>
            </a:r>
            <a:r>
              <a:rPr lang="en-US" sz="1600" dirty="0">
                <a:latin typeface="Georgia" panose="02040502050405020303" pitchFamily="18" charset="0"/>
                <a:cs typeface="Helvetica" panose="020B0604020202020204" pitchFamily="34" charset="0"/>
              </a:rPr>
              <a:t>: Python for Power System Analysis from </a:t>
            </a:r>
            <a:r>
              <a:rPr lang="en-US" sz="1600" i="1" dirty="0">
                <a:latin typeface="Georgia" panose="02040502050405020303" pitchFamily="18" charset="0"/>
                <a:cs typeface="Helvetica" panose="020B0604020202020204" pitchFamily="34" charset="0"/>
              </a:rPr>
              <a:t>Journal of Open Research Software, 2018</a:t>
            </a:r>
            <a:r>
              <a:rPr lang="en-US" sz="1600" b="1" dirty="0">
                <a:latin typeface="Georgia" panose="02040502050405020303" pitchFamily="18" charset="0"/>
                <a:cs typeface="Helvetica" panose="020B0604020202020204" pitchFamily="34" charset="0"/>
              </a:rPr>
              <a:t> </a:t>
            </a:r>
            <a:r>
              <a:rPr lang="en-US" sz="1600" dirty="0">
                <a:latin typeface="Georgia" panose="02040502050405020303" pitchFamily="18" charset="0"/>
                <a:cs typeface="Helvetica" panose="020B0604020202020204" pitchFamily="34" charset="0"/>
                <a:hlinkClick r:id="rId4" action="ppaction://hlinkfile"/>
              </a:rPr>
              <a:t>Link</a:t>
            </a:r>
            <a:endParaRPr lang="en-US" sz="1600"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endParaRPr lang="en-US" sz="1600" dirty="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dirty="0" err="1">
                <a:latin typeface="Georgia" panose="02040502050405020303" pitchFamily="18" charset="0"/>
                <a:cs typeface="Helvetica" panose="020B0604020202020204" pitchFamily="34" charset="0"/>
              </a:rPr>
              <a:t>PowerModelsDistribution.jl</a:t>
            </a:r>
            <a:r>
              <a:rPr lang="en-US" sz="1600" dirty="0">
                <a:latin typeface="Georgia" panose="02040502050405020303" pitchFamily="18" charset="0"/>
                <a:cs typeface="Helvetica" panose="020B0604020202020204" pitchFamily="34" charset="0"/>
              </a:rPr>
              <a:t>: An Open-Source Framework for Exploring Distribution Power Flow Formulations from </a:t>
            </a:r>
            <a:r>
              <a:rPr lang="en-US" sz="1600" i="1" dirty="0">
                <a:latin typeface="Georgia" panose="02040502050405020303" pitchFamily="18" charset="0"/>
                <a:cs typeface="Helvetica" panose="020B0604020202020204" pitchFamily="34" charset="0"/>
              </a:rPr>
              <a:t>Electric Power Systems Research 2020</a:t>
            </a:r>
            <a:r>
              <a:rPr lang="en-US" sz="1600" dirty="0">
                <a:latin typeface="Georgia" panose="02040502050405020303" pitchFamily="18" charset="0"/>
                <a:cs typeface="Helvetica" panose="020B0604020202020204" pitchFamily="34" charset="0"/>
              </a:rPr>
              <a:t>. </a:t>
            </a:r>
            <a:r>
              <a:rPr lang="en-US" sz="1600" dirty="0">
                <a:latin typeface="Georgia" panose="02040502050405020303" pitchFamily="18" charset="0"/>
                <a:cs typeface="Helvetica" panose="020B0604020202020204" pitchFamily="34" charset="0"/>
                <a:hlinkClick r:id="rId5" action="ppaction://hlinkfile"/>
              </a:rPr>
              <a:t>Link</a:t>
            </a:r>
            <a:endParaRPr lang="en-US" sz="1600" dirty="0">
              <a:latin typeface="Georgia" panose="02040502050405020303" pitchFamily="18" charset="0"/>
              <a:cs typeface="Helvetica" panose="020B0604020202020204" pitchFamily="34" charset="0"/>
            </a:endParaRPr>
          </a:p>
        </p:txBody>
      </p:sp>
    </p:spTree>
    <p:extLst>
      <p:ext uri="{BB962C8B-B14F-4D97-AF65-F5344CB8AC3E}">
        <p14:creationId xmlns:p14="http://schemas.microsoft.com/office/powerpoint/2010/main" val="3800270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chemeClr val="accent6">
                    <a:lumMod val="75000"/>
                  </a:schemeClr>
                </a:solidFill>
              </a:rPr>
              <a:t>P4: </a:t>
            </a:r>
            <a:r>
              <a:rPr lang="en-IN" b="1" dirty="0" err="1">
                <a:solidFill>
                  <a:schemeClr val="accent6">
                    <a:lumMod val="75000"/>
                  </a:schemeClr>
                </a:solidFill>
              </a:rPr>
              <a:t>NKGStateEstimation</a:t>
            </a:r>
            <a:endParaRPr lang="en-IN" b="1" dirty="0">
              <a:solidFill>
                <a:schemeClr val="accent6">
                  <a:lumMod val="75000"/>
                </a:schemeClr>
              </a:solidFill>
            </a:endParaRPr>
          </a:p>
          <a:p>
            <a:r>
              <a:rPr lang="en-IN" dirty="0"/>
              <a:t>(My project partner completely did it.)</a:t>
            </a:r>
          </a:p>
          <a:p>
            <a:r>
              <a:rPr lang="en-IN" dirty="0"/>
              <a:t>Requires Powerflow results from </a:t>
            </a:r>
            <a:r>
              <a:rPr lang="en-IN" b="1" dirty="0">
                <a:solidFill>
                  <a:srgbClr val="002060"/>
                </a:solidFill>
              </a:rPr>
              <a:t>P1 </a:t>
            </a:r>
            <a:r>
              <a:rPr lang="en-IN" dirty="0"/>
              <a:t>for branch currents.</a:t>
            </a:r>
          </a:p>
          <a:p>
            <a:r>
              <a:rPr lang="en-IN" dirty="0"/>
              <a:t>Likely requires using a lot of symbolic variables. Although he did it by literally writing out all of the derivative equations.</a:t>
            </a:r>
          </a:p>
          <a:p>
            <a:r>
              <a:rPr lang="en-IN" dirty="0"/>
              <a:t>Then some addition of noise to the currents.</a:t>
            </a:r>
          </a:p>
          <a:p>
            <a:r>
              <a:rPr lang="en-IN" dirty="0"/>
              <a:t>Then formation of H matrix, to be used in an iterative computation.</a:t>
            </a:r>
          </a:p>
          <a:p>
            <a:endParaRPr lang="en-IN" dirty="0"/>
          </a:p>
        </p:txBody>
      </p:sp>
    </p:spTree>
    <p:extLst>
      <p:ext uri="{BB962C8B-B14F-4D97-AF65-F5344CB8AC3E}">
        <p14:creationId xmlns:p14="http://schemas.microsoft.com/office/powerpoint/2010/main" val="1123651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chemeClr val="accent2">
                    <a:lumMod val="75000"/>
                  </a:schemeClr>
                </a:solidFill>
              </a:rPr>
              <a:t>P5: </a:t>
            </a:r>
            <a:r>
              <a:rPr lang="en-IN" b="1" dirty="0" err="1">
                <a:solidFill>
                  <a:schemeClr val="accent2">
                    <a:lumMod val="75000"/>
                  </a:schemeClr>
                </a:solidFill>
              </a:rPr>
              <a:t>NKGOptimalPowerFlow</a:t>
            </a:r>
            <a:endParaRPr lang="en-IN" b="1" dirty="0">
              <a:solidFill>
                <a:schemeClr val="accent2">
                  <a:lumMod val="75000"/>
                </a:schemeClr>
              </a:solidFill>
            </a:endParaRPr>
          </a:p>
          <a:p>
            <a:r>
              <a:rPr lang="en-IN" dirty="0"/>
              <a:t>Dependencies:</a:t>
            </a:r>
            <a:r>
              <a:rPr lang="en-IN" b="1" dirty="0">
                <a:solidFill>
                  <a:schemeClr val="accent2">
                    <a:lumMod val="75000"/>
                  </a:schemeClr>
                </a:solidFill>
              </a:rPr>
              <a:t> </a:t>
            </a:r>
            <a:r>
              <a:rPr lang="en-IN" b="1" dirty="0" err="1">
                <a:solidFill>
                  <a:srgbClr val="002060"/>
                </a:solidFill>
              </a:rPr>
              <a:t>NKGPowerFlow</a:t>
            </a:r>
            <a:r>
              <a:rPr lang="en-IN" dirty="0"/>
              <a:t>: </a:t>
            </a:r>
            <a:r>
              <a:rPr lang="en-IN" i="1" dirty="0" err="1"/>
              <a:t>initializeVectors</a:t>
            </a:r>
            <a:r>
              <a:rPr lang="en-IN" dirty="0"/>
              <a:t>, </a:t>
            </a:r>
            <a:r>
              <a:rPr lang="en-IN" i="1" dirty="0" err="1"/>
              <a:t>constructJacobian</a:t>
            </a:r>
            <a:r>
              <a:rPr lang="en-IN" i="1" dirty="0"/>
              <a:t>, </a:t>
            </a:r>
            <a:r>
              <a:rPr lang="en-IN" i="1" dirty="0" err="1"/>
              <a:t>solveForPowerFlow</a:t>
            </a:r>
            <a:endParaRPr lang="en-IN" dirty="0"/>
          </a:p>
          <a:p>
            <a:r>
              <a:rPr lang="en-IN" dirty="0"/>
              <a:t>Note: Usage of symbolic variables recommended for computation of derivatives and </a:t>
            </a:r>
            <a:r>
              <a:rPr lang="en-IN" dirty="0" err="1"/>
              <a:t>jacobians</a:t>
            </a:r>
            <a:r>
              <a:rPr lang="en-IN" dirty="0"/>
              <a:t>.</a:t>
            </a:r>
          </a:p>
          <a:p>
            <a:r>
              <a:rPr lang="en-IN" i="1" dirty="0" err="1"/>
              <a:t>solveForEconomicDispatch</a:t>
            </a:r>
            <a:r>
              <a:rPr lang="en-IN" i="1" dirty="0"/>
              <a:t> </a:t>
            </a:r>
            <a:r>
              <a:rPr lang="en-IN" dirty="0"/>
              <a:t>for the first two scenarios</a:t>
            </a:r>
          </a:p>
          <a:p>
            <a:r>
              <a:rPr lang="en-IN" i="1" dirty="0" err="1"/>
              <a:t>solveForOPF</a:t>
            </a:r>
            <a:r>
              <a:rPr lang="en-IN" i="1" dirty="0"/>
              <a:t> </a:t>
            </a:r>
            <a:r>
              <a:rPr lang="en-IN" dirty="0"/>
              <a:t>for the next two scenarios</a:t>
            </a:r>
          </a:p>
          <a:p>
            <a:pPr lvl="1"/>
            <a:r>
              <a:rPr lang="en-IN" i="1" dirty="0" err="1"/>
              <a:t>generateSymoblicPowerFlowEquations</a:t>
            </a:r>
            <a:endParaRPr lang="en-IN" i="1" dirty="0"/>
          </a:p>
          <a:p>
            <a:endParaRPr lang="en-IN" i="1" dirty="0"/>
          </a:p>
          <a:p>
            <a:endParaRPr lang="en-IN" i="1" dirty="0"/>
          </a:p>
        </p:txBody>
      </p:sp>
    </p:spTree>
    <p:extLst>
      <p:ext uri="{BB962C8B-B14F-4D97-AF65-F5344CB8AC3E}">
        <p14:creationId xmlns:p14="http://schemas.microsoft.com/office/powerpoint/2010/main" val="2553337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80A0-3C5C-206A-41CE-CD937A8C9107}"/>
              </a:ext>
            </a:extLst>
          </p:cNvPr>
          <p:cNvSpPr>
            <a:spLocks noGrp="1"/>
          </p:cNvSpPr>
          <p:nvPr>
            <p:ph type="title"/>
          </p:nvPr>
        </p:nvSpPr>
        <p:spPr/>
        <p:txBody>
          <a:bodyPr/>
          <a:lstStyle/>
          <a:p>
            <a:pPr algn="ctr"/>
            <a:r>
              <a:rPr lang="en-US" dirty="0"/>
              <a:t>Expected Time for Completion ~ 135 hours</a:t>
            </a:r>
            <a:br>
              <a:rPr lang="en-US" dirty="0"/>
            </a:br>
            <a:r>
              <a:rPr lang="en-US" sz="1800" dirty="0"/>
              <a:t>You think we can do it faster?</a:t>
            </a:r>
            <a:endParaRPr lang="en-IN" dirty="0"/>
          </a:p>
        </p:txBody>
      </p:sp>
      <p:graphicFrame>
        <p:nvGraphicFramePr>
          <p:cNvPr id="4" name="Table 4">
            <a:extLst>
              <a:ext uri="{FF2B5EF4-FFF2-40B4-BE49-F238E27FC236}">
                <a16:creationId xmlns:a16="http://schemas.microsoft.com/office/drawing/2014/main" id="{779F6E6E-7735-8C19-7280-5EAF56FF77CD}"/>
              </a:ext>
            </a:extLst>
          </p:cNvPr>
          <p:cNvGraphicFramePr>
            <a:graphicFrameLocks noGrp="1"/>
          </p:cNvGraphicFramePr>
          <p:nvPr>
            <p:ph idx="1"/>
            <p:extLst>
              <p:ext uri="{D42A27DB-BD31-4B8C-83A1-F6EECF244321}">
                <p14:modId xmlns:p14="http://schemas.microsoft.com/office/powerpoint/2010/main" val="2144016078"/>
              </p:ext>
            </p:extLst>
          </p:nvPr>
        </p:nvGraphicFramePr>
        <p:xfrm>
          <a:off x="259308" y="1839273"/>
          <a:ext cx="11532357" cy="4124960"/>
        </p:xfrm>
        <a:graphic>
          <a:graphicData uri="http://schemas.openxmlformats.org/drawingml/2006/table">
            <a:tbl>
              <a:tblPr firstRow="1" bandRow="1">
                <a:tableStyleId>{5C22544A-7EE6-4342-B048-85BDC9FD1C3A}</a:tableStyleId>
              </a:tblPr>
              <a:tblGrid>
                <a:gridCol w="1131283">
                  <a:extLst>
                    <a:ext uri="{9D8B030D-6E8A-4147-A177-3AD203B41FA5}">
                      <a16:colId xmlns:a16="http://schemas.microsoft.com/office/drawing/2014/main" val="907412119"/>
                    </a:ext>
                  </a:extLst>
                </a:gridCol>
                <a:gridCol w="2662794">
                  <a:extLst>
                    <a:ext uri="{9D8B030D-6E8A-4147-A177-3AD203B41FA5}">
                      <a16:colId xmlns:a16="http://schemas.microsoft.com/office/drawing/2014/main" val="1264772641"/>
                    </a:ext>
                  </a:extLst>
                </a:gridCol>
                <a:gridCol w="1972100">
                  <a:extLst>
                    <a:ext uri="{9D8B030D-6E8A-4147-A177-3AD203B41FA5}">
                      <a16:colId xmlns:a16="http://schemas.microsoft.com/office/drawing/2014/main" val="2127141692"/>
                    </a:ext>
                  </a:extLst>
                </a:gridCol>
                <a:gridCol w="1922060">
                  <a:extLst>
                    <a:ext uri="{9D8B030D-6E8A-4147-A177-3AD203B41FA5}">
                      <a16:colId xmlns:a16="http://schemas.microsoft.com/office/drawing/2014/main" val="924829558"/>
                    </a:ext>
                  </a:extLst>
                </a:gridCol>
                <a:gridCol w="1922060">
                  <a:extLst>
                    <a:ext uri="{9D8B030D-6E8A-4147-A177-3AD203B41FA5}">
                      <a16:colId xmlns:a16="http://schemas.microsoft.com/office/drawing/2014/main" val="413412511"/>
                    </a:ext>
                  </a:extLst>
                </a:gridCol>
                <a:gridCol w="1922060">
                  <a:extLst>
                    <a:ext uri="{9D8B030D-6E8A-4147-A177-3AD203B41FA5}">
                      <a16:colId xmlns:a16="http://schemas.microsoft.com/office/drawing/2014/main" val="2983149358"/>
                    </a:ext>
                  </a:extLst>
                </a:gridCol>
              </a:tblGrid>
              <a:tr h="408134">
                <a:tc>
                  <a:txBody>
                    <a:bodyPr/>
                    <a:lstStyle/>
                    <a:p>
                      <a:r>
                        <a:rPr lang="en-US" dirty="0"/>
                        <a:t>Project Number</a:t>
                      </a:r>
                      <a:endParaRPr lang="en-IN" dirty="0"/>
                    </a:p>
                  </a:txBody>
                  <a:tcPr/>
                </a:tc>
                <a:tc>
                  <a:txBody>
                    <a:bodyPr/>
                    <a:lstStyle/>
                    <a:p>
                      <a:r>
                        <a:rPr lang="en-US" dirty="0"/>
                        <a:t>Project Name</a:t>
                      </a:r>
                      <a:endParaRPr lang="en-IN" dirty="0"/>
                    </a:p>
                  </a:txBody>
                  <a:tcPr/>
                </a:tc>
                <a:tc>
                  <a:txBody>
                    <a:bodyPr/>
                    <a:lstStyle/>
                    <a:p>
                      <a:r>
                        <a:rPr lang="en-US" dirty="0"/>
                        <a:t>Encountered or Perceived Toughness</a:t>
                      </a:r>
                      <a:endParaRPr lang="en-IN" dirty="0"/>
                    </a:p>
                  </a:txBody>
                  <a:tcPr/>
                </a:tc>
                <a:tc>
                  <a:txBody>
                    <a:bodyPr/>
                    <a:lstStyle/>
                    <a:p>
                      <a:r>
                        <a:rPr lang="en-US" dirty="0"/>
                        <a:t>Expect Time for Completion [hours]</a:t>
                      </a:r>
                      <a:endParaRPr lang="en-IN" dirty="0"/>
                    </a:p>
                  </a:txBody>
                  <a:tcPr/>
                </a:tc>
                <a:tc>
                  <a:txBody>
                    <a:bodyPr/>
                    <a:lstStyle/>
                    <a:p>
                      <a:r>
                        <a:rPr lang="en-US" dirty="0"/>
                        <a:t>Remarks</a:t>
                      </a:r>
                      <a:endParaRPr lang="en-IN" dirty="0"/>
                    </a:p>
                  </a:txBody>
                  <a:tcPr/>
                </a:tc>
                <a:tc>
                  <a:txBody>
                    <a:bodyPr/>
                    <a:lstStyle/>
                    <a:p>
                      <a:r>
                        <a:rPr lang="en-US" dirty="0"/>
                        <a:t>Prerequisites</a:t>
                      </a:r>
                      <a:endParaRPr lang="en-IN" dirty="0"/>
                    </a:p>
                  </a:txBody>
                  <a:tcPr/>
                </a:tc>
                <a:extLst>
                  <a:ext uri="{0D108BD9-81ED-4DB2-BD59-A6C34878D82A}">
                    <a16:rowId xmlns:a16="http://schemas.microsoft.com/office/drawing/2014/main" val="3537124059"/>
                  </a:ext>
                </a:extLst>
              </a:tr>
              <a:tr h="370840">
                <a:tc>
                  <a:txBody>
                    <a:bodyPr/>
                    <a:lstStyle/>
                    <a:p>
                      <a:r>
                        <a:rPr lang="en-US" b="1" dirty="0">
                          <a:solidFill>
                            <a:srgbClr val="002060"/>
                          </a:solidFill>
                        </a:rPr>
                        <a:t>1</a:t>
                      </a:r>
                      <a:endParaRPr lang="en-IN" b="1" dirty="0">
                        <a:solidFill>
                          <a:srgbClr val="002060"/>
                        </a:solidFill>
                      </a:endParaRPr>
                    </a:p>
                  </a:txBody>
                  <a:tcPr/>
                </a:tc>
                <a:tc>
                  <a:txBody>
                    <a:bodyPr/>
                    <a:lstStyle/>
                    <a:p>
                      <a:r>
                        <a:rPr lang="en-US" b="1" dirty="0" err="1">
                          <a:solidFill>
                            <a:srgbClr val="002060"/>
                          </a:solidFill>
                        </a:rPr>
                        <a:t>PowerFlow</a:t>
                      </a:r>
                      <a:endParaRPr lang="en-IN" b="1" dirty="0">
                        <a:solidFill>
                          <a:srgbClr val="002060"/>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endParaRPr lang="en-IN" dirty="0"/>
                    </a:p>
                  </a:txBody>
                  <a:tcPr/>
                </a:tc>
                <a:tc>
                  <a:txBody>
                    <a:bodyPr/>
                    <a:lstStyle/>
                    <a:p>
                      <a:r>
                        <a:rPr lang="en-US" dirty="0"/>
                        <a:t>-</a:t>
                      </a:r>
                      <a:endParaRPr lang="en-IN" dirty="0"/>
                    </a:p>
                  </a:txBody>
                  <a:tcPr/>
                </a:tc>
                <a:extLst>
                  <a:ext uri="{0D108BD9-81ED-4DB2-BD59-A6C34878D82A}">
                    <a16:rowId xmlns:a16="http://schemas.microsoft.com/office/drawing/2014/main" val="1923904353"/>
                  </a:ext>
                </a:extLst>
              </a:tr>
              <a:tr h="370840">
                <a:tc>
                  <a:txBody>
                    <a:bodyPr/>
                    <a:lstStyle/>
                    <a:p>
                      <a:r>
                        <a:rPr lang="en-US" dirty="0">
                          <a:solidFill>
                            <a:schemeClr val="bg2">
                              <a:lumMod val="50000"/>
                            </a:schemeClr>
                          </a:solidFill>
                        </a:rPr>
                        <a:t>2</a:t>
                      </a:r>
                      <a:endParaRPr lang="en-IN" dirty="0">
                        <a:solidFill>
                          <a:schemeClr val="bg2">
                            <a:lumMod val="50000"/>
                          </a:schemeClr>
                        </a:solidFill>
                      </a:endParaRPr>
                    </a:p>
                  </a:txBody>
                  <a:tcPr/>
                </a:tc>
                <a:tc>
                  <a:txBody>
                    <a:bodyPr/>
                    <a:lstStyle/>
                    <a:p>
                      <a:r>
                        <a:rPr lang="en-US" b="1" dirty="0" err="1">
                          <a:solidFill>
                            <a:schemeClr val="bg2">
                              <a:lumMod val="50000"/>
                            </a:schemeClr>
                          </a:solidFill>
                        </a:rPr>
                        <a:t>SparsePowerFlow</a:t>
                      </a:r>
                      <a:endParaRPr lang="en-IN" b="1" dirty="0">
                        <a:solidFill>
                          <a:schemeClr val="bg2">
                            <a:lumMod val="50000"/>
                          </a:schemeClr>
                        </a:solidFill>
                      </a:endParaRPr>
                    </a:p>
                  </a:txBody>
                  <a:tcPr/>
                </a:tc>
                <a:tc>
                  <a:txBody>
                    <a:bodyPr/>
                    <a:lstStyle/>
                    <a:p>
                      <a:r>
                        <a:rPr lang="en-US" dirty="0"/>
                        <a:t>Very Hard</a:t>
                      </a:r>
                      <a:endParaRPr lang="en-IN" dirty="0"/>
                    </a:p>
                  </a:txBody>
                  <a:tcPr/>
                </a:tc>
                <a:tc>
                  <a:txBody>
                    <a:bodyPr/>
                    <a:lstStyle/>
                    <a:p>
                      <a:r>
                        <a:rPr lang="en-US" dirty="0"/>
                        <a:t>50</a:t>
                      </a:r>
                      <a:endParaRPr lang="en-IN" dirty="0"/>
                    </a:p>
                  </a:txBody>
                  <a:tcPr/>
                </a:tc>
                <a:tc>
                  <a:txBody>
                    <a:bodyPr/>
                    <a:lstStyle/>
                    <a:p>
                      <a:r>
                        <a:rPr lang="en-US" dirty="0"/>
                        <a:t>Most of the time spent in ideation.</a:t>
                      </a:r>
                      <a:endParaRPr lang="en-IN" dirty="0"/>
                    </a:p>
                  </a:txBody>
                  <a:tcPr/>
                </a:tc>
                <a:tc>
                  <a:txBody>
                    <a:bodyPr/>
                    <a:lstStyle/>
                    <a:p>
                      <a:r>
                        <a:rPr lang="en-US" dirty="0"/>
                        <a:t>-</a:t>
                      </a:r>
                      <a:endParaRPr lang="en-IN" dirty="0"/>
                    </a:p>
                  </a:txBody>
                  <a:tcPr/>
                </a:tc>
                <a:extLst>
                  <a:ext uri="{0D108BD9-81ED-4DB2-BD59-A6C34878D82A}">
                    <a16:rowId xmlns:a16="http://schemas.microsoft.com/office/drawing/2014/main" val="715220458"/>
                  </a:ext>
                </a:extLst>
              </a:tr>
              <a:tr h="370840">
                <a:tc>
                  <a:txBody>
                    <a:bodyPr/>
                    <a:lstStyle/>
                    <a:p>
                      <a:r>
                        <a:rPr lang="en-US" b="1" dirty="0">
                          <a:solidFill>
                            <a:srgbClr val="C00000"/>
                          </a:solidFill>
                        </a:rPr>
                        <a:t>3</a:t>
                      </a:r>
                      <a:endParaRPr lang="en-IN" b="1" dirty="0">
                        <a:solidFill>
                          <a:srgbClr val="C00000"/>
                        </a:solidFill>
                      </a:endParaRPr>
                    </a:p>
                  </a:txBody>
                  <a:tcPr/>
                </a:tc>
                <a:tc>
                  <a:txBody>
                    <a:bodyPr/>
                    <a:lstStyle/>
                    <a:p>
                      <a:r>
                        <a:rPr lang="en-US" b="1" dirty="0">
                          <a:solidFill>
                            <a:srgbClr val="C00000"/>
                          </a:solidFill>
                        </a:rPr>
                        <a:t>ContinuationPowerFlow</a:t>
                      </a:r>
                      <a:endParaRPr lang="en-IN" b="1" dirty="0">
                        <a:solidFill>
                          <a:srgbClr val="C00000"/>
                        </a:solidFill>
                      </a:endParaRPr>
                    </a:p>
                  </a:txBody>
                  <a:tcPr/>
                </a:tc>
                <a:tc>
                  <a:txBody>
                    <a:bodyPr/>
                    <a:lstStyle/>
                    <a:p>
                      <a:r>
                        <a:rPr lang="en-US" dirty="0"/>
                        <a:t>Medium</a:t>
                      </a:r>
                      <a:endParaRPr lang="en-IN" dirty="0"/>
                    </a:p>
                  </a:txBody>
                  <a:tcPr/>
                </a:tc>
                <a:tc>
                  <a:txBody>
                    <a:bodyPr/>
                    <a:lstStyle/>
                    <a:p>
                      <a:r>
                        <a:rPr lang="en-US" dirty="0"/>
                        <a:t>10</a:t>
                      </a:r>
                      <a:endParaRPr lang="en-IN" dirty="0"/>
                    </a:p>
                  </a:txBody>
                  <a:tcPr/>
                </a:tc>
                <a:tc>
                  <a:txBody>
                    <a:bodyPr/>
                    <a:lstStyle/>
                    <a:p>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3387431128"/>
                  </a:ext>
                </a:extLst>
              </a:tr>
              <a:tr h="370840">
                <a:tc>
                  <a:txBody>
                    <a:bodyPr/>
                    <a:lstStyle/>
                    <a:p>
                      <a:r>
                        <a:rPr lang="en-US" b="1" dirty="0">
                          <a:solidFill>
                            <a:schemeClr val="accent6">
                              <a:lumMod val="75000"/>
                            </a:schemeClr>
                          </a:solidFill>
                        </a:rPr>
                        <a:t>4</a:t>
                      </a:r>
                      <a:endParaRPr lang="en-IN" b="1" dirty="0">
                        <a:solidFill>
                          <a:schemeClr val="accent6">
                            <a:lumMod val="75000"/>
                          </a:schemeClr>
                        </a:solidFill>
                      </a:endParaRPr>
                    </a:p>
                  </a:txBody>
                  <a:tcPr/>
                </a:tc>
                <a:tc>
                  <a:txBody>
                    <a:bodyPr/>
                    <a:lstStyle/>
                    <a:p>
                      <a:r>
                        <a:rPr lang="en-US" b="1" dirty="0" err="1">
                          <a:solidFill>
                            <a:schemeClr val="accent6">
                              <a:lumMod val="75000"/>
                            </a:schemeClr>
                          </a:solidFill>
                        </a:rPr>
                        <a:t>StateEstimation</a:t>
                      </a:r>
                      <a:endParaRPr lang="en-IN" b="1" dirty="0">
                        <a:solidFill>
                          <a:schemeClr val="accent6">
                            <a:lumMod val="75000"/>
                          </a:schemeClr>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r>
                        <a:rPr lang="en-US" dirty="0"/>
                        <a:t>Was never implemented by me.</a:t>
                      </a:r>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2322087594"/>
                  </a:ext>
                </a:extLst>
              </a:tr>
              <a:tr h="370840">
                <a:tc>
                  <a:txBody>
                    <a:bodyPr/>
                    <a:lstStyle/>
                    <a:p>
                      <a:r>
                        <a:rPr lang="en-US" b="1" dirty="0">
                          <a:solidFill>
                            <a:schemeClr val="accent2">
                              <a:lumMod val="75000"/>
                            </a:schemeClr>
                          </a:solidFill>
                        </a:rPr>
                        <a:t>5</a:t>
                      </a:r>
                      <a:endParaRPr lang="en-IN" b="1" dirty="0">
                        <a:solidFill>
                          <a:schemeClr val="accent2">
                            <a:lumMod val="75000"/>
                          </a:schemeClr>
                        </a:solidFill>
                      </a:endParaRPr>
                    </a:p>
                  </a:txBody>
                  <a:tcPr/>
                </a:tc>
                <a:tc>
                  <a:txBody>
                    <a:bodyPr/>
                    <a:lstStyle/>
                    <a:p>
                      <a:r>
                        <a:rPr lang="en-US" b="1" dirty="0" err="1">
                          <a:solidFill>
                            <a:schemeClr val="accent2">
                              <a:lumMod val="75000"/>
                            </a:schemeClr>
                          </a:solidFill>
                        </a:rPr>
                        <a:t>OptimalPowerFlow</a:t>
                      </a:r>
                      <a:endParaRPr lang="en-IN" b="1" dirty="0">
                        <a:solidFill>
                          <a:schemeClr val="accent2">
                            <a:lumMod val="75000"/>
                          </a:schemeClr>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r>
                        <a:rPr lang="en-US" dirty="0"/>
                        <a:t>Has an easy part and a head-banging part.</a:t>
                      </a:r>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3914988584"/>
                  </a:ext>
                </a:extLst>
              </a:tr>
            </a:tbl>
          </a:graphicData>
        </a:graphic>
      </p:graphicFrame>
    </p:spTree>
    <p:extLst>
      <p:ext uri="{BB962C8B-B14F-4D97-AF65-F5344CB8AC3E}">
        <p14:creationId xmlns:p14="http://schemas.microsoft.com/office/powerpoint/2010/main" val="740687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4FEB-9356-79CB-4E7C-5DCE71B06829}"/>
              </a:ext>
            </a:extLst>
          </p:cNvPr>
          <p:cNvSpPr>
            <a:spLocks noGrp="1"/>
          </p:cNvSpPr>
          <p:nvPr>
            <p:ph type="title"/>
          </p:nvPr>
        </p:nvSpPr>
        <p:spPr/>
        <p:txBody>
          <a:bodyPr>
            <a:normAutofit/>
          </a:bodyPr>
          <a:lstStyle/>
          <a:p>
            <a:pPr algn="ctr"/>
            <a:r>
              <a:rPr lang="en-US" dirty="0"/>
              <a:t>Help yourself to </a:t>
            </a:r>
            <a:r>
              <a:rPr lang="en-US" dirty="0">
                <a:solidFill>
                  <a:schemeClr val="accent2">
                    <a:lumMod val="75000"/>
                  </a:schemeClr>
                </a:solidFill>
              </a:rPr>
              <a:t>my implementations</a:t>
            </a:r>
            <a:br>
              <a:rPr lang="en-US" dirty="0"/>
            </a:br>
            <a:r>
              <a:rPr lang="en-US" sz="1800" dirty="0"/>
              <a:t>Easy high-level overview of all projects can be obtained just through a quick glance at my implementations.</a:t>
            </a:r>
            <a:endParaRPr lang="en-IN" dirty="0"/>
          </a:p>
        </p:txBody>
      </p:sp>
      <p:sp>
        <p:nvSpPr>
          <p:cNvPr id="3" name="Content Placeholder 2">
            <a:extLst>
              <a:ext uri="{FF2B5EF4-FFF2-40B4-BE49-F238E27FC236}">
                <a16:creationId xmlns:a16="http://schemas.microsoft.com/office/drawing/2014/main" id="{22F55CDF-414D-8C75-D628-91B6BC39E78A}"/>
              </a:ext>
            </a:extLst>
          </p:cNvPr>
          <p:cNvSpPr>
            <a:spLocks noGrp="1"/>
          </p:cNvSpPr>
          <p:nvPr>
            <p:ph idx="1"/>
          </p:nvPr>
        </p:nvSpPr>
        <p:spPr/>
        <p:txBody>
          <a:bodyPr/>
          <a:lstStyle/>
          <a:p>
            <a:r>
              <a:rPr lang="en-IN" dirty="0"/>
              <a:t>Have the GitHub Desktop app installed.</a:t>
            </a:r>
          </a:p>
          <a:p>
            <a:r>
              <a:rPr lang="en-IN" dirty="0"/>
              <a:t>Have MATLAB 2023a installed. </a:t>
            </a:r>
            <a:r>
              <a:rPr lang="en-IN" sz="1800" dirty="0"/>
              <a:t>It helps to visualize desired outputs and check for function input arguments and outputs.</a:t>
            </a:r>
            <a:endParaRPr lang="en-IN" dirty="0"/>
          </a:p>
          <a:p>
            <a:r>
              <a:rPr lang="en-IN" dirty="0"/>
              <a:t>Clone my repo. </a:t>
            </a:r>
            <a:r>
              <a:rPr lang="en-IN" sz="1600" dirty="0"/>
              <a:t>It is fast and easy, plus I can help you if you haven’t done it before.</a:t>
            </a:r>
          </a:p>
          <a:p>
            <a:r>
              <a:rPr lang="en-IN" dirty="0"/>
              <a:t>Run ee521_main.mlx and visualize required outputs, check out the functions and their arguments, etc. and save time.	</a:t>
            </a:r>
          </a:p>
        </p:txBody>
      </p:sp>
    </p:spTree>
    <p:extLst>
      <p:ext uri="{BB962C8B-B14F-4D97-AF65-F5344CB8AC3E}">
        <p14:creationId xmlns:p14="http://schemas.microsoft.com/office/powerpoint/2010/main" val="2374138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8808-F977-394F-1A5B-61193AE2BE99}"/>
              </a:ext>
            </a:extLst>
          </p:cNvPr>
          <p:cNvSpPr>
            <a:spLocks noGrp="1"/>
          </p:cNvSpPr>
          <p:nvPr>
            <p:ph type="title"/>
          </p:nvPr>
        </p:nvSpPr>
        <p:spPr/>
        <p:txBody>
          <a:bodyPr/>
          <a:lstStyle/>
          <a:p>
            <a:pPr algn="ctr"/>
            <a:r>
              <a:rPr lang="en-US" dirty="0">
                <a:latin typeface="Calisto MT" panose="02040603050505030304" pitchFamily="18" charset="0"/>
              </a:rPr>
              <a:t>May our </a:t>
            </a:r>
            <a:r>
              <a:rPr lang="en-US" dirty="0">
                <a:solidFill>
                  <a:srgbClr val="7030A0"/>
                </a:solidFill>
                <a:latin typeface="Calisto MT" panose="02040603050505030304" pitchFamily="18" charset="0"/>
              </a:rPr>
              <a:t>package</a:t>
            </a:r>
            <a:r>
              <a:rPr lang="en-US" dirty="0">
                <a:latin typeface="Calisto MT" panose="02040603050505030304" pitchFamily="18" charset="0"/>
              </a:rPr>
              <a:t> be glorious!</a:t>
            </a:r>
            <a:endParaRPr lang="en-IN" dirty="0">
              <a:latin typeface="Calisto MT" panose="02040603050505030304" pitchFamily="18" charset="0"/>
            </a:endParaRPr>
          </a:p>
        </p:txBody>
      </p:sp>
      <p:sp>
        <p:nvSpPr>
          <p:cNvPr id="3" name="Content Placeholder 2">
            <a:extLst>
              <a:ext uri="{FF2B5EF4-FFF2-40B4-BE49-F238E27FC236}">
                <a16:creationId xmlns:a16="http://schemas.microsoft.com/office/drawing/2014/main" id="{908D5652-B405-EAC9-EA04-B2BDE3482E0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725558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838200" y="184805"/>
            <a:ext cx="10515600" cy="1505883"/>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r>
              <a:rPr lang="en-US" sz="4800" kern="1200" dirty="0">
                <a:solidFill>
                  <a:schemeClr val="tx1"/>
                </a:solidFill>
                <a:latin typeface="+mj-lt"/>
                <a:ea typeface="+mj-ea"/>
                <a:cs typeface="+mj-cs"/>
              </a:rPr>
              <a:t>Current Objective: Develop a One-Page Abstract for the proposed Julia Package</a:t>
            </a:r>
          </a:p>
        </p:txBody>
      </p:sp>
      <p:pic>
        <p:nvPicPr>
          <p:cNvPr id="14" name="Picture 13">
            <a:extLst>
              <a:ext uri="{FF2B5EF4-FFF2-40B4-BE49-F238E27FC236}">
                <a16:creationId xmlns:a16="http://schemas.microsoft.com/office/drawing/2014/main" id="{903B4584-9D50-B366-31B4-BD7395850DB5}"/>
              </a:ext>
            </a:extLst>
          </p:cNvPr>
          <p:cNvPicPr>
            <a:picLocks noChangeAspect="1"/>
          </p:cNvPicPr>
          <p:nvPr/>
        </p:nvPicPr>
        <p:blipFill>
          <a:blip r:embed="rId2"/>
          <a:stretch>
            <a:fillRect/>
          </a:stretch>
        </p:blipFill>
        <p:spPr>
          <a:xfrm>
            <a:off x="838200" y="1875493"/>
            <a:ext cx="10512547" cy="2076226"/>
          </a:xfrm>
          <a:prstGeom prst="rect">
            <a:avLst/>
          </a:prstGeom>
          <a:ln>
            <a:solidFill>
              <a:schemeClr val="accent1"/>
            </a:solidFill>
          </a:ln>
        </p:spPr>
      </p:pic>
      <p:pic>
        <p:nvPicPr>
          <p:cNvPr id="4" name="Picture 3">
            <a:extLst>
              <a:ext uri="{FF2B5EF4-FFF2-40B4-BE49-F238E27FC236}">
                <a16:creationId xmlns:a16="http://schemas.microsoft.com/office/drawing/2014/main" id="{AAD23AF0-BDA1-EFDC-F6A9-0EA833687B83}"/>
              </a:ext>
            </a:extLst>
          </p:cNvPr>
          <p:cNvPicPr>
            <a:picLocks noChangeAspect="1"/>
          </p:cNvPicPr>
          <p:nvPr/>
        </p:nvPicPr>
        <p:blipFill rotWithShape="1">
          <a:blip r:embed="rId3"/>
          <a:srcRect t="32798"/>
          <a:stretch/>
        </p:blipFill>
        <p:spPr>
          <a:xfrm>
            <a:off x="465157" y="4334290"/>
            <a:ext cx="11258632" cy="2141138"/>
          </a:xfrm>
          <a:prstGeom prst="rect">
            <a:avLst/>
          </a:prstGeom>
          <a:ln>
            <a:solidFill>
              <a:schemeClr val="accent1"/>
            </a:solidFill>
          </a:ln>
        </p:spPr>
      </p:pic>
    </p:spTree>
    <p:extLst>
      <p:ext uri="{BB962C8B-B14F-4D97-AF65-F5344CB8AC3E}">
        <p14:creationId xmlns:p14="http://schemas.microsoft.com/office/powerpoint/2010/main" val="3236406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838200" y="184805"/>
            <a:ext cx="10515600" cy="1505883"/>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r>
              <a:rPr lang="en-US" sz="4800" kern="1200">
                <a:solidFill>
                  <a:schemeClr val="tx1"/>
                </a:solidFill>
                <a:latin typeface="+mj-lt"/>
                <a:ea typeface="+mj-ea"/>
                <a:cs typeface="+mj-cs"/>
              </a:rPr>
              <a:t>Current Objective: Develop a One-Page Abstract for the proposed Julia Package</a:t>
            </a:r>
          </a:p>
        </p:txBody>
      </p:sp>
      <p:pic>
        <p:nvPicPr>
          <p:cNvPr id="12" name="Picture 11">
            <a:extLst>
              <a:ext uri="{FF2B5EF4-FFF2-40B4-BE49-F238E27FC236}">
                <a16:creationId xmlns:a16="http://schemas.microsoft.com/office/drawing/2014/main" id="{2C715FE7-D1BA-896B-C1EA-E8DFF32B6708}"/>
              </a:ext>
            </a:extLst>
          </p:cNvPr>
          <p:cNvPicPr>
            <a:picLocks noChangeAspect="1"/>
          </p:cNvPicPr>
          <p:nvPr/>
        </p:nvPicPr>
        <p:blipFill rotWithShape="1">
          <a:blip r:embed="rId2"/>
          <a:srcRect r="29"/>
          <a:stretch/>
        </p:blipFill>
        <p:spPr>
          <a:xfrm>
            <a:off x="838200" y="2244022"/>
            <a:ext cx="10512547" cy="3653110"/>
          </a:xfrm>
          <a:prstGeom prst="rect">
            <a:avLst/>
          </a:prstGeom>
          <a:ln>
            <a:solidFill>
              <a:srgbClr val="FF0000"/>
            </a:solidFill>
          </a:ln>
        </p:spPr>
      </p:pic>
      <p:pic>
        <p:nvPicPr>
          <p:cNvPr id="4" name="Picture 3">
            <a:extLst>
              <a:ext uri="{FF2B5EF4-FFF2-40B4-BE49-F238E27FC236}">
                <a16:creationId xmlns:a16="http://schemas.microsoft.com/office/drawing/2014/main" id="{FE2107A1-B221-59F0-46FD-9C233BBFA9AA}"/>
              </a:ext>
            </a:extLst>
          </p:cNvPr>
          <p:cNvPicPr>
            <a:picLocks noChangeAspect="1"/>
          </p:cNvPicPr>
          <p:nvPr/>
        </p:nvPicPr>
        <p:blipFill>
          <a:blip r:embed="rId3"/>
          <a:stretch>
            <a:fillRect/>
          </a:stretch>
        </p:blipFill>
        <p:spPr>
          <a:xfrm>
            <a:off x="634227" y="6044540"/>
            <a:ext cx="10920492" cy="628655"/>
          </a:xfrm>
          <a:prstGeom prst="rect">
            <a:avLst/>
          </a:prstGeom>
        </p:spPr>
      </p:pic>
    </p:spTree>
    <p:extLst>
      <p:ext uri="{BB962C8B-B14F-4D97-AF65-F5344CB8AC3E}">
        <p14:creationId xmlns:p14="http://schemas.microsoft.com/office/powerpoint/2010/main" val="1432101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10">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2">
            <a:extLst>
              <a:ext uri="{FF2B5EF4-FFF2-40B4-BE49-F238E27FC236}">
                <a16:creationId xmlns:a16="http://schemas.microsoft.com/office/drawing/2014/main" id="{35D813D1-BA6B-40B4-A101-04BB8944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 name="Picture 14">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46" name="Rectangle 16">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18">
            <a:extLst>
              <a:ext uri="{FF2B5EF4-FFF2-40B4-BE49-F238E27FC236}">
                <a16:creationId xmlns:a16="http://schemas.microsoft.com/office/drawing/2014/main" id="{AEA3DFA5-2D7B-4989-8ED7-8321EC114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191966" y="654816"/>
            <a:ext cx="3629555" cy="1893524"/>
          </a:xfrm>
        </p:spPr>
        <p:style>
          <a:lnRef idx="2">
            <a:schemeClr val="accent2"/>
          </a:lnRef>
          <a:fillRef idx="1">
            <a:schemeClr val="lt1"/>
          </a:fillRef>
          <a:effectRef idx="0">
            <a:schemeClr val="accent2"/>
          </a:effectRef>
          <a:fontRef idx="minor">
            <a:schemeClr val="dk1"/>
          </a:fontRef>
        </p:style>
        <p:txBody>
          <a:bodyPr anchor="b">
            <a:normAutofit/>
          </a:bodyPr>
          <a:lstStyle/>
          <a:p>
            <a:r>
              <a:rPr lang="en-US" sz="2600" dirty="0">
                <a:cs typeface="Calibri Light"/>
              </a:rPr>
              <a:t>Current Objective: Develop a One-Page Abstract for the proposed Julia Package</a:t>
            </a:r>
          </a:p>
        </p:txBody>
      </p:sp>
      <p:sp>
        <p:nvSpPr>
          <p:cNvPr id="3" name="Content Placeholder 2">
            <a:extLst>
              <a:ext uri="{FF2B5EF4-FFF2-40B4-BE49-F238E27FC236}">
                <a16:creationId xmlns:a16="http://schemas.microsoft.com/office/drawing/2014/main" id="{AC82B89A-0245-8D4D-B54E-10FEE0D43983}"/>
              </a:ext>
            </a:extLst>
          </p:cNvPr>
          <p:cNvSpPr>
            <a:spLocks noGrp="1"/>
          </p:cNvSpPr>
          <p:nvPr>
            <p:ph idx="1"/>
          </p:nvPr>
        </p:nvSpPr>
        <p:spPr>
          <a:xfrm>
            <a:off x="1191966" y="2965593"/>
            <a:ext cx="3629555" cy="2941544"/>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t">
            <a:normAutofit/>
          </a:bodyPr>
          <a:lstStyle/>
          <a:p>
            <a:r>
              <a:rPr lang="en-US" sz="1800" dirty="0">
                <a:cs typeface="Calibri"/>
              </a:rPr>
              <a:t>We should be giving the package a name, right?</a:t>
            </a:r>
          </a:p>
          <a:p>
            <a:r>
              <a:rPr lang="en-US" sz="1800" dirty="0">
                <a:cs typeface="Calibri"/>
              </a:rPr>
              <a:t>Submission Title?</a:t>
            </a:r>
          </a:p>
          <a:p>
            <a:r>
              <a:rPr lang="en-US" sz="1800" dirty="0">
                <a:cs typeface="Calibri"/>
              </a:rPr>
              <a:t>Author List? Can authorship order be changed during the actual submission?</a:t>
            </a:r>
          </a:p>
          <a:p>
            <a:r>
              <a:rPr lang="en-US" sz="1800" dirty="0">
                <a:cs typeface="Calibri"/>
              </a:rPr>
              <a:t>Can new people be added during the actual submission?</a:t>
            </a:r>
          </a:p>
        </p:txBody>
      </p:sp>
      <p:pic>
        <p:nvPicPr>
          <p:cNvPr id="6" name="Picture 6" descr="Graphical user interface, application&#10;&#10;Description automatically generated">
            <a:extLst>
              <a:ext uri="{FF2B5EF4-FFF2-40B4-BE49-F238E27FC236}">
                <a16:creationId xmlns:a16="http://schemas.microsoft.com/office/drawing/2014/main" id="{675D1707-39BE-7AFC-2D9A-C1B6FC41A694}"/>
              </a:ext>
            </a:extLst>
          </p:cNvPr>
          <p:cNvPicPr>
            <a:picLocks noChangeAspect="1"/>
          </p:cNvPicPr>
          <p:nvPr/>
        </p:nvPicPr>
        <p:blipFill>
          <a:blip r:embed="rId3"/>
          <a:stretch>
            <a:fillRect/>
          </a:stretch>
        </p:blipFill>
        <p:spPr>
          <a:xfrm>
            <a:off x="5186549" y="649350"/>
            <a:ext cx="5533768" cy="2365684"/>
          </a:xfrm>
          <a:prstGeom prst="rect">
            <a:avLst/>
          </a:prstGeom>
          <a:ln>
            <a:solidFill>
              <a:srgbClr val="4472C4"/>
            </a:solidFill>
          </a:ln>
        </p:spPr>
      </p:pic>
      <p:pic>
        <p:nvPicPr>
          <p:cNvPr id="5" name="Picture 5" descr="A picture containing chart&#10;&#10;Description automatically generated">
            <a:extLst>
              <a:ext uri="{FF2B5EF4-FFF2-40B4-BE49-F238E27FC236}">
                <a16:creationId xmlns:a16="http://schemas.microsoft.com/office/drawing/2014/main" id="{9BA42D07-A50F-1E9C-7F6A-1689A459745E}"/>
              </a:ext>
            </a:extLst>
          </p:cNvPr>
          <p:cNvPicPr>
            <a:picLocks noChangeAspect="1"/>
          </p:cNvPicPr>
          <p:nvPr/>
        </p:nvPicPr>
        <p:blipFill>
          <a:blip r:embed="rId4"/>
          <a:stretch>
            <a:fillRect/>
          </a:stretch>
        </p:blipFill>
        <p:spPr>
          <a:xfrm>
            <a:off x="5186549" y="3188129"/>
            <a:ext cx="5353179" cy="722679"/>
          </a:xfrm>
          <a:prstGeom prst="rect">
            <a:avLst/>
          </a:prstGeom>
          <a:ln>
            <a:solidFill>
              <a:srgbClr val="4472C4"/>
            </a:solidFill>
          </a:ln>
        </p:spPr>
      </p:pic>
      <p:pic>
        <p:nvPicPr>
          <p:cNvPr id="7" name="Picture 6">
            <a:extLst>
              <a:ext uri="{FF2B5EF4-FFF2-40B4-BE49-F238E27FC236}">
                <a16:creationId xmlns:a16="http://schemas.microsoft.com/office/drawing/2014/main" id="{212D64F9-1345-4E69-28F6-5DDFC52AB2F1}"/>
              </a:ext>
            </a:extLst>
          </p:cNvPr>
          <p:cNvPicPr>
            <a:picLocks noChangeAspect="1"/>
          </p:cNvPicPr>
          <p:nvPr/>
        </p:nvPicPr>
        <p:blipFill>
          <a:blip r:embed="rId5"/>
          <a:stretch>
            <a:fillRect/>
          </a:stretch>
        </p:blipFill>
        <p:spPr>
          <a:xfrm>
            <a:off x="5186550" y="4083903"/>
            <a:ext cx="5533767" cy="1849398"/>
          </a:xfrm>
          <a:prstGeom prst="rect">
            <a:avLst/>
          </a:prstGeom>
          <a:ln>
            <a:solidFill>
              <a:schemeClr val="accent1"/>
            </a:solidFill>
          </a:ln>
        </p:spPr>
      </p:pic>
    </p:spTree>
    <p:extLst>
      <p:ext uri="{BB962C8B-B14F-4D97-AF65-F5344CB8AC3E}">
        <p14:creationId xmlns:p14="http://schemas.microsoft.com/office/powerpoint/2010/main" val="4182051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700" kern="1200">
                <a:solidFill>
                  <a:schemeClr val="bg1"/>
                </a:solidFill>
                <a:latin typeface="+mj-lt"/>
                <a:ea typeface="+mj-ea"/>
                <a:cs typeface="+mj-cs"/>
              </a:rPr>
              <a:t>Current Objective: Develop a One-Page Abstract for the proposed Julia Package</a:t>
            </a:r>
          </a:p>
        </p:txBody>
      </p:sp>
      <p:pic>
        <p:nvPicPr>
          <p:cNvPr id="8" name="Picture 8" descr="Graphical user interface&#10;&#10;Description automatically generated">
            <a:extLst>
              <a:ext uri="{FF2B5EF4-FFF2-40B4-BE49-F238E27FC236}">
                <a16:creationId xmlns:a16="http://schemas.microsoft.com/office/drawing/2014/main" id="{5E86C0E9-62D8-081C-5A7F-FBA0B5DCA31F}"/>
              </a:ext>
            </a:extLst>
          </p:cNvPr>
          <p:cNvPicPr>
            <a:picLocks noChangeAspect="1"/>
          </p:cNvPicPr>
          <p:nvPr/>
        </p:nvPicPr>
        <p:blipFill>
          <a:blip r:embed="rId2"/>
          <a:stretch>
            <a:fillRect/>
          </a:stretch>
        </p:blipFill>
        <p:spPr>
          <a:xfrm>
            <a:off x="712740" y="2123678"/>
            <a:ext cx="10905066" cy="845141"/>
          </a:xfrm>
          <a:prstGeom prst="rect">
            <a:avLst/>
          </a:prstGeom>
          <a:solidFill>
            <a:srgbClr val="FFFFFF">
              <a:shade val="85000"/>
            </a:srgbClr>
          </a:solidFill>
          <a:scene3d>
            <a:camera prst="orthographicFront"/>
            <a:lightRig rig="twoPt" dir="t">
              <a:rot lat="0" lon="0" rev="7800000"/>
            </a:lightRig>
          </a:scene3d>
          <a:sp3d contourW="6350">
            <a:bevelT w="50800" h="16510"/>
            <a:contourClr>
              <a:srgbClr val="C0C0C0"/>
            </a:contourClr>
          </a:sp3d>
        </p:spPr>
      </p:pic>
      <p:sp>
        <p:nvSpPr>
          <p:cNvPr id="13" name="TextBox 12">
            <a:extLst>
              <a:ext uri="{FF2B5EF4-FFF2-40B4-BE49-F238E27FC236}">
                <a16:creationId xmlns:a16="http://schemas.microsoft.com/office/drawing/2014/main" id="{11EF9F60-1236-766E-0A66-A8BA3BA390AA}"/>
              </a:ext>
            </a:extLst>
          </p:cNvPr>
          <p:cNvSpPr txBox="1"/>
          <p:nvPr/>
        </p:nvSpPr>
        <p:spPr>
          <a:xfrm>
            <a:off x="672935" y="3443844"/>
            <a:ext cx="1088571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 have checked three items in the full list (denoted by a green 'check' symbol).</a:t>
            </a:r>
          </a:p>
          <a:p>
            <a:r>
              <a:rPr lang="en-US" dirty="0">
                <a:cs typeface="Calibri"/>
              </a:rPr>
              <a:t>The next two pages contain the 33 items given on the PSCC website, once the user enters Submission mode.</a:t>
            </a:r>
          </a:p>
          <a:p>
            <a:r>
              <a:rPr lang="en-US" dirty="0">
                <a:cs typeface="Calibri"/>
              </a:rPr>
              <a:t>Do you agree with my checked items?</a:t>
            </a:r>
          </a:p>
        </p:txBody>
      </p:sp>
      <p:pic>
        <p:nvPicPr>
          <p:cNvPr id="15" name="Graphic 3" descr="Checkbox Checked with solid fill">
            <a:extLst>
              <a:ext uri="{FF2B5EF4-FFF2-40B4-BE49-F238E27FC236}">
                <a16:creationId xmlns:a16="http://schemas.microsoft.com/office/drawing/2014/main" id="{12E20FF1-2EB9-4249-EEC5-8BF195EE86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1117" y="3482498"/>
            <a:ext cx="306077" cy="284511"/>
          </a:xfrm>
          <a:prstGeom prst="rect">
            <a:avLst/>
          </a:prstGeom>
        </p:spPr>
      </p:pic>
    </p:spTree>
    <p:extLst>
      <p:ext uri="{BB962C8B-B14F-4D97-AF65-F5344CB8AC3E}">
        <p14:creationId xmlns:p14="http://schemas.microsoft.com/office/powerpoint/2010/main" val="346636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028700" y="1967266"/>
            <a:ext cx="2628900" cy="2547257"/>
          </a:xfrm>
          <a:solidFill>
            <a:srgbClr val="00B050"/>
          </a:solidFill>
        </p:spPr>
        <p:txBody>
          <a:bodyPr vert="horz" lIns="91440" tIns="45720" rIns="91440" bIns="45720" rtlCol="0" anchor="ctr">
            <a:normAutofit fontScale="90000"/>
          </a:bodyPr>
          <a:lstStyle/>
          <a:p>
            <a:pPr algn="ctr"/>
            <a:r>
              <a:rPr lang="en-US" sz="2800" kern="1200" dirty="0">
                <a:solidFill>
                  <a:srgbClr val="FFFFFF"/>
                </a:solidFill>
                <a:latin typeface="+mj-lt"/>
                <a:ea typeface="+mj-ea"/>
                <a:cs typeface="+mj-cs"/>
              </a:rPr>
              <a:t>Current Objective: Develop a One-Page Abstract for the proposed Julia Package</a:t>
            </a:r>
            <a:r>
              <a:rPr lang="en-US" sz="2800" dirty="0">
                <a:solidFill>
                  <a:srgbClr val="FFFFFF"/>
                </a:solidFill>
              </a:rPr>
              <a:t>:</a:t>
            </a:r>
            <a:br>
              <a:rPr lang="en-US" sz="2800" dirty="0">
                <a:solidFill>
                  <a:srgbClr val="FFFFFF"/>
                </a:solidFill>
                <a:cs typeface="Calibri Light"/>
              </a:rPr>
            </a:br>
            <a:r>
              <a:rPr lang="en-US" sz="2800" dirty="0">
                <a:solidFill>
                  <a:srgbClr val="FFFFFF"/>
                </a:solidFill>
                <a:cs typeface="Calibri Light"/>
              </a:rPr>
              <a:t>Page 1 of 2.</a:t>
            </a:r>
            <a:endParaRPr lang="en-US" sz="2800" kern="1200" dirty="0">
              <a:solidFill>
                <a:srgbClr val="FFFFFF"/>
              </a:solidFill>
              <a:cs typeface="Calibri Light"/>
            </a:endParaRPr>
          </a:p>
        </p:txBody>
      </p:sp>
      <p:pic>
        <p:nvPicPr>
          <p:cNvPr id="11" name="Picture 11" descr="Text&#10;&#10;Description automatically generated">
            <a:extLst>
              <a:ext uri="{FF2B5EF4-FFF2-40B4-BE49-F238E27FC236}">
                <a16:creationId xmlns:a16="http://schemas.microsoft.com/office/drawing/2014/main" id="{9A0CF6C0-4FC2-EBA5-D4DF-A9A8ED84D0F8}"/>
              </a:ext>
            </a:extLst>
          </p:cNvPr>
          <p:cNvPicPr>
            <a:picLocks noChangeAspect="1"/>
          </p:cNvPicPr>
          <p:nvPr/>
        </p:nvPicPr>
        <p:blipFill>
          <a:blip r:embed="rId2"/>
          <a:stretch>
            <a:fillRect/>
          </a:stretch>
        </p:blipFill>
        <p:spPr>
          <a:xfrm>
            <a:off x="4777316" y="1427529"/>
            <a:ext cx="6780700" cy="4000613"/>
          </a:xfrm>
          <a:prstGeom prst="rect">
            <a:avLst/>
          </a:prstGeom>
          <a:ln>
            <a:solidFill>
              <a:srgbClr val="4472C4"/>
            </a:solidFill>
          </a:ln>
        </p:spPr>
      </p:pic>
      <p:pic>
        <p:nvPicPr>
          <p:cNvPr id="4" name="Graphic 3" descr="Checkbox Checked with solid fill">
            <a:extLst>
              <a:ext uri="{FF2B5EF4-FFF2-40B4-BE49-F238E27FC236}">
                <a16:creationId xmlns:a16="http://schemas.microsoft.com/office/drawing/2014/main" id="{A6B8BE77-F1DD-A039-6724-F0934B8722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6614" y="1434551"/>
            <a:ext cx="306077" cy="284511"/>
          </a:xfrm>
          <a:prstGeom prst="rect">
            <a:avLst/>
          </a:prstGeom>
        </p:spPr>
      </p:pic>
      <p:pic>
        <p:nvPicPr>
          <p:cNvPr id="6" name="Graphic 3" descr="Checkbox Checked with solid fill">
            <a:extLst>
              <a:ext uri="{FF2B5EF4-FFF2-40B4-BE49-F238E27FC236}">
                <a16:creationId xmlns:a16="http://schemas.microsoft.com/office/drawing/2014/main" id="{D23C7E07-401C-069A-A651-530CC40A32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6614" y="4083116"/>
            <a:ext cx="306077" cy="284511"/>
          </a:xfrm>
          <a:prstGeom prst="rect">
            <a:avLst/>
          </a:prstGeom>
        </p:spPr>
      </p:pic>
      <p:cxnSp>
        <p:nvCxnSpPr>
          <p:cNvPr id="5" name="Straight Arrow Connector 4">
            <a:extLst>
              <a:ext uri="{FF2B5EF4-FFF2-40B4-BE49-F238E27FC236}">
                <a16:creationId xmlns:a16="http://schemas.microsoft.com/office/drawing/2014/main" id="{DF3C0EE8-68CB-4AF8-3DA2-5730652B47E1}"/>
              </a:ext>
            </a:extLst>
          </p:cNvPr>
          <p:cNvCxnSpPr/>
          <p:nvPr/>
        </p:nvCxnSpPr>
        <p:spPr>
          <a:xfrm flipV="1">
            <a:off x="6530454" y="825690"/>
            <a:ext cx="1084997" cy="668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E88007B-CDCF-1DDF-92A6-11B108217404}"/>
              </a:ext>
            </a:extLst>
          </p:cNvPr>
          <p:cNvSpPr txBox="1"/>
          <p:nvPr/>
        </p:nvSpPr>
        <p:spPr>
          <a:xfrm>
            <a:off x="7566046" y="395784"/>
            <a:ext cx="3991970" cy="646331"/>
          </a:xfrm>
          <a:prstGeom prst="rect">
            <a:avLst/>
          </a:prstGeom>
          <a:noFill/>
          <a:ln>
            <a:solidFill>
              <a:schemeClr val="accent1"/>
            </a:solidFill>
          </a:ln>
        </p:spPr>
        <p:txBody>
          <a:bodyPr wrap="square" rtlCol="0">
            <a:spAutoFit/>
          </a:bodyPr>
          <a:lstStyle/>
          <a:p>
            <a:r>
              <a:rPr lang="en-IN" dirty="0"/>
              <a:t>‘Power system planning and operation’ contains Power System Analysis, right?</a:t>
            </a:r>
          </a:p>
        </p:txBody>
      </p:sp>
    </p:spTree>
    <p:extLst>
      <p:ext uri="{BB962C8B-B14F-4D97-AF65-F5344CB8AC3E}">
        <p14:creationId xmlns:p14="http://schemas.microsoft.com/office/powerpoint/2010/main" val="3571647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028700" y="1967266"/>
            <a:ext cx="2628900" cy="2547257"/>
          </a:xfrm>
          <a:solidFill>
            <a:schemeClr val="accent2">
              <a:lumMod val="75000"/>
            </a:schemeClr>
          </a:solidFill>
        </p:spPr>
        <p:txBody>
          <a:bodyPr vert="horz" lIns="91440" tIns="45720" rIns="91440" bIns="45720" rtlCol="0" anchor="ctr">
            <a:normAutofit fontScale="90000"/>
          </a:bodyPr>
          <a:lstStyle/>
          <a:p>
            <a:pPr algn="ctr"/>
            <a:r>
              <a:rPr lang="en-US" sz="2800" kern="1200" dirty="0">
                <a:solidFill>
                  <a:srgbClr val="FFFFFF"/>
                </a:solidFill>
                <a:latin typeface="+mj-lt"/>
                <a:ea typeface="+mj-ea"/>
                <a:cs typeface="+mj-cs"/>
              </a:rPr>
              <a:t>Current Objective: Develop a One-Page Abstract for the proposed Julia Package</a:t>
            </a:r>
            <a:r>
              <a:rPr lang="en-US" sz="2800" dirty="0">
                <a:solidFill>
                  <a:srgbClr val="FFFFFF"/>
                </a:solidFill>
              </a:rPr>
              <a:t>:</a:t>
            </a:r>
            <a:br>
              <a:rPr lang="en-US" sz="2800" dirty="0">
                <a:solidFill>
                  <a:srgbClr val="FFFFFF"/>
                </a:solidFill>
                <a:cs typeface="Calibri Light"/>
              </a:rPr>
            </a:br>
            <a:r>
              <a:rPr lang="en-US" sz="2800" dirty="0">
                <a:solidFill>
                  <a:srgbClr val="FFFFFF"/>
                </a:solidFill>
                <a:cs typeface="Calibri Light"/>
              </a:rPr>
              <a:t>Page 2 of 2.</a:t>
            </a:r>
            <a:endParaRPr lang="en-US" sz="2800" kern="1200" dirty="0">
              <a:solidFill>
                <a:srgbClr val="FFFFFF"/>
              </a:solidFill>
              <a:latin typeface="+mj-lt"/>
              <a:cs typeface="Calibri Light"/>
            </a:endParaRPr>
          </a:p>
        </p:txBody>
      </p:sp>
      <p:pic>
        <p:nvPicPr>
          <p:cNvPr id="12" name="Picture 12" descr="Text&#10;&#10;Description automatically generated">
            <a:extLst>
              <a:ext uri="{FF2B5EF4-FFF2-40B4-BE49-F238E27FC236}">
                <a16:creationId xmlns:a16="http://schemas.microsoft.com/office/drawing/2014/main" id="{818A9E27-27D1-FF3E-7F62-05BC2A30ED73}"/>
              </a:ext>
            </a:extLst>
          </p:cNvPr>
          <p:cNvPicPr>
            <a:picLocks noChangeAspect="1"/>
          </p:cNvPicPr>
          <p:nvPr/>
        </p:nvPicPr>
        <p:blipFill>
          <a:blip r:embed="rId2"/>
          <a:stretch>
            <a:fillRect/>
          </a:stretch>
        </p:blipFill>
        <p:spPr>
          <a:xfrm>
            <a:off x="4777316" y="1300391"/>
            <a:ext cx="6780700" cy="4254889"/>
          </a:xfrm>
          <a:prstGeom prst="rect">
            <a:avLst/>
          </a:prstGeom>
          <a:ln>
            <a:solidFill>
              <a:srgbClr val="4472C4"/>
            </a:solidFill>
          </a:ln>
        </p:spPr>
      </p:pic>
      <p:pic>
        <p:nvPicPr>
          <p:cNvPr id="3" name="Graphic 3" descr="Checkbox Checked with solid fill">
            <a:extLst>
              <a:ext uri="{FF2B5EF4-FFF2-40B4-BE49-F238E27FC236}">
                <a16:creationId xmlns:a16="http://schemas.microsoft.com/office/drawing/2014/main" id="{B0F6CEBE-9F07-8B1B-BF0E-7CED74C080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7078" y="4515735"/>
            <a:ext cx="306077" cy="284511"/>
          </a:xfrm>
          <a:prstGeom prst="rect">
            <a:avLst/>
          </a:prstGeom>
        </p:spPr>
      </p:pic>
    </p:spTree>
    <p:extLst>
      <p:ext uri="{BB962C8B-B14F-4D97-AF65-F5344CB8AC3E}">
        <p14:creationId xmlns:p14="http://schemas.microsoft.com/office/powerpoint/2010/main" val="3098598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EDD631CF16A9D4597B7910261C15C8D" ma:contentTypeVersion="8" ma:contentTypeDescription="Create a new document." ma:contentTypeScope="" ma:versionID="6df697ab8c469b327c4ca0ad6150b4d8">
  <xsd:schema xmlns:xsd="http://www.w3.org/2001/XMLSchema" xmlns:xs="http://www.w3.org/2001/XMLSchema" xmlns:p="http://schemas.microsoft.com/office/2006/metadata/properties" xmlns:ns3="07b86a79-a0e0-4fae-97d8-d960552457a2" xmlns:ns4="40f16175-07f6-4179-a7d3-44240c48c007" targetNamespace="http://schemas.microsoft.com/office/2006/metadata/properties" ma:root="true" ma:fieldsID="82c1df116234835aaac4f6705de5e513" ns3:_="" ns4:_="">
    <xsd:import namespace="07b86a79-a0e0-4fae-97d8-d960552457a2"/>
    <xsd:import namespace="40f16175-07f6-4179-a7d3-44240c48c00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b86a79-a0e0-4fae-97d8-d960552457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0f16175-07f6-4179-a7d3-44240c48c00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07b86a79-a0e0-4fae-97d8-d960552457a2" xsi:nil="true"/>
  </documentManagement>
</p:properties>
</file>

<file path=customXml/itemProps1.xml><?xml version="1.0" encoding="utf-8"?>
<ds:datastoreItem xmlns:ds="http://schemas.openxmlformats.org/officeDocument/2006/customXml" ds:itemID="{8397E5B5-CBAB-4D43-BECA-E802B196F34B}">
  <ds:schemaRefs>
    <ds:schemaRef ds:uri="http://schemas.microsoft.com/sharepoint/v3/contenttype/forms"/>
  </ds:schemaRefs>
</ds:datastoreItem>
</file>

<file path=customXml/itemProps2.xml><?xml version="1.0" encoding="utf-8"?>
<ds:datastoreItem xmlns:ds="http://schemas.openxmlformats.org/officeDocument/2006/customXml" ds:itemID="{837DA910-2E67-4D61-A7CC-4E283793B6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b86a79-a0e0-4fae-97d8-d960552457a2"/>
    <ds:schemaRef ds:uri="40f16175-07f6-4179-a7d3-44240c48c00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02F8EE-7320-4FCF-B11C-9EEC626F5FA8}">
  <ds:schemaRefs>
    <ds:schemaRef ds:uri="http://purl.org/dc/dcmitype/"/>
    <ds:schemaRef ds:uri="http://schemas.microsoft.com/office/2006/metadata/properties"/>
    <ds:schemaRef ds:uri="http://schemas.microsoft.com/office/2006/documentManagement/types"/>
    <ds:schemaRef ds:uri="http://purl.org/dc/elements/1.1/"/>
    <ds:schemaRef ds:uri="http://schemas.microsoft.com/office/infopath/2007/PartnerControls"/>
    <ds:schemaRef ds:uri="07b86a79-a0e0-4fae-97d8-d960552457a2"/>
    <ds:schemaRef ds:uri="http://schemas.openxmlformats.org/package/2006/metadata/core-properties"/>
    <ds:schemaRef ds:uri="40f16175-07f6-4179-a7d3-44240c48c007"/>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3142</TotalTime>
  <Words>2787</Words>
  <Application>Microsoft Office PowerPoint</Application>
  <PresentationFormat>Widescreen</PresentationFormat>
  <Paragraphs>232</Paragraphs>
  <Slides>34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Arial</vt:lpstr>
      <vt:lpstr>Baguet Script</vt:lpstr>
      <vt:lpstr>Calibri</vt:lpstr>
      <vt:lpstr>Calibri Light</vt:lpstr>
      <vt:lpstr>Calisto MT</vt:lpstr>
      <vt:lpstr>Cambria Math</vt:lpstr>
      <vt:lpstr>Courier New</vt:lpstr>
      <vt:lpstr>Georgia</vt:lpstr>
      <vt:lpstr>Montserrat</vt:lpstr>
      <vt:lpstr>Palatino Linotype</vt:lpstr>
      <vt:lpstr>Wingdings</vt:lpstr>
      <vt:lpstr>Office Theme</vt:lpstr>
      <vt:lpstr>EE 521 Analysis of Power Systems In Julia </vt:lpstr>
      <vt:lpstr>Presenting PowerEdu.jl in a paper</vt:lpstr>
      <vt:lpstr>Presenting PowerEdu.jl in a paper</vt:lpstr>
      <vt:lpstr>Current Objective: Develop a One-Page Abstract for the proposed Julia Package</vt:lpstr>
      <vt:lpstr>Current Objective: Develop a One-Page Abstract for the proposed Julia Package</vt:lpstr>
      <vt:lpstr>Current Objective: Develop a One-Page Abstract for the proposed Julia Package</vt:lpstr>
      <vt:lpstr>Current Objective: Develop a One-Page Abstract for the proposed Julia Package</vt:lpstr>
      <vt:lpstr>Current Objective: Develop a One-Page Abstract for the proposed Julia Package: Page 1 of 2.</vt:lpstr>
      <vt:lpstr>Current Objective: Develop a One-Page Abstract for the proposed Julia Package: Page 2 of 2.</vt:lpstr>
      <vt:lpstr>Collaboration in GitHub</vt:lpstr>
      <vt:lpstr>Objective: Deploy a Julia package for Power System Analysis and possibly Power System Stability and Control too.</vt:lpstr>
      <vt:lpstr>Objective: Deploy a Julia package for Power System Analysis and possibly Power System Stability and Control too.</vt:lpstr>
      <vt:lpstr>A dedicated team at NREL has already been continuously working on Julia Power System packages for a few years.</vt:lpstr>
      <vt:lpstr>Niches fulfilled by our Julia package.</vt:lpstr>
      <vt:lpstr>Niches fulfilled by our Julia package.</vt:lpstr>
      <vt:lpstr>Niches fulfilled by our Julia package.</vt:lpstr>
      <vt:lpstr>Niches fulfilled by our Julia package.</vt:lpstr>
      <vt:lpstr>Niches fulfilled by our Julia package.</vt:lpstr>
      <vt:lpstr>Niches fulfilled by our Julia package.</vt:lpstr>
      <vt:lpstr>Meeting Notes: 22 May 2023</vt:lpstr>
      <vt:lpstr>Starting Workflow – Project Interdependencies</vt:lpstr>
      <vt:lpstr>Starting Design Decisions</vt:lpstr>
      <vt:lpstr>Starting Design Decisions</vt:lpstr>
      <vt:lpstr>Starting Design Decisions</vt:lpstr>
      <vt:lpstr>Starting Design Decisions</vt:lpstr>
      <vt:lpstr>Sample functions in modules</vt:lpstr>
      <vt:lpstr>Sample functions in modules</vt:lpstr>
      <vt:lpstr>Sample functions in modules</vt:lpstr>
      <vt:lpstr>Sample functions in modules</vt:lpstr>
      <vt:lpstr>Sample functions in modules</vt:lpstr>
      <vt:lpstr>Sample functions in modules</vt:lpstr>
      <vt:lpstr>Expected Time for Completion ~ 135 hours You think we can do it faster?</vt:lpstr>
      <vt:lpstr>Help yourself to my implementations Easy high-level overview of all projects can be obtained just through a quick glance at my implementations.</vt:lpstr>
      <vt:lpstr>May our package be glorious!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Jha, Aryan Ritwajeet</dc:creator>
  <cp:lastModifiedBy>Jha, Aryan Ritwajeet</cp:lastModifiedBy>
  <cp:revision>502</cp:revision>
  <dcterms:created xsi:type="dcterms:W3CDTF">2023-05-14T22:01:09Z</dcterms:created>
  <dcterms:modified xsi:type="dcterms:W3CDTF">2023-06-03T00:45:09Z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0x0101008EDD631CF16A9D4597B7910261C15C8D</vt:lpwstr>
  </property>
</Properties>
</file>