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92" r:id="rId6"/>
    <p:sldId id="293" r:id="rId7"/>
    <p:sldId id="294" r:id="rId8"/>
    <p:sldId id="289" r:id="rId9"/>
    <p:sldId id="290" r:id="rId10"/>
    <p:sldId id="283" r:id="rId11"/>
    <p:sldId id="284" r:id="rId12"/>
    <p:sldId id="286" r:id="rId13"/>
    <p:sldId id="285" r:id="rId14"/>
    <p:sldId id="291" r:id="rId15"/>
    <p:sldId id="278" r:id="rId16"/>
    <p:sldId id="280" r:id="rId17"/>
    <p:sldId id="279" r:id="rId18"/>
    <p:sldId id="276" r:id="rId19"/>
    <p:sldId id="277" r:id="rId20"/>
    <p:sldId id="281" r:id="rId21"/>
    <p:sldId id="282" r:id="rId22"/>
    <p:sldId id="287" r:id="rId23"/>
    <p:sldId id="288" r:id="rId24"/>
    <p:sldId id="275" r:id="rId25"/>
    <p:sldId id="265" r:id="rId26"/>
    <p:sldId id="259" r:id="rId27"/>
    <p:sldId id="266" r:id="rId28"/>
    <p:sldId id="270" r:id="rId29"/>
    <p:sldId id="267" r:id="rId30"/>
    <p:sldId id="264" r:id="rId31"/>
    <p:sldId id="271" r:id="rId32"/>
    <p:sldId id="268" r:id="rId33"/>
    <p:sldId id="263" r:id="rId34"/>
    <p:sldId id="269" r:id="rId35"/>
    <p:sldId id="262" r:id="rId36"/>
    <p:sldId id="272" r:id="rId37"/>
    <p:sldId id="258" r:id="rId38"/>
    <p:sldId id="27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58B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B587D-9ECE-4758-8657-B1BDEE968596}" v="65" dt="2023-05-26T20:33:11.676"/>
    <p1510:client id="{5258570A-0731-4E61-9693-050E155D6A1A}" v="472" dt="2023-05-26T23:02:0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449" autoAdjust="0"/>
  </p:normalViewPr>
  <p:slideViewPr>
    <p:cSldViewPr snapToGrid="0">
      <p:cViewPr varScale="1">
        <p:scale>
          <a:sx n="113" d="100"/>
          <a:sy n="113" d="100"/>
        </p:scale>
        <p:origin x="510"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04-06-2023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04-06-2023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04-06-2023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04-06-2023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04-06-2023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04-06-2023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04-06-2023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04-06-2023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04-06-2023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04-06-2023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04-06-2023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04-06-2023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ly/ZwoS"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t.ly/HpHF" TargetMode="External"/><Relationship Id="rId2" Type="http://schemas.openxmlformats.org/officeDocument/2006/relationships/hyperlink" Target="https://ieeexplore.ieee.org/document/8442948" TargetMode="External"/><Relationship Id="rId1" Type="http://schemas.openxmlformats.org/officeDocument/2006/relationships/slideLayout" Target="../slideLayouts/slideLayout2.xml"/><Relationship Id="rId5" Type="http://schemas.openxmlformats.org/officeDocument/2006/relationships/hyperlink" Target="t.ly/-4pQ" TargetMode="External"/><Relationship Id="rId4" Type="http://schemas.openxmlformats.org/officeDocument/2006/relationships/hyperlink" Target="t.ly/6vb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t.ly/WWBq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chemeClr val="accent2">
              <a:lumMod val="75000"/>
            </a:schemeClr>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2 of 2.</a:t>
            </a:r>
            <a:endParaRPr lang="en-US" sz="2800" kern="1200" dirty="0">
              <a:solidFill>
                <a:srgbClr val="FFFFFF"/>
              </a:solidFill>
              <a:latin typeface="+mj-lt"/>
              <a:cs typeface="Calibri Light"/>
            </a:endParaRPr>
          </a:p>
        </p:txBody>
      </p:sp>
      <p:pic>
        <p:nvPicPr>
          <p:cNvPr id="12" name="Picture 12" descr="Text&#10;&#10;Description automatically generated">
            <a:extLst>
              <a:ext uri="{FF2B5EF4-FFF2-40B4-BE49-F238E27FC236}">
                <a16:creationId xmlns:a16="http://schemas.microsoft.com/office/drawing/2014/main" id="{818A9E27-27D1-FF3E-7F62-05BC2A30ED73}"/>
              </a:ext>
            </a:extLst>
          </p:cNvPr>
          <p:cNvPicPr>
            <a:picLocks noChangeAspect="1"/>
          </p:cNvPicPr>
          <p:nvPr/>
        </p:nvPicPr>
        <p:blipFill>
          <a:blip r:embed="rId2"/>
          <a:stretch>
            <a:fillRect/>
          </a:stretch>
        </p:blipFill>
        <p:spPr>
          <a:xfrm>
            <a:off x="4777316" y="1300391"/>
            <a:ext cx="6780700" cy="4254889"/>
          </a:xfrm>
          <a:prstGeom prst="rect">
            <a:avLst/>
          </a:prstGeom>
          <a:ln>
            <a:solidFill>
              <a:srgbClr val="4472C4"/>
            </a:solidFill>
          </a:ln>
        </p:spPr>
      </p:pic>
      <p:pic>
        <p:nvPicPr>
          <p:cNvPr id="3" name="Graphic 3" descr="Checkbox Checked with solid fill">
            <a:extLst>
              <a:ext uri="{FF2B5EF4-FFF2-40B4-BE49-F238E27FC236}">
                <a16:creationId xmlns:a16="http://schemas.microsoft.com/office/drawing/2014/main" id="{B0F6CEBE-9F07-8B1B-BF0E-7CED74C080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78" y="4515735"/>
            <a:ext cx="306077" cy="284511"/>
          </a:xfrm>
          <a:prstGeom prst="rect">
            <a:avLst/>
          </a:prstGeom>
        </p:spPr>
      </p:pic>
    </p:spTree>
    <p:extLst>
      <p:ext uri="{BB962C8B-B14F-4D97-AF65-F5344CB8AC3E}">
        <p14:creationId xmlns:p14="http://schemas.microsoft.com/office/powerpoint/2010/main" val="309859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0C9-860B-ADD5-F8DB-2FB06F37C4E3}"/>
              </a:ext>
            </a:extLst>
          </p:cNvPr>
          <p:cNvSpPr>
            <a:spLocks noGrp="1"/>
          </p:cNvSpPr>
          <p:nvPr>
            <p:ph type="title"/>
          </p:nvPr>
        </p:nvSpPr>
        <p:spPr/>
        <p:txBody>
          <a:bodyPr/>
          <a:lstStyle/>
          <a:p>
            <a:r>
              <a:rPr lang="en-US" dirty="0"/>
              <a:t>Collaboration in GitHub</a:t>
            </a:r>
            <a:endParaRPr lang="en-IN" dirty="0"/>
          </a:p>
        </p:txBody>
      </p:sp>
      <p:sp>
        <p:nvSpPr>
          <p:cNvPr id="3" name="Content Placeholder 2">
            <a:extLst>
              <a:ext uri="{FF2B5EF4-FFF2-40B4-BE49-F238E27FC236}">
                <a16:creationId xmlns:a16="http://schemas.microsoft.com/office/drawing/2014/main" id="{374E0139-771F-0AA2-D52B-A4CC5B605EE3}"/>
              </a:ext>
            </a:extLst>
          </p:cNvPr>
          <p:cNvSpPr>
            <a:spLocks noGrp="1"/>
          </p:cNvSpPr>
          <p:nvPr>
            <p:ph idx="1"/>
          </p:nvPr>
        </p:nvSpPr>
        <p:spPr/>
        <p:txBody>
          <a:bodyPr>
            <a:normAutofit fontScale="85000" lnSpcReduction="10000"/>
          </a:bodyPr>
          <a:lstStyle/>
          <a:p>
            <a:r>
              <a:rPr lang="en-US" dirty="0"/>
              <a:t>My knowledge of GitHub is very rudimentary. </a:t>
            </a:r>
          </a:p>
          <a:p>
            <a:pPr lvl="1"/>
            <a:r>
              <a:rPr lang="en-US" dirty="0"/>
              <a:t>Before starting to work on a new function in your branch, check that your branch is up to date with the latest functionalities of the main branch. You can use Branch-&gt;Update with main branch for </a:t>
            </a:r>
            <a:r>
              <a:rPr lang="en-US"/>
              <a:t>the same.</a:t>
            </a:r>
            <a:endParaRPr lang="en-US" dirty="0"/>
          </a:p>
          <a:p>
            <a:pPr lvl="1"/>
            <a:r>
              <a:rPr lang="en-US" dirty="0"/>
              <a:t>Accepting a Pull Request (which means adding stuff from your branch to the main branch) best works when there are little to no conflicts.</a:t>
            </a:r>
          </a:p>
          <a:p>
            <a:pPr lvl="1"/>
            <a:r>
              <a:rPr lang="en-US" dirty="0"/>
              <a:t>To make sure that there are little to no conflict:</a:t>
            </a:r>
          </a:p>
          <a:p>
            <a:pPr lvl="2"/>
            <a:r>
              <a:rPr lang="en-US" dirty="0"/>
              <a:t>Use your dedicated test file for testing the functions you’re creating.</a:t>
            </a:r>
          </a:p>
          <a:p>
            <a:pPr lvl="2"/>
            <a:r>
              <a:rPr lang="en-US" dirty="0"/>
              <a:t>Write your functions in a separate module.</a:t>
            </a:r>
          </a:p>
          <a:p>
            <a:pPr lvl="2"/>
            <a:r>
              <a:rPr lang="en-US" dirty="0"/>
              <a:t>Once you’re able to ascertain that your functions actually work, move them from that temporary module into the required module.</a:t>
            </a:r>
          </a:p>
          <a:p>
            <a:pPr lvl="2"/>
            <a:r>
              <a:rPr lang="en-US" dirty="0"/>
              <a:t>If your function was NOT present in the required module, there will likely be no conflicts for merging.</a:t>
            </a:r>
          </a:p>
          <a:p>
            <a:pPr lvl="2"/>
            <a:r>
              <a:rPr lang="en-US" dirty="0"/>
              <a:t>If your function has altered the state of the previous module, it will likely be the only conflict for merging, in which case you can confidently overwrite the previous code in </a:t>
            </a:r>
            <a:r>
              <a:rPr lang="en-US" dirty="0" err="1"/>
              <a:t>th</a:t>
            </a:r>
            <a:r>
              <a:rPr lang="en-US" dirty="0"/>
              <a:t> main branch, knowing that you’re the only one working on that function. </a:t>
            </a:r>
          </a:p>
          <a:p>
            <a:pPr lvl="1"/>
            <a:r>
              <a:rPr lang="en-US" dirty="0"/>
              <a:t>If all else fails, we can always revert to a previous, working version of the main branch.	</a:t>
            </a:r>
            <a:endParaRPr lang="en-IN" dirty="0"/>
          </a:p>
        </p:txBody>
      </p:sp>
    </p:spTree>
    <p:extLst>
      <p:ext uri="{BB962C8B-B14F-4D97-AF65-F5344CB8AC3E}">
        <p14:creationId xmlns:p14="http://schemas.microsoft.com/office/powerpoint/2010/main" val="161648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dirty="0"/>
              <a:t>What will be its contents?</a:t>
            </a:r>
          </a:p>
          <a:p>
            <a:pPr lvl="1"/>
            <a:r>
              <a:rPr lang="en-IN" sz="2600" dirty="0"/>
              <a:t>Same as the requirements of EE 521 (Analysis of Power Systems), which are:</a:t>
            </a:r>
          </a:p>
          <a:p>
            <a:pPr lvl="2"/>
            <a:r>
              <a:rPr lang="en-IN" dirty="0"/>
              <a:t>Power Flow (Newton Raphson Power Flow, Decoupled Power Flow, Fast Decoupled Power Flow).</a:t>
            </a:r>
          </a:p>
          <a:p>
            <a:pPr lvl="2"/>
            <a:r>
              <a:rPr lang="en-IN" dirty="0"/>
              <a:t>Sparse Power Flow</a:t>
            </a:r>
          </a:p>
          <a:p>
            <a:pPr lvl="2"/>
            <a:r>
              <a:rPr lang="en-IN" dirty="0"/>
              <a:t>Continuation Power Flow</a:t>
            </a:r>
          </a:p>
          <a:p>
            <a:pPr lvl="2"/>
            <a:r>
              <a:rPr lang="en-IN" dirty="0"/>
              <a:t>State Estimation in Power Systems</a:t>
            </a:r>
          </a:p>
          <a:p>
            <a:pPr lvl="2"/>
            <a:r>
              <a:rPr lang="en-IN" dirty="0"/>
              <a:t>Optimal Power Flow</a:t>
            </a:r>
          </a:p>
          <a:p>
            <a:pPr lvl="1"/>
            <a:r>
              <a:rPr lang="en-IN" sz="2600" dirty="0"/>
              <a:t>Possibly also the requirements of EE 523 (Power System Stability and Control):</a:t>
            </a:r>
          </a:p>
          <a:p>
            <a:pPr lvl="2"/>
            <a:r>
              <a:rPr lang="en-IN" sz="2100" dirty="0"/>
              <a:t>Power System Dynamic Initialization</a:t>
            </a:r>
          </a:p>
          <a:p>
            <a:pPr lvl="2"/>
            <a:r>
              <a:rPr lang="en-IN" sz="2100" dirty="0"/>
              <a:t>Small-Signal Stability Analysis</a:t>
            </a:r>
          </a:p>
          <a:p>
            <a:pPr lvl="2"/>
            <a:r>
              <a:rPr lang="en-IN" sz="2100" dirty="0"/>
              <a:t>Transient Stability Analysis</a:t>
            </a:r>
          </a:p>
          <a:p>
            <a:pPr lvl="1"/>
            <a:r>
              <a:rPr lang="en-IN" dirty="0"/>
              <a:t>A IEEE Common Data Format (CDF) parser in Julia, for reading the system data.</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17858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dirty="0"/>
              <a:t>Why deploy this package?</a:t>
            </a:r>
          </a:p>
          <a:p>
            <a:pPr lvl="1"/>
            <a:r>
              <a:rPr lang="en-IN" dirty="0"/>
              <a:t>Two of us have to finish working on EE 521 projects anyway.</a:t>
            </a:r>
          </a:p>
          <a:p>
            <a:pPr lvl="1"/>
            <a:r>
              <a:rPr lang="en-IN" dirty="0"/>
              <a:t>Working on a large project like this is the best way to truly gain expertise in a new language, here </a:t>
            </a:r>
            <a:r>
              <a:rPr lang="en-IN" dirty="0">
                <a:solidFill>
                  <a:srgbClr val="7030A0"/>
                </a:solidFill>
              </a:rPr>
              <a:t>Julia</a:t>
            </a:r>
            <a:r>
              <a:rPr lang="en-IN" dirty="0"/>
              <a:t>.</a:t>
            </a:r>
          </a:p>
          <a:p>
            <a:pPr lvl="1"/>
            <a:r>
              <a:rPr lang="en-IN" dirty="0"/>
              <a:t>We realized that codes written by the students, and codes available to the faculties are kind of outdated, generally with little to no scope of scalability, and therefore no scope of deployment.</a:t>
            </a:r>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71391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dirty="0"/>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dirty="0"/>
              <a:t>We do not intend to compete (and cannot compete) with these packages.</a:t>
            </a:r>
          </a:p>
          <a:p>
            <a:endParaRPr lang="en-IN" dirty="0"/>
          </a:p>
          <a:p>
            <a:r>
              <a:rPr lang="en-IN" dirty="0"/>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endParaRPr lang="en-IN" dirty="0"/>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dirty="0"/>
              <a:t>Our package (exclusively) works with IEEE Common Data Format files or IEEE CDF files, which </a:t>
            </a:r>
            <a:r>
              <a:rPr lang="en-IN" dirty="0" err="1"/>
              <a:t>PowerSystems.jl</a:t>
            </a:r>
            <a:r>
              <a:rPr lang="en-IN" dirty="0"/>
              <a:t> does NOT support.</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4252565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Our package makes good usage of the </a:t>
            </a:r>
            <a:r>
              <a:rPr lang="en-IN" dirty="0" err="1"/>
              <a:t>DataFrame</a:t>
            </a:r>
            <a:r>
              <a:rPr lang="en-IN" dirty="0"/>
              <a:t> data structure of Julia (which is like the table data structure in MATLAB), which gives a user easy insight into key inputs, outputs and intermediate data for a given algorithm. </a:t>
            </a:r>
          </a:p>
          <a:p>
            <a:pPr lvl="2"/>
            <a:r>
              <a:rPr lang="en-IN" dirty="0"/>
              <a:t>We expect this to be helpful for usage by instructors and teaching assistants for teaching grad level courses in Power System Analysis (like WSU’s EE 521) and Power System Stability and Control (like WSU’s EE 523).</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Users will be able to easily control the algorithm inputs, algorithm types and hyperparameters in a notebook environment (probably will be Pluto or </a:t>
            </a:r>
            <a:r>
              <a:rPr lang="en-IN" dirty="0" err="1"/>
              <a:t>Jupyter</a:t>
            </a:r>
            <a:r>
              <a:rPr lang="en-IN" dirty="0"/>
              <a:t>).</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Most importantly, our functions are robust, yet user friendly.</a:t>
                </a:r>
              </a:p>
              <a:p>
                <a:pPr lvl="1"/>
                <a:r>
                  <a:rPr lang="en-IN" dirty="0"/>
                  <a:t>For example, all three function calls below are calling the same function.</a:t>
                </a:r>
              </a:p>
              <a:p>
                <a:pPr lvl="1"/>
                <a:r>
                  <a:rPr lang="en-IN" dirty="0"/>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dirty="0"/>
                  <a:t> from system data.</a:t>
                </a:r>
              </a:p>
              <a:p>
                <a:pPr lvl="1"/>
                <a:r>
                  <a:rPr lang="en-IN" dirty="0"/>
                  <a:t>In the latter two calls, the user is specifying optional arguments as well as demanding additional outputs depending on their needs.</a:t>
                </a:r>
                <a:br>
                  <a:rPr lang="en-IN" dirty="0"/>
                </a:br>
                <a:endParaRPr lang="en-IN" dirty="0"/>
              </a:p>
              <a:p>
                <a:pPr lvl="1"/>
                <a:endParaRPr lang="en-IN" dirty="0"/>
              </a:p>
              <a:p>
                <a:pPr lvl="1"/>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094472"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With the objective of implementing sparse techniques for power flow analysis, ours is probably the only Julia package implementing </a:t>
            </a:r>
            <a:r>
              <a:rPr lang="en-US" dirty="0">
                <a:cs typeface="Calibri"/>
                <a:hlinkClick r:id="rId2"/>
              </a:rPr>
              <a:t>Mariesa L. Crow's</a:t>
            </a:r>
            <a:r>
              <a:rPr lang="en-US" dirty="0">
                <a:cs typeface="Calibri"/>
              </a:rPr>
              <a:t> vector-based implementation for mimicking linked-lists.</a:t>
            </a:r>
          </a:p>
        </p:txBody>
      </p:sp>
      <p:pic>
        <p:nvPicPr>
          <p:cNvPr id="4" name="Picture 3">
            <a:extLst>
              <a:ext uri="{FF2B5EF4-FFF2-40B4-BE49-F238E27FC236}">
                <a16:creationId xmlns:a16="http://schemas.microsoft.com/office/drawing/2014/main" id="{DAC67C5A-8E88-4810-B4B5-4A5425321E77}"/>
              </a:ext>
            </a:extLst>
          </p:cNvPr>
          <p:cNvPicPr>
            <a:picLocks noChangeAspect="1"/>
          </p:cNvPicPr>
          <p:nvPr/>
        </p:nvPicPr>
        <p:blipFill>
          <a:blip r:embed="rId3"/>
          <a:stretch>
            <a:fillRect/>
          </a:stretch>
        </p:blipFill>
        <p:spPr>
          <a:xfrm>
            <a:off x="114068" y="3543278"/>
            <a:ext cx="3686202" cy="2667019"/>
          </a:xfrm>
          <a:prstGeom prst="rect">
            <a:avLst/>
          </a:prstGeom>
          <a:ln>
            <a:solidFill>
              <a:srgbClr val="FF0000"/>
            </a:solidFill>
          </a:ln>
        </p:spPr>
      </p:pic>
      <p:pic>
        <p:nvPicPr>
          <p:cNvPr id="7" name="Picture 6">
            <a:extLst>
              <a:ext uri="{FF2B5EF4-FFF2-40B4-BE49-F238E27FC236}">
                <a16:creationId xmlns:a16="http://schemas.microsoft.com/office/drawing/2014/main" id="{04E53753-0575-8EF6-5949-2386BCA5A00C}"/>
              </a:ext>
            </a:extLst>
          </p:cNvPr>
          <p:cNvPicPr>
            <a:picLocks noChangeAspect="1"/>
          </p:cNvPicPr>
          <p:nvPr/>
        </p:nvPicPr>
        <p:blipFill>
          <a:blip r:embed="rId4"/>
          <a:stretch>
            <a:fillRect/>
          </a:stretch>
        </p:blipFill>
        <p:spPr>
          <a:xfrm>
            <a:off x="3876659" y="3526611"/>
            <a:ext cx="2547956" cy="2667019"/>
          </a:xfrm>
          <a:prstGeom prst="rect">
            <a:avLst/>
          </a:prstGeom>
          <a:ln>
            <a:solidFill>
              <a:srgbClr val="00B050"/>
            </a:solidFill>
          </a:ln>
        </p:spPr>
      </p:pic>
      <p:pic>
        <p:nvPicPr>
          <p:cNvPr id="9" name="Picture 8">
            <a:extLst>
              <a:ext uri="{FF2B5EF4-FFF2-40B4-BE49-F238E27FC236}">
                <a16:creationId xmlns:a16="http://schemas.microsoft.com/office/drawing/2014/main" id="{4E126060-DAC1-903D-FDD1-3E14118C5E1B}"/>
              </a:ext>
            </a:extLst>
          </p:cNvPr>
          <p:cNvPicPr>
            <a:picLocks noChangeAspect="1"/>
          </p:cNvPicPr>
          <p:nvPr/>
        </p:nvPicPr>
        <p:blipFill>
          <a:blip r:embed="rId5"/>
          <a:stretch>
            <a:fillRect/>
          </a:stretch>
        </p:blipFill>
        <p:spPr>
          <a:xfrm>
            <a:off x="6501004" y="3518276"/>
            <a:ext cx="5576928" cy="2700357"/>
          </a:xfrm>
          <a:prstGeom prst="rect">
            <a:avLst/>
          </a:prstGeom>
          <a:ln>
            <a:solidFill>
              <a:srgbClr val="FF0000"/>
            </a:solidFill>
          </a:ln>
        </p:spPr>
      </p:pic>
    </p:spTree>
    <p:extLst>
      <p:ext uri="{BB962C8B-B14F-4D97-AF65-F5344CB8AC3E}">
        <p14:creationId xmlns:p14="http://schemas.microsoft.com/office/powerpoint/2010/main" val="4661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dirty="0">
                <a:latin typeface="Palatino Linotype" panose="02040502050505030304" pitchFamily="18" charset="0"/>
              </a:rPr>
              <a:t>Presenting </a:t>
            </a:r>
            <a:r>
              <a:rPr lang="en-US" dirty="0" err="1">
                <a:solidFill>
                  <a:srgbClr val="9558B2"/>
                </a:solidFill>
                <a:latin typeface="Palatino Linotype" panose="02040502050505030304" pitchFamily="18" charset="0"/>
              </a:rPr>
              <a:t>PowerEdu.jl</a:t>
            </a:r>
            <a:r>
              <a:rPr lang="en-US" dirty="0">
                <a:solidFill>
                  <a:srgbClr val="9558B2"/>
                </a:solidFill>
                <a:latin typeface="Palatino Linotype" panose="02040502050505030304" pitchFamily="18" charset="0"/>
              </a:rPr>
              <a:t> </a:t>
            </a:r>
            <a:r>
              <a:rPr lang="en-US" dirty="0">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r>
              <a:rPr lang="en-US" dirty="0">
                <a:latin typeface="Georgia" panose="02040502050405020303" pitchFamily="18" charset="0"/>
                <a:cs typeface="Helvetica" panose="020B0604020202020204" pitchFamily="34" charset="0"/>
              </a:rPr>
              <a:t>We’re doing </a:t>
            </a:r>
            <a:r>
              <a:rPr lang="en-US" b="1" dirty="0">
                <a:latin typeface="Georgia" panose="02040502050405020303" pitchFamily="18" charset="0"/>
                <a:cs typeface="Helvetica" panose="020B0604020202020204" pitchFamily="34" charset="0"/>
              </a:rPr>
              <a:t>useful</a:t>
            </a:r>
            <a:r>
              <a:rPr lang="en-US" dirty="0">
                <a:latin typeface="Georgia" panose="02040502050405020303" pitchFamily="18" charset="0"/>
                <a:cs typeface="Helvetica" panose="020B0604020202020204" pitchFamily="34" charset="0"/>
              </a:rPr>
              <a:t>, </a:t>
            </a:r>
            <a:r>
              <a:rPr lang="en-US" b="1" dirty="0">
                <a:latin typeface="Georgia" panose="02040502050405020303" pitchFamily="18" charset="0"/>
                <a:cs typeface="Helvetica" panose="020B0604020202020204" pitchFamily="34" charset="0"/>
              </a:rPr>
              <a:t>innovative</a:t>
            </a:r>
            <a:r>
              <a:rPr lang="en-US" dirty="0">
                <a:latin typeface="Georgia" panose="02040502050405020303" pitchFamily="18" charset="0"/>
                <a:cs typeface="Helvetica" panose="020B0604020202020204" pitchFamily="34" charset="0"/>
              </a:rPr>
              <a:t> work.</a:t>
            </a:r>
          </a:p>
          <a:p>
            <a:r>
              <a:rPr lang="en-US" dirty="0">
                <a:latin typeface="Georgia" panose="02040502050405020303" pitchFamily="18" charset="0"/>
                <a:cs typeface="Helvetica" panose="020B0604020202020204" pitchFamily="34" charset="0"/>
              </a:rPr>
              <a:t>Need to convince the reviewers that our work is </a:t>
            </a:r>
            <a:r>
              <a:rPr lang="en-US" b="1" dirty="0">
                <a:latin typeface="Georgia" panose="02040502050405020303" pitchFamily="18" charset="0"/>
                <a:cs typeface="Helvetica" panose="020B0604020202020204" pitchFamily="34" charset="0"/>
              </a:rPr>
              <a:t>useful</a:t>
            </a:r>
            <a:r>
              <a:rPr lang="en-US" dirty="0">
                <a:latin typeface="Georgia" panose="02040502050405020303" pitchFamily="18" charset="0"/>
                <a:cs typeface="Helvetica" panose="020B0604020202020204" pitchFamily="34" charset="0"/>
              </a:rPr>
              <a:t> and </a:t>
            </a:r>
            <a:r>
              <a:rPr lang="en-US" b="1" dirty="0">
                <a:latin typeface="Georgia" panose="02040502050405020303" pitchFamily="18" charset="0"/>
                <a:cs typeface="Helvetica" panose="020B0604020202020204" pitchFamily="34" charset="0"/>
              </a:rPr>
              <a:t>innovative</a:t>
            </a:r>
            <a:r>
              <a:rPr lang="en-US" dirty="0">
                <a:latin typeface="Georgia" panose="02040502050405020303" pitchFamily="18" charset="0"/>
                <a:cs typeface="Helvetica" panose="020B0604020202020204" pitchFamily="34" charset="0"/>
              </a:rPr>
              <a:t>.</a:t>
            </a:r>
          </a:p>
          <a:p>
            <a:r>
              <a:rPr lang="en-US" dirty="0">
                <a:latin typeface="Georgia" panose="02040502050405020303" pitchFamily="18" charset="0"/>
                <a:cs typeface="Helvetica" panose="020B0604020202020204" pitchFamily="34" charset="0"/>
              </a:rPr>
              <a:t>Need to read up on papers presenting packages in Power Systems.</a:t>
            </a:r>
          </a:p>
        </p:txBody>
      </p:sp>
    </p:spTree>
    <p:extLst>
      <p:ext uri="{BB962C8B-B14F-4D97-AF65-F5344CB8AC3E}">
        <p14:creationId xmlns:p14="http://schemas.microsoft.com/office/powerpoint/2010/main" val="1007295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The method involves building the following vectors </a:t>
                </a:r>
                <a14:m>
                  <m:oMath xmlns:m="http://schemas.openxmlformats.org/officeDocument/2006/math">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𝑅</m:t>
                        </m:r>
                      </m:e>
                      <m:sup>
                        <m:r>
                          <a:rPr lang="en-IN" b="0" i="1" smtClean="0">
                            <a:solidFill>
                              <a:srgbClr val="FF0000"/>
                            </a:solidFill>
                            <a:latin typeface="Cambria Math" panose="02040503050406030204" pitchFamily="18" charset="0"/>
                            <a:cs typeface="Calibri"/>
                          </a:rPr>
                          <m:t>1</m:t>
                        </m:r>
                      </m:sup>
                    </m:sSup>
                    <m:r>
                      <a:rPr lang="en-IN" b="0" i="1" smtClean="0">
                        <a:solidFill>
                          <a:srgbClr val="FF0000"/>
                        </a:solidFill>
                        <a:latin typeface="Cambria Math" panose="02040503050406030204" pitchFamily="18" charset="0"/>
                        <a:cs typeface="Calibri"/>
                      </a:rPr>
                      <m:t>,</m:t>
                    </m:r>
                    <m:r>
                      <a:rPr lang="en-IN" b="0" i="1" smtClean="0">
                        <a:solidFill>
                          <a:schemeClr val="tx1"/>
                        </a:solidFill>
                        <a:latin typeface="Cambria Math" panose="02040503050406030204" pitchFamily="18" charset="0"/>
                        <a:cs typeface="Calibri"/>
                      </a:rPr>
                      <m:t> </m:t>
                    </m:r>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𝐶</m:t>
                        </m:r>
                      </m:e>
                      <m:sup>
                        <m:r>
                          <a:rPr lang="en-IN" b="0" i="1" smtClean="0">
                            <a:solidFill>
                              <a:srgbClr val="FF0000"/>
                            </a:solidFill>
                            <a:latin typeface="Cambria Math" panose="02040503050406030204" pitchFamily="18" charset="0"/>
                            <a:cs typeface="Calibri"/>
                          </a:rPr>
                          <m:t>1</m:t>
                        </m:r>
                      </m:sup>
                    </m:sSup>
                    <m:r>
                      <a:rPr lang="en-IN" b="0" i="1" smtClean="0">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𝑁𝑅𝑂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𝑊</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𝐿</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𝑅</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𝐶</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𝑙</m:t>
                        </m:r>
                      </m:e>
                      <m:sup>
                        <m:r>
                          <a:rPr lang="en-IN" b="0" i="1" smtClean="0">
                            <a:solidFill>
                              <a:srgbClr val="00B050"/>
                            </a:solidFill>
                            <a:latin typeface="Cambria Math" panose="02040503050406030204" pitchFamily="18" charset="0"/>
                            <a:cs typeface="Calibri"/>
                          </a:rPr>
                          <m:t>4</m:t>
                        </m:r>
                      </m:sup>
                    </m:sSup>
                    <m:r>
                      <a:rPr lang="en-IN" b="0" i="1" smtClean="0">
                        <a:latin typeface="Cambria Math" panose="02040503050406030204" pitchFamily="18" charset="0"/>
                        <a:cs typeface="Calibri"/>
                      </a:rPr>
                      <m:t> </m:t>
                    </m:r>
                  </m:oMath>
                </a14:m>
                <a:r>
                  <a:rPr lang="en-US" dirty="0">
                    <a:cs typeface="Calibri"/>
                  </a:rPr>
                  <a:t>which can be classified into two collections of vectors, namely </a:t>
                </a:r>
              </a:p>
              <a:p>
                <a:pPr marL="0" indent="0">
                  <a:buNone/>
                </a:pPr>
                <a:r>
                  <a:rPr lang="en-US" dirty="0">
                    <a:cs typeface="Calibri"/>
                  </a:rPr>
                  <a:t>the </a:t>
                </a:r>
                <a14:m>
                  <m:oMath xmlns:m="http://schemas.openxmlformats.org/officeDocument/2006/math">
                    <m:r>
                      <a:rPr lang="en-IN" b="0" i="1" dirty="0" smtClean="0">
                        <a:solidFill>
                          <a:srgbClr val="FF0000"/>
                        </a:solidFill>
                        <a:latin typeface="Cambria Math" panose="02040503050406030204" pitchFamily="18" charset="0"/>
                        <a:cs typeface="Calibri"/>
                      </a:rPr>
                      <m:t>𝑁</m:t>
                    </m:r>
                    <m:r>
                      <a:rPr lang="en-IN" b="0" i="1" dirty="0" smtClean="0">
                        <a:solidFill>
                          <a:srgbClr val="FF0000"/>
                        </a:solidFill>
                        <a:latin typeface="Cambria Math" panose="02040503050406030204" pitchFamily="18" charset="0"/>
                        <a:cs typeface="Calibri"/>
                      </a:rPr>
                      <m:t>=[</m:t>
                    </m:r>
                    <m:r>
                      <a:rPr lang="en-IN" b="0" i="1" dirty="0" smtClean="0">
                        <a:solidFill>
                          <a:srgbClr val="FF0000"/>
                        </a:solidFill>
                        <a:latin typeface="Cambria Math" panose="02040503050406030204" pitchFamily="18" charset="0"/>
                        <a:cs typeface="Calibri"/>
                      </a:rPr>
                      <m:t>𝐹𝐼𝑅</m:t>
                    </m:r>
                    <m:r>
                      <a:rPr lang="en-IN" b="0" i="1" dirty="0" smtClean="0">
                        <a:solidFill>
                          <a:srgbClr val="FF0000"/>
                        </a:solidFill>
                        <a:latin typeface="Cambria Math" panose="02040503050406030204" pitchFamily="18" charset="0"/>
                        <a:cs typeface="Calibri"/>
                      </a:rPr>
                      <m:t>, </m:t>
                    </m:r>
                    <m:r>
                      <a:rPr lang="en-IN" b="0" i="1" dirty="0" smtClean="0">
                        <a:solidFill>
                          <a:srgbClr val="FF0000"/>
                        </a:solidFill>
                        <a:latin typeface="Cambria Math" panose="02040503050406030204" pitchFamily="18" charset="0"/>
                        <a:cs typeface="Calibri"/>
                      </a:rPr>
                      <m:t>𝐹𝐼𝐶</m:t>
                    </m:r>
                    <m:r>
                      <a:rPr lang="en-IN" b="0" i="1" dirty="0" smtClean="0">
                        <a:solidFill>
                          <a:srgbClr val="FF0000"/>
                        </a:solidFill>
                        <a:latin typeface="Cambria Math" panose="02040503050406030204" pitchFamily="18" charset="0"/>
                        <a:cs typeface="Calibri"/>
                      </a:rPr>
                      <m:t>]</m:t>
                    </m:r>
                  </m:oMath>
                </a14:m>
                <a:r>
                  <a:rPr lang="en-US" dirty="0">
                    <a:cs typeface="Calibri"/>
                  </a:rPr>
                  <a:t> vectors and </a:t>
                </a:r>
              </a:p>
              <a:p>
                <a:pPr marL="0" indent="0">
                  <a:buNone/>
                </a:pPr>
                <a:r>
                  <a:rPr lang="en-US" dirty="0">
                    <a:cs typeface="Calibri"/>
                  </a:rPr>
                  <a:t>the </a:t>
                </a:r>
                <a14:m>
                  <m:oMath xmlns:m="http://schemas.openxmlformats.org/officeDocument/2006/math">
                    <m:r>
                      <a:rPr lang="en-IN" b="0" i="1" smtClean="0">
                        <a:solidFill>
                          <a:srgbClr val="00B050"/>
                        </a:solidFill>
                        <a:latin typeface="Cambria Math" panose="02040503050406030204" pitchFamily="18" charset="0"/>
                        <a:cs typeface="Calibri"/>
                      </a:rPr>
                      <m:t>𝑛𝑛𝑧</m:t>
                    </m:r>
                    <m:r>
                      <a:rPr lang="en-IN" b="0" i="1" smtClean="0">
                        <a:solidFill>
                          <a:srgbClr val="00B050"/>
                        </a:solidFill>
                        <a:latin typeface="Cambria Math" panose="02040503050406030204" pitchFamily="18" charset="0"/>
                        <a:cs typeface="Calibri"/>
                      </a:rPr>
                      <m:t>=[</m:t>
                    </m:r>
                    <m:r>
                      <a:rPr lang="en-IN" b="0" i="1" smtClean="0">
                        <a:solidFill>
                          <a:srgbClr val="00B050"/>
                        </a:solidFill>
                        <a:latin typeface="Cambria Math" panose="02040503050406030204" pitchFamily="18" charset="0"/>
                        <a:cs typeface="Calibri"/>
                      </a:rPr>
                      <m:t>𝑁𝑅𝑂𝑊</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𝑁𝐶𝑂𝐿</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𝑁𝐼𝑅</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𝑁𝐼𝐶</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𝑉𝑎𝑙</m:t>
                    </m:r>
                    <m:r>
                      <a:rPr lang="en-IN" b="0" i="1" smtClean="0">
                        <a:solidFill>
                          <a:srgbClr val="00B050"/>
                        </a:solidFill>
                        <a:latin typeface="Cambria Math" panose="02040503050406030204" pitchFamily="18" charset="0"/>
                        <a:cs typeface="Calibri"/>
                      </a:rPr>
                      <m:t>]</m:t>
                    </m:r>
                  </m:oMath>
                </a14:m>
                <a:r>
                  <a:rPr lang="en-US" dirty="0">
                    <a:cs typeface="Calibri"/>
                  </a:rPr>
                  <a:t> vectors.</a:t>
                </a:r>
              </a:p>
            </p:txBody>
          </p:sp>
        </mc:Choice>
        <mc:Fallback xmlns="">
          <p:sp>
            <p:nvSpPr>
              <p:cNvPr id="5" name="Content Placeholder 4">
                <a:extLst>
                  <a:ext uri="{FF2B5EF4-FFF2-40B4-BE49-F238E27FC236}">
                    <a16:creationId xmlns:a16="http://schemas.microsoft.com/office/drawing/2014/main" id="{49DC0ADE-6FA8-24E7-7E17-7066869AB47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B8B4B24B-E08E-053C-7206-8716473E30DA}"/>
              </a:ext>
            </a:extLst>
          </p:cNvPr>
          <p:cNvPicPr>
            <a:picLocks noChangeAspect="1"/>
          </p:cNvPicPr>
          <p:nvPr/>
        </p:nvPicPr>
        <p:blipFill>
          <a:blip r:embed="rId3"/>
          <a:stretch>
            <a:fillRect/>
          </a:stretch>
        </p:blipFill>
        <p:spPr>
          <a:xfrm>
            <a:off x="5444961" y="4078218"/>
            <a:ext cx="4783026" cy="2521798"/>
          </a:xfrm>
          <a:prstGeom prst="rect">
            <a:avLst/>
          </a:prstGeom>
          <a:ln>
            <a:solidFill>
              <a:srgbClr val="FF0000"/>
            </a:solidFill>
          </a:ln>
        </p:spPr>
      </p:pic>
      <p:pic>
        <p:nvPicPr>
          <p:cNvPr id="7" name="Picture 6">
            <a:extLst>
              <a:ext uri="{FF2B5EF4-FFF2-40B4-BE49-F238E27FC236}">
                <a16:creationId xmlns:a16="http://schemas.microsoft.com/office/drawing/2014/main" id="{58DB3D19-81CD-4148-EAA8-B8C4E73BC6F7}"/>
              </a:ext>
            </a:extLst>
          </p:cNvPr>
          <p:cNvPicPr>
            <a:picLocks noChangeAspect="1"/>
          </p:cNvPicPr>
          <p:nvPr/>
        </p:nvPicPr>
        <p:blipFill>
          <a:blip r:embed="rId4"/>
          <a:stretch>
            <a:fillRect/>
          </a:stretch>
        </p:blipFill>
        <p:spPr>
          <a:xfrm>
            <a:off x="1964013" y="4078218"/>
            <a:ext cx="2552719" cy="2709882"/>
          </a:xfrm>
          <a:prstGeom prst="rect">
            <a:avLst/>
          </a:prstGeom>
          <a:ln>
            <a:solidFill>
              <a:srgbClr val="00B050"/>
            </a:solidFill>
          </a:ln>
        </p:spPr>
      </p:pic>
    </p:spTree>
    <p:extLst>
      <p:ext uri="{BB962C8B-B14F-4D97-AF65-F5344CB8AC3E}">
        <p14:creationId xmlns:p14="http://schemas.microsoft.com/office/powerpoint/2010/main" val="27688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dirty="0"/>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dirty="0">
                    <a:latin typeface="Cambria Math" panose="02040503050406030204" pitchFamily="18" charset="0"/>
                  </a:rPr>
                  <a:t>Make a branch for yourself on the repo. Keep committing and pushing to YOUR branch upon every successful increment.</a:t>
                </a:r>
              </a:p>
              <a:p>
                <a:r>
                  <a:rPr lang="en-IN" b="0" dirty="0">
                    <a:latin typeface="Cambria Math" panose="02040503050406030204" pitchFamily="18" charset="0"/>
                  </a:rPr>
                  <a:t>&lt;Merging to the main branch&gt; Later.</a:t>
                </a:r>
              </a:p>
              <a:p>
                <a:r>
                  <a:rPr lang="en-IN" b="0" dirty="0">
                    <a:latin typeface="Cambria Math" panose="02040503050406030204" pitchFamily="18" charset="0"/>
                  </a:rPr>
                  <a:t>Where to store outputs as handy CSV files? Where to store images? </a:t>
                </a:r>
                <a:r>
                  <a:rPr lang="en-IN" dirty="0">
                    <a:latin typeface="Cambria Math" panose="02040503050406030204" pitchFamily="18" charset="0"/>
                  </a:rPr>
                  <a:t>For now, they are in </a:t>
                </a:r>
                <a:r>
                  <a:rPr lang="en-IN" dirty="0" err="1">
                    <a:latin typeface="Cambria Math" panose="02040503050406030204" pitchFamily="18" charset="0"/>
                  </a:rPr>
                  <a:t>processedData</a:t>
                </a:r>
                <a:r>
                  <a:rPr lang="en-IN" dirty="0">
                    <a:latin typeface="Cambria Math" panose="02040503050406030204" pitchFamily="18" charset="0"/>
                  </a:rPr>
                  <a:t> folder.</a:t>
                </a:r>
              </a:p>
              <a:p>
                <a:r>
                  <a:rPr lang="en-IN" b="0" dirty="0">
                    <a:latin typeface="Cambria Math" panose="02040503050406030204" pitchFamily="18" charset="0"/>
                  </a:rPr>
                  <a:t>Are </a:t>
                </a:r>
                <a:r>
                  <a:rPr lang="en-IN" b="0" dirty="0" err="1">
                    <a:latin typeface="Cambria Math" panose="02040503050406030204" pitchFamily="18" charset="0"/>
                  </a:rPr>
                  <a:t>DataFrames</a:t>
                </a:r>
                <a:r>
                  <a:rPr lang="en-IN" b="0" dirty="0">
                    <a:latin typeface="Cambria Math" panose="02040503050406030204" pitchFamily="18" charset="0"/>
                  </a:rPr>
                  <a:t> being mutated by function calls? Does Julia mutate them anyway? Do we want to mutate the original </a:t>
                </a:r>
                <a:r>
                  <a:rPr lang="en-IN" b="0" dirty="0" err="1">
                    <a:latin typeface="Cambria Math" panose="02040503050406030204" pitchFamily="18" charset="0"/>
                  </a:rPr>
                  <a:t>DataFrames</a:t>
                </a:r>
                <a:r>
                  <a:rPr lang="en-IN" b="0" dirty="0">
                    <a:latin typeface="Cambria Math" panose="02040503050406030204" pitchFamily="18" charset="0"/>
                  </a:rPr>
                  <a:t>? If yes, do we separately call the </a:t>
                </a:r>
                <a:r>
                  <a:rPr lang="en-IN" b="0" dirty="0" err="1">
                    <a:latin typeface="Cambria Math" panose="02040503050406030204" pitchFamily="18" charset="0"/>
                  </a:rPr>
                  <a:t>DataFrames</a:t>
                </a:r>
                <a:r>
                  <a:rPr lang="en-IN" b="0" dirty="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dirty="0"/>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dirty="0"/>
              </a:p>
              <a:p>
                <a:pPr lvl="1"/>
                <a:r>
                  <a:rPr lang="en-US" dirty="0"/>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dirty="0"/>
                  <a:t> 2D Array (Julia also calls them as Matrix) which has complex doubles (64 bit), initialized with all zeros.</a:t>
                </a:r>
              </a:p>
              <a:p>
                <a:pPr lvl="1"/>
                <a:r>
                  <a:rPr lang="en-US" dirty="0"/>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dirty="0"/>
              </a:p>
              <a:p>
                <a:pPr lvl="1"/>
                <a:r>
                  <a:rPr lang="en-IN" dirty="0"/>
                  <a:t>For ‘fixed’ size data structures such as Arrays, initializing your elements with zeros is encouraged.</a:t>
                </a:r>
              </a:p>
              <a:p>
                <a:pPr marL="457200" lvl="1" indent="0">
                  <a:buNone/>
                </a:pPr>
                <a:br>
                  <a:rPr lang="en-US" dirty="0"/>
                </a:br>
                <a:endParaRPr lang="en-US" dirty="0"/>
              </a:p>
              <a:p>
                <a:pPr marL="457200" lvl="1" indent="0">
                  <a:buNone/>
                </a:pPr>
                <a:endParaRPr lang="en-US" dirty="0"/>
              </a:p>
              <a:p>
                <a:pPr marL="457200" lvl="1"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IN">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dirty="0">
                <a:latin typeface="Palatino Linotype" panose="02040502050505030304" pitchFamily="18" charset="0"/>
              </a:rPr>
              <a:t>Presenting </a:t>
            </a:r>
            <a:r>
              <a:rPr lang="en-US" dirty="0" err="1">
                <a:solidFill>
                  <a:srgbClr val="9558B2"/>
                </a:solidFill>
                <a:latin typeface="Palatino Linotype" panose="02040502050505030304" pitchFamily="18" charset="0"/>
              </a:rPr>
              <a:t>PowerEdu.jl</a:t>
            </a:r>
            <a:r>
              <a:rPr lang="en-US" dirty="0">
                <a:solidFill>
                  <a:srgbClr val="9558B2"/>
                </a:solidFill>
                <a:latin typeface="Palatino Linotype" panose="02040502050505030304" pitchFamily="18" charset="0"/>
              </a:rPr>
              <a:t> </a:t>
            </a:r>
            <a:r>
              <a:rPr lang="en-US" dirty="0">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pPr marL="0" indent="0">
              <a:buNone/>
            </a:pPr>
            <a:r>
              <a:rPr lang="en-US" dirty="0">
                <a:latin typeface="Georgia" panose="02040502050405020303" pitchFamily="18" charset="0"/>
                <a:cs typeface="Helvetica" panose="020B0604020202020204" pitchFamily="34" charset="0"/>
              </a:rPr>
              <a:t>Need to read up on papers presenting packages in Power Systems.</a:t>
            </a:r>
          </a:p>
          <a:p>
            <a:pPr marL="0" indent="0">
              <a:buNone/>
            </a:pPr>
            <a:endParaRPr lang="en-US"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PowerModels.jl</a:t>
            </a:r>
            <a:r>
              <a:rPr lang="en-US" sz="1600" dirty="0">
                <a:latin typeface="Georgia" panose="02040502050405020303" pitchFamily="18" charset="0"/>
                <a:cs typeface="Helvetica" panose="020B0604020202020204" pitchFamily="34" charset="0"/>
              </a:rPr>
              <a:t>: An Open-Source Framework for Exploring Power Flow Formulations from </a:t>
            </a:r>
            <a:r>
              <a:rPr lang="en-US" sz="1600" i="1" dirty="0">
                <a:latin typeface="Georgia" panose="02040502050405020303" pitchFamily="18" charset="0"/>
                <a:cs typeface="Helvetica" panose="020B0604020202020204" pitchFamily="34" charset="0"/>
              </a:rPr>
              <a:t>PSCC 2018</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2"/>
              </a:rPr>
              <a:t>Link</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PowerSystems.jl</a:t>
            </a:r>
            <a:r>
              <a:rPr lang="en-US" sz="1600" dirty="0">
                <a:latin typeface="Georgia" panose="02040502050405020303" pitchFamily="18" charset="0"/>
                <a:cs typeface="Helvetica" panose="020B0604020202020204" pitchFamily="34" charset="0"/>
              </a:rPr>
              <a:t> — A power system data management package for large scale modeling from </a:t>
            </a:r>
            <a:r>
              <a:rPr lang="en-US" sz="1600" i="1" dirty="0" err="1">
                <a:latin typeface="Georgia" panose="02040502050405020303" pitchFamily="18" charset="0"/>
                <a:cs typeface="Helvetica" panose="020B0604020202020204" pitchFamily="34" charset="0"/>
              </a:rPr>
              <a:t>SoftwareX</a:t>
            </a:r>
            <a:r>
              <a:rPr lang="en-US" sz="1600" i="1" dirty="0">
                <a:latin typeface="Georgia" panose="02040502050405020303" pitchFamily="18" charset="0"/>
                <a:cs typeface="Helvetica" panose="020B0604020202020204" pitchFamily="34" charset="0"/>
              </a:rPr>
              <a:t> 2021</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3" action="ppaction://hlinkfile"/>
              </a:rPr>
              <a:t>Link</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PyPSA</a:t>
            </a:r>
            <a:r>
              <a:rPr lang="en-US" sz="1600" dirty="0">
                <a:latin typeface="Georgia" panose="02040502050405020303" pitchFamily="18" charset="0"/>
                <a:cs typeface="Helvetica" panose="020B0604020202020204" pitchFamily="34" charset="0"/>
              </a:rPr>
              <a:t>: Python for Power System Analysis from </a:t>
            </a:r>
            <a:r>
              <a:rPr lang="en-US" sz="1600" i="1" dirty="0">
                <a:latin typeface="Georgia" panose="02040502050405020303" pitchFamily="18" charset="0"/>
                <a:cs typeface="Helvetica" panose="020B0604020202020204" pitchFamily="34" charset="0"/>
              </a:rPr>
              <a:t>Journal of Open Research Software, 2018</a:t>
            </a:r>
            <a:r>
              <a:rPr lang="en-US" sz="1600" b="1"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4" action="ppaction://hlinkfile"/>
              </a:rPr>
              <a:t>Link</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PowerModelsDistribution.jl</a:t>
            </a:r>
            <a:r>
              <a:rPr lang="en-US" sz="1600" dirty="0">
                <a:latin typeface="Georgia" panose="02040502050405020303" pitchFamily="18" charset="0"/>
                <a:cs typeface="Helvetica" panose="020B0604020202020204" pitchFamily="34" charset="0"/>
              </a:rPr>
              <a:t>: An Open-Source Framework for Exploring Distribution Power Flow Formulations from </a:t>
            </a:r>
            <a:r>
              <a:rPr lang="en-US" sz="1600" i="1" dirty="0">
                <a:latin typeface="Georgia" panose="02040502050405020303" pitchFamily="18" charset="0"/>
                <a:cs typeface="Helvetica" panose="020B0604020202020204" pitchFamily="34" charset="0"/>
              </a:rPr>
              <a:t>Electric Power Systems Research 2020</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5" action="ppaction://hlinkfile"/>
              </a:rPr>
              <a:t>Link</a:t>
            </a:r>
            <a:endParaRPr lang="en-US" sz="1600" dirty="0">
              <a:latin typeface="Georgia" panose="02040502050405020303" pitchFamily="18" charset="0"/>
              <a:cs typeface="Helvetica" panose="020B0604020202020204" pitchFamily="34" charset="0"/>
            </a:endParaRPr>
          </a:p>
        </p:txBody>
      </p:sp>
    </p:spTree>
    <p:extLst>
      <p:ext uri="{BB962C8B-B14F-4D97-AF65-F5344CB8AC3E}">
        <p14:creationId xmlns:p14="http://schemas.microsoft.com/office/powerpoint/2010/main" val="3800270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dirty="0">
                <a:latin typeface="Palatino Linotype" panose="02040502050505030304" pitchFamily="18" charset="0"/>
              </a:rPr>
              <a:t>Presenting </a:t>
            </a:r>
            <a:r>
              <a:rPr lang="en-US" dirty="0" err="1">
                <a:solidFill>
                  <a:srgbClr val="9558B2"/>
                </a:solidFill>
                <a:latin typeface="Palatino Linotype" panose="02040502050505030304" pitchFamily="18" charset="0"/>
              </a:rPr>
              <a:t>PowerEdu.jl</a:t>
            </a:r>
            <a:r>
              <a:rPr lang="en-US" dirty="0">
                <a:solidFill>
                  <a:srgbClr val="9558B2"/>
                </a:solidFill>
                <a:latin typeface="Palatino Linotype" panose="02040502050505030304" pitchFamily="18" charset="0"/>
              </a:rPr>
              <a:t> </a:t>
            </a:r>
            <a:r>
              <a:rPr lang="en-US" dirty="0">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pPr marL="0" indent="0">
              <a:buNone/>
            </a:pPr>
            <a:r>
              <a:rPr lang="en-US" dirty="0">
                <a:latin typeface="Georgia" panose="02040502050405020303" pitchFamily="18" charset="0"/>
                <a:cs typeface="Helvetica" panose="020B0604020202020204" pitchFamily="34" charset="0"/>
              </a:rPr>
              <a:t>Contents to cite:</a:t>
            </a:r>
          </a:p>
          <a:p>
            <a:pPr marL="0" indent="0">
              <a:buNone/>
            </a:pPr>
            <a:endParaRPr lang="en-US"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Symbolics.jl</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2" action="ppaction://hlinkfile"/>
              </a:rPr>
              <a:t>paper</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a:latin typeface="Georgia" panose="02040502050405020303" pitchFamily="18" charset="0"/>
                <a:cs typeface="Helvetica" panose="020B0604020202020204" pitchFamily="34" charset="0"/>
              </a:rPr>
              <a:t>Every package we’re using</a:t>
            </a:r>
          </a:p>
          <a:p>
            <a:pPr lvl="1">
              <a:buClr>
                <a:srgbClr val="00B050"/>
              </a:buClr>
              <a:buSzPct val="50000"/>
              <a:buFont typeface="Wingdings" panose="05000000000000000000" pitchFamily="2" charset="2"/>
              <a:buChar char="v"/>
            </a:pPr>
            <a:r>
              <a:rPr lang="en-US" sz="1600" dirty="0">
                <a:latin typeface="Georgia" panose="02040502050405020303" pitchFamily="18" charset="0"/>
                <a:cs typeface="Helvetica" panose="020B0604020202020204" pitchFamily="34" charset="0"/>
              </a:rPr>
              <a:t>Every package we’re </a:t>
            </a:r>
            <a:r>
              <a:rPr lang="en-US" sz="1600">
                <a:latin typeface="Georgia" panose="02040502050405020303" pitchFamily="18" charset="0"/>
                <a:cs typeface="Helvetica" panose="020B0604020202020204" pitchFamily="34" charset="0"/>
              </a:rPr>
              <a:t>comparing against</a:t>
            </a:r>
            <a:endParaRPr lang="en-US" sz="1600" dirty="0">
              <a:latin typeface="Georgia" panose="02040502050405020303" pitchFamily="18" charset="0"/>
              <a:cs typeface="Helvetica" panose="020B0604020202020204" pitchFamily="34" charset="0"/>
            </a:endParaRPr>
          </a:p>
        </p:txBody>
      </p:sp>
    </p:spTree>
    <p:extLst>
      <p:ext uri="{BB962C8B-B14F-4D97-AF65-F5344CB8AC3E}">
        <p14:creationId xmlns:p14="http://schemas.microsoft.com/office/powerpoint/2010/main" val="114174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dirty="0">
                <a:solidFill>
                  <a:schemeClr val="tx1"/>
                </a:solidFill>
                <a:latin typeface="+mj-lt"/>
                <a:ea typeface="+mj-ea"/>
                <a:cs typeface="+mj-cs"/>
              </a:rPr>
              <a:t>Current Objective: Develop a One-Page Abstract for the proposed Julia Package</a:t>
            </a:r>
          </a:p>
        </p:txBody>
      </p:sp>
      <p:pic>
        <p:nvPicPr>
          <p:cNvPr id="14" name="Picture 13">
            <a:extLst>
              <a:ext uri="{FF2B5EF4-FFF2-40B4-BE49-F238E27FC236}">
                <a16:creationId xmlns:a16="http://schemas.microsoft.com/office/drawing/2014/main" id="{903B4584-9D50-B366-31B4-BD7395850DB5}"/>
              </a:ext>
            </a:extLst>
          </p:cNvPr>
          <p:cNvPicPr>
            <a:picLocks noChangeAspect="1"/>
          </p:cNvPicPr>
          <p:nvPr/>
        </p:nvPicPr>
        <p:blipFill>
          <a:blip r:embed="rId2"/>
          <a:stretch>
            <a:fillRect/>
          </a:stretch>
        </p:blipFill>
        <p:spPr>
          <a:xfrm>
            <a:off x="838200" y="1875493"/>
            <a:ext cx="10512547" cy="2076226"/>
          </a:xfrm>
          <a:prstGeom prst="rect">
            <a:avLst/>
          </a:prstGeom>
          <a:ln>
            <a:solidFill>
              <a:schemeClr val="accent1"/>
            </a:solidFill>
          </a:ln>
        </p:spPr>
      </p:pic>
      <p:pic>
        <p:nvPicPr>
          <p:cNvPr id="4" name="Picture 3">
            <a:extLst>
              <a:ext uri="{FF2B5EF4-FFF2-40B4-BE49-F238E27FC236}">
                <a16:creationId xmlns:a16="http://schemas.microsoft.com/office/drawing/2014/main" id="{AAD23AF0-BDA1-EFDC-F6A9-0EA833687B83}"/>
              </a:ext>
            </a:extLst>
          </p:cNvPr>
          <p:cNvPicPr>
            <a:picLocks noChangeAspect="1"/>
          </p:cNvPicPr>
          <p:nvPr/>
        </p:nvPicPr>
        <p:blipFill rotWithShape="1">
          <a:blip r:embed="rId3"/>
          <a:srcRect t="32798"/>
          <a:stretch/>
        </p:blipFill>
        <p:spPr>
          <a:xfrm>
            <a:off x="465157" y="4334290"/>
            <a:ext cx="11258632" cy="2141138"/>
          </a:xfrm>
          <a:prstGeom prst="rect">
            <a:avLst/>
          </a:prstGeom>
          <a:ln>
            <a:solidFill>
              <a:schemeClr val="accent1"/>
            </a:solidFill>
          </a:ln>
        </p:spPr>
      </p:pic>
    </p:spTree>
    <p:extLst>
      <p:ext uri="{BB962C8B-B14F-4D97-AF65-F5344CB8AC3E}">
        <p14:creationId xmlns:p14="http://schemas.microsoft.com/office/powerpoint/2010/main" val="323640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2" name="Picture 11">
            <a:extLst>
              <a:ext uri="{FF2B5EF4-FFF2-40B4-BE49-F238E27FC236}">
                <a16:creationId xmlns:a16="http://schemas.microsoft.com/office/drawing/2014/main" id="{2C715FE7-D1BA-896B-C1EA-E8DFF32B6708}"/>
              </a:ext>
            </a:extLst>
          </p:cNvPr>
          <p:cNvPicPr>
            <a:picLocks noChangeAspect="1"/>
          </p:cNvPicPr>
          <p:nvPr/>
        </p:nvPicPr>
        <p:blipFill rotWithShape="1">
          <a:blip r:embed="rId2"/>
          <a:srcRect r="29"/>
          <a:stretch/>
        </p:blipFill>
        <p:spPr>
          <a:xfrm>
            <a:off x="838200" y="2244022"/>
            <a:ext cx="10512547" cy="3653110"/>
          </a:xfrm>
          <a:prstGeom prst="rect">
            <a:avLst/>
          </a:prstGeom>
          <a:ln>
            <a:solidFill>
              <a:srgbClr val="FF0000"/>
            </a:solidFill>
          </a:ln>
        </p:spPr>
      </p:pic>
      <p:pic>
        <p:nvPicPr>
          <p:cNvPr id="4" name="Picture 3">
            <a:extLst>
              <a:ext uri="{FF2B5EF4-FFF2-40B4-BE49-F238E27FC236}">
                <a16:creationId xmlns:a16="http://schemas.microsoft.com/office/drawing/2014/main" id="{FE2107A1-B221-59F0-46FD-9C233BBFA9AA}"/>
              </a:ext>
            </a:extLst>
          </p:cNvPr>
          <p:cNvPicPr>
            <a:picLocks noChangeAspect="1"/>
          </p:cNvPicPr>
          <p:nvPr/>
        </p:nvPicPr>
        <p:blipFill>
          <a:blip r:embed="rId3"/>
          <a:stretch>
            <a:fillRect/>
          </a:stretch>
        </p:blipFill>
        <p:spPr>
          <a:xfrm>
            <a:off x="634227" y="6044540"/>
            <a:ext cx="10920492" cy="628655"/>
          </a:xfrm>
          <a:prstGeom prst="rect">
            <a:avLst/>
          </a:prstGeom>
        </p:spPr>
      </p:pic>
    </p:spTree>
    <p:extLst>
      <p:ext uri="{BB962C8B-B14F-4D97-AF65-F5344CB8AC3E}">
        <p14:creationId xmlns:p14="http://schemas.microsoft.com/office/powerpoint/2010/main" val="143210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6"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1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191966" y="654816"/>
            <a:ext cx="3629555" cy="1893524"/>
          </a:xfrm>
        </p:spPr>
        <p:style>
          <a:lnRef idx="2">
            <a:schemeClr val="accent2"/>
          </a:lnRef>
          <a:fillRef idx="1">
            <a:schemeClr val="lt1"/>
          </a:fillRef>
          <a:effectRef idx="0">
            <a:schemeClr val="accent2"/>
          </a:effectRef>
          <a:fontRef idx="minor">
            <a:schemeClr val="dk1"/>
          </a:fontRef>
        </p:style>
        <p:txBody>
          <a:bodyPr anchor="b">
            <a:normAutofit/>
          </a:bodyPr>
          <a:lstStyle/>
          <a:p>
            <a:r>
              <a:rPr lang="en-US" sz="2600" dirty="0">
                <a:cs typeface="Calibri Light"/>
              </a:rPr>
              <a:t>Current Objective: Develop a One-Page Abstract for the proposed Julia Package</a:t>
            </a:r>
          </a:p>
        </p:txBody>
      </p:sp>
      <p:sp>
        <p:nvSpPr>
          <p:cNvPr id="3" name="Content Placeholder 2">
            <a:extLst>
              <a:ext uri="{FF2B5EF4-FFF2-40B4-BE49-F238E27FC236}">
                <a16:creationId xmlns:a16="http://schemas.microsoft.com/office/drawing/2014/main" id="{AC82B89A-0245-8D4D-B54E-10FEE0D43983}"/>
              </a:ext>
            </a:extLst>
          </p:cNvPr>
          <p:cNvSpPr>
            <a:spLocks noGrp="1"/>
          </p:cNvSpPr>
          <p:nvPr>
            <p:ph idx="1"/>
          </p:nvPr>
        </p:nvSpPr>
        <p:spPr>
          <a:xfrm>
            <a:off x="1191966" y="2965593"/>
            <a:ext cx="3629555" cy="294154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1800" dirty="0">
                <a:cs typeface="Calibri"/>
              </a:rPr>
              <a:t>We should be giving the package a name, right?</a:t>
            </a:r>
          </a:p>
          <a:p>
            <a:r>
              <a:rPr lang="en-US" sz="1800" dirty="0">
                <a:cs typeface="Calibri"/>
              </a:rPr>
              <a:t>Submission Title?</a:t>
            </a:r>
          </a:p>
          <a:p>
            <a:r>
              <a:rPr lang="en-US" sz="1800" dirty="0">
                <a:cs typeface="Calibri"/>
              </a:rPr>
              <a:t>Author List? Can authorship order be changed during the actual submission?</a:t>
            </a:r>
          </a:p>
          <a:p>
            <a:r>
              <a:rPr lang="en-US" sz="1800" dirty="0">
                <a:cs typeface="Calibri"/>
              </a:rPr>
              <a:t>Can new people be added during the actual submission?</a:t>
            </a:r>
          </a:p>
        </p:txBody>
      </p:sp>
      <p:pic>
        <p:nvPicPr>
          <p:cNvPr id="6" name="Picture 6" descr="Graphical user interface, application&#10;&#10;Description automatically generated">
            <a:extLst>
              <a:ext uri="{FF2B5EF4-FFF2-40B4-BE49-F238E27FC236}">
                <a16:creationId xmlns:a16="http://schemas.microsoft.com/office/drawing/2014/main" id="{675D1707-39BE-7AFC-2D9A-C1B6FC41A694}"/>
              </a:ext>
            </a:extLst>
          </p:cNvPr>
          <p:cNvPicPr>
            <a:picLocks noChangeAspect="1"/>
          </p:cNvPicPr>
          <p:nvPr/>
        </p:nvPicPr>
        <p:blipFill>
          <a:blip r:embed="rId3"/>
          <a:stretch>
            <a:fillRect/>
          </a:stretch>
        </p:blipFill>
        <p:spPr>
          <a:xfrm>
            <a:off x="5186549" y="649350"/>
            <a:ext cx="5533768" cy="2365684"/>
          </a:xfrm>
          <a:prstGeom prst="rect">
            <a:avLst/>
          </a:prstGeom>
          <a:ln>
            <a:solidFill>
              <a:srgbClr val="4472C4"/>
            </a:solidFill>
          </a:ln>
        </p:spPr>
      </p:pic>
      <p:pic>
        <p:nvPicPr>
          <p:cNvPr id="5" name="Picture 5" descr="A picture containing chart&#10;&#10;Description automatically generated">
            <a:extLst>
              <a:ext uri="{FF2B5EF4-FFF2-40B4-BE49-F238E27FC236}">
                <a16:creationId xmlns:a16="http://schemas.microsoft.com/office/drawing/2014/main" id="{9BA42D07-A50F-1E9C-7F6A-1689A459745E}"/>
              </a:ext>
            </a:extLst>
          </p:cNvPr>
          <p:cNvPicPr>
            <a:picLocks noChangeAspect="1"/>
          </p:cNvPicPr>
          <p:nvPr/>
        </p:nvPicPr>
        <p:blipFill>
          <a:blip r:embed="rId4"/>
          <a:stretch>
            <a:fillRect/>
          </a:stretch>
        </p:blipFill>
        <p:spPr>
          <a:xfrm>
            <a:off x="5186549" y="3188129"/>
            <a:ext cx="5353179" cy="722679"/>
          </a:xfrm>
          <a:prstGeom prst="rect">
            <a:avLst/>
          </a:prstGeom>
          <a:ln>
            <a:solidFill>
              <a:srgbClr val="4472C4"/>
            </a:solidFill>
          </a:ln>
        </p:spPr>
      </p:pic>
      <p:pic>
        <p:nvPicPr>
          <p:cNvPr id="7" name="Picture 6">
            <a:extLst>
              <a:ext uri="{FF2B5EF4-FFF2-40B4-BE49-F238E27FC236}">
                <a16:creationId xmlns:a16="http://schemas.microsoft.com/office/drawing/2014/main" id="{212D64F9-1345-4E69-28F6-5DDFC52AB2F1}"/>
              </a:ext>
            </a:extLst>
          </p:cNvPr>
          <p:cNvPicPr>
            <a:picLocks noChangeAspect="1"/>
          </p:cNvPicPr>
          <p:nvPr/>
        </p:nvPicPr>
        <p:blipFill>
          <a:blip r:embed="rId5"/>
          <a:stretch>
            <a:fillRect/>
          </a:stretch>
        </p:blipFill>
        <p:spPr>
          <a:xfrm>
            <a:off x="5186550" y="4083903"/>
            <a:ext cx="5533767" cy="1849398"/>
          </a:xfrm>
          <a:prstGeom prst="rect">
            <a:avLst/>
          </a:prstGeom>
          <a:ln>
            <a:solidFill>
              <a:schemeClr val="accent1"/>
            </a:solidFill>
          </a:ln>
        </p:spPr>
      </p:pic>
    </p:spTree>
    <p:extLst>
      <p:ext uri="{BB962C8B-B14F-4D97-AF65-F5344CB8AC3E}">
        <p14:creationId xmlns:p14="http://schemas.microsoft.com/office/powerpoint/2010/main" val="418205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Current Objective: Develop a One-Page Abstract for the proposed Julia Package</a:t>
            </a:r>
          </a:p>
        </p:txBody>
      </p:sp>
      <p:pic>
        <p:nvPicPr>
          <p:cNvPr id="8" name="Picture 8" descr="Graphical user interface&#10;&#10;Description automatically generated">
            <a:extLst>
              <a:ext uri="{FF2B5EF4-FFF2-40B4-BE49-F238E27FC236}">
                <a16:creationId xmlns:a16="http://schemas.microsoft.com/office/drawing/2014/main" id="{5E86C0E9-62D8-081C-5A7F-FBA0B5DCA31F}"/>
              </a:ext>
            </a:extLst>
          </p:cNvPr>
          <p:cNvPicPr>
            <a:picLocks noChangeAspect="1"/>
          </p:cNvPicPr>
          <p:nvPr/>
        </p:nvPicPr>
        <p:blipFill>
          <a:blip r:embed="rId2"/>
          <a:stretch>
            <a:fillRect/>
          </a:stretch>
        </p:blipFill>
        <p:spPr>
          <a:xfrm>
            <a:off x="712740" y="2123678"/>
            <a:ext cx="10905066" cy="84514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11EF9F60-1236-766E-0A66-A8BA3BA390AA}"/>
              </a:ext>
            </a:extLst>
          </p:cNvPr>
          <p:cNvSpPr txBox="1"/>
          <p:nvPr/>
        </p:nvSpPr>
        <p:spPr>
          <a:xfrm>
            <a:off x="672935" y="3443844"/>
            <a:ext cx="10885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have checked three items in the full list (denoted by a green 'check' symbol).</a:t>
            </a:r>
          </a:p>
          <a:p>
            <a:r>
              <a:rPr lang="en-US" dirty="0">
                <a:cs typeface="Calibri"/>
              </a:rPr>
              <a:t>The next two pages contain the 33 items given on the PSCC website, once the user enters Submission mode.</a:t>
            </a:r>
          </a:p>
          <a:p>
            <a:r>
              <a:rPr lang="en-US" dirty="0">
                <a:cs typeface="Calibri"/>
              </a:rPr>
              <a:t>Do you agree with my checked items?</a:t>
            </a:r>
          </a:p>
        </p:txBody>
      </p:sp>
      <p:pic>
        <p:nvPicPr>
          <p:cNvPr id="15" name="Graphic 3" descr="Checkbox Checked with solid fill">
            <a:extLst>
              <a:ext uri="{FF2B5EF4-FFF2-40B4-BE49-F238E27FC236}">
                <a16:creationId xmlns:a16="http://schemas.microsoft.com/office/drawing/2014/main" id="{12E20FF1-2EB9-4249-EEC5-8BF195EE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1117" y="3482498"/>
            <a:ext cx="306077" cy="284511"/>
          </a:xfrm>
          <a:prstGeom prst="rect">
            <a:avLst/>
          </a:prstGeom>
        </p:spPr>
      </p:pic>
    </p:spTree>
    <p:extLst>
      <p:ext uri="{BB962C8B-B14F-4D97-AF65-F5344CB8AC3E}">
        <p14:creationId xmlns:p14="http://schemas.microsoft.com/office/powerpoint/2010/main" val="34663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rgbClr val="00B050"/>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1 of 2.</a:t>
            </a:r>
            <a:endParaRPr lang="en-US" sz="2800" kern="1200" dirty="0">
              <a:solidFill>
                <a:srgbClr val="FFFFFF"/>
              </a:solidFill>
              <a:cs typeface="Calibri Light"/>
            </a:endParaRPr>
          </a:p>
        </p:txBody>
      </p:sp>
      <p:pic>
        <p:nvPicPr>
          <p:cNvPr id="11" name="Picture 11" descr="Text&#10;&#10;Description automatically generated">
            <a:extLst>
              <a:ext uri="{FF2B5EF4-FFF2-40B4-BE49-F238E27FC236}">
                <a16:creationId xmlns:a16="http://schemas.microsoft.com/office/drawing/2014/main" id="{9A0CF6C0-4FC2-EBA5-D4DF-A9A8ED84D0F8}"/>
              </a:ext>
            </a:extLst>
          </p:cNvPr>
          <p:cNvPicPr>
            <a:picLocks noChangeAspect="1"/>
          </p:cNvPicPr>
          <p:nvPr/>
        </p:nvPicPr>
        <p:blipFill>
          <a:blip r:embed="rId2"/>
          <a:stretch>
            <a:fillRect/>
          </a:stretch>
        </p:blipFill>
        <p:spPr>
          <a:xfrm>
            <a:off x="4777316" y="1427529"/>
            <a:ext cx="6780700" cy="4000613"/>
          </a:xfrm>
          <a:prstGeom prst="rect">
            <a:avLst/>
          </a:prstGeom>
          <a:ln>
            <a:solidFill>
              <a:srgbClr val="4472C4"/>
            </a:solidFill>
          </a:ln>
        </p:spPr>
      </p:pic>
      <p:pic>
        <p:nvPicPr>
          <p:cNvPr id="4" name="Graphic 3" descr="Checkbox Checked with solid fill">
            <a:extLst>
              <a:ext uri="{FF2B5EF4-FFF2-40B4-BE49-F238E27FC236}">
                <a16:creationId xmlns:a16="http://schemas.microsoft.com/office/drawing/2014/main" id="{A6B8BE77-F1DD-A039-6724-F0934B87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1434551"/>
            <a:ext cx="306077" cy="284511"/>
          </a:xfrm>
          <a:prstGeom prst="rect">
            <a:avLst/>
          </a:prstGeom>
        </p:spPr>
      </p:pic>
      <p:pic>
        <p:nvPicPr>
          <p:cNvPr id="6" name="Graphic 3" descr="Checkbox Checked with solid fill">
            <a:extLst>
              <a:ext uri="{FF2B5EF4-FFF2-40B4-BE49-F238E27FC236}">
                <a16:creationId xmlns:a16="http://schemas.microsoft.com/office/drawing/2014/main" id="{D23C7E07-401C-069A-A651-530CC40A3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4083116"/>
            <a:ext cx="306077" cy="284511"/>
          </a:xfrm>
          <a:prstGeom prst="rect">
            <a:avLst/>
          </a:prstGeom>
        </p:spPr>
      </p:pic>
      <p:cxnSp>
        <p:nvCxnSpPr>
          <p:cNvPr id="5" name="Straight Arrow Connector 4">
            <a:extLst>
              <a:ext uri="{FF2B5EF4-FFF2-40B4-BE49-F238E27FC236}">
                <a16:creationId xmlns:a16="http://schemas.microsoft.com/office/drawing/2014/main" id="{DF3C0EE8-68CB-4AF8-3DA2-5730652B47E1}"/>
              </a:ext>
            </a:extLst>
          </p:cNvPr>
          <p:cNvCxnSpPr/>
          <p:nvPr/>
        </p:nvCxnSpPr>
        <p:spPr>
          <a:xfrm flipV="1">
            <a:off x="6530454" y="825690"/>
            <a:ext cx="1084997" cy="66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88007B-CDCF-1DDF-92A6-11B108217404}"/>
              </a:ext>
            </a:extLst>
          </p:cNvPr>
          <p:cNvSpPr txBox="1"/>
          <p:nvPr/>
        </p:nvSpPr>
        <p:spPr>
          <a:xfrm>
            <a:off x="7566046" y="395784"/>
            <a:ext cx="3991970" cy="646331"/>
          </a:xfrm>
          <a:prstGeom prst="rect">
            <a:avLst/>
          </a:prstGeom>
          <a:noFill/>
          <a:ln>
            <a:solidFill>
              <a:schemeClr val="accent1"/>
            </a:solidFill>
          </a:ln>
        </p:spPr>
        <p:txBody>
          <a:bodyPr wrap="square" rtlCol="0">
            <a:spAutoFit/>
          </a:bodyPr>
          <a:lstStyle/>
          <a:p>
            <a:r>
              <a:rPr lang="en-IN" dirty="0"/>
              <a:t>‘Power system planning and operation’ contains Power System Analysis, right?</a:t>
            </a:r>
          </a:p>
        </p:txBody>
      </p:sp>
    </p:spTree>
    <p:extLst>
      <p:ext uri="{BB962C8B-B14F-4D97-AF65-F5344CB8AC3E}">
        <p14:creationId xmlns:p14="http://schemas.microsoft.com/office/powerpoint/2010/main" val="3571647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7b86a79-a0e0-4fae-97d8-d960552457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DD631CF16A9D4597B7910261C15C8D" ma:contentTypeVersion="8" ma:contentTypeDescription="Create a new document." ma:contentTypeScope="" ma:versionID="6df697ab8c469b327c4ca0ad6150b4d8">
  <xsd:schema xmlns:xsd="http://www.w3.org/2001/XMLSchema" xmlns:xs="http://www.w3.org/2001/XMLSchema" xmlns:p="http://schemas.microsoft.com/office/2006/metadata/properties" xmlns:ns3="07b86a79-a0e0-4fae-97d8-d960552457a2" xmlns:ns4="40f16175-07f6-4179-a7d3-44240c48c007" targetNamespace="http://schemas.microsoft.com/office/2006/metadata/properties" ma:root="true" ma:fieldsID="82c1df116234835aaac4f6705de5e513" ns3:_="" ns4:_="">
    <xsd:import namespace="07b86a79-a0e0-4fae-97d8-d960552457a2"/>
    <xsd:import namespace="40f16175-07f6-4179-a7d3-44240c48c0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6a79-a0e0-4fae-97d8-d96055245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16175-07f6-4179-a7d3-44240c48c0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97E5B5-CBAB-4D43-BECA-E802B196F34B}">
  <ds:schemaRefs>
    <ds:schemaRef ds:uri="http://schemas.microsoft.com/sharepoint/v3/contenttype/forms"/>
  </ds:schemaRefs>
</ds:datastoreItem>
</file>

<file path=customXml/itemProps2.xml><?xml version="1.0" encoding="utf-8"?>
<ds:datastoreItem xmlns:ds="http://schemas.openxmlformats.org/officeDocument/2006/customXml" ds:itemID="{8C02F8EE-7320-4FCF-B11C-9EEC626F5FA8}">
  <ds:schemaRefs>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07b86a79-a0e0-4fae-97d8-d960552457a2"/>
    <ds:schemaRef ds:uri="http://schemas.openxmlformats.org/package/2006/metadata/core-properties"/>
    <ds:schemaRef ds:uri="40f16175-07f6-4179-a7d3-44240c48c007"/>
    <ds:schemaRef ds:uri="http://www.w3.org/XML/1998/namespace"/>
    <ds:schemaRef ds:uri="http://purl.org/dc/terms/"/>
  </ds:schemaRefs>
</ds:datastoreItem>
</file>

<file path=customXml/itemProps3.xml><?xml version="1.0" encoding="utf-8"?>
<ds:datastoreItem xmlns:ds="http://schemas.openxmlformats.org/officeDocument/2006/customXml" ds:itemID="{837DA910-2E67-4D61-A7CC-4E283793B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b86a79-a0e0-4fae-97d8-d960552457a2"/>
    <ds:schemaRef ds:uri="40f16175-07f6-4179-a7d3-44240c48c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3145</TotalTime>
  <Words>2811</Words>
  <Application>Microsoft Office PowerPoint</Application>
  <PresentationFormat>Widescreen</PresentationFormat>
  <Paragraphs>238</Paragraphs>
  <Slides>35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Baguet Script</vt:lpstr>
      <vt:lpstr>Calibri</vt:lpstr>
      <vt:lpstr>Calibri Light</vt:lpstr>
      <vt:lpstr>Calisto MT</vt:lpstr>
      <vt:lpstr>Cambria Math</vt:lpstr>
      <vt:lpstr>Courier New</vt:lpstr>
      <vt:lpstr>Georgia</vt:lpstr>
      <vt:lpstr>Montserrat</vt:lpstr>
      <vt:lpstr>Palatino Linotype</vt:lpstr>
      <vt:lpstr>Wingdings</vt:lpstr>
      <vt:lpstr>Office Theme</vt:lpstr>
      <vt:lpstr>EE 521 Analysis of Power Systems In Julia </vt:lpstr>
      <vt:lpstr>Presenting PowerEdu.jl in a paper</vt:lpstr>
      <vt:lpstr>Presenting PowerEdu.jl in a paper</vt:lpstr>
      <vt:lpstr>Presenting PowerEdu.jl in a paper</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 Page 1 of 2.</vt:lpstr>
      <vt:lpstr>Current Objective: Develop a One-Page Abstract for the proposed Julia Package: Page 2 of 2.</vt:lpstr>
      <vt:lpstr>Collaboration in GitHub</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507</cp:revision>
  <dcterms:created xsi:type="dcterms:W3CDTF">2023-05-14T22:01:09Z</dcterms:created>
  <dcterms:modified xsi:type="dcterms:W3CDTF">2023-06-05T04:26:28Z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0x0101008EDD631CF16A9D4597B7910261C15C8D</vt:lpwstr>
  </property>
</Properties>
</file>