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89" r:id="rId6"/>
    <p:sldId id="290" r:id="rId7"/>
    <p:sldId id="283" r:id="rId8"/>
    <p:sldId id="284" r:id="rId9"/>
    <p:sldId id="286" r:id="rId10"/>
    <p:sldId id="285" r:id="rId11"/>
    <p:sldId id="291" r:id="rId12"/>
    <p:sldId id="278" r:id="rId13"/>
    <p:sldId id="280" r:id="rId14"/>
    <p:sldId id="279" r:id="rId15"/>
    <p:sldId id="276" r:id="rId16"/>
    <p:sldId id="277" r:id="rId17"/>
    <p:sldId id="281" r:id="rId18"/>
    <p:sldId id="282" r:id="rId19"/>
    <p:sldId id="287" r:id="rId20"/>
    <p:sldId id="288" r:id="rId21"/>
    <p:sldId id="275" r:id="rId22"/>
    <p:sldId id="265" r:id="rId23"/>
    <p:sldId id="259" r:id="rId24"/>
    <p:sldId id="266" r:id="rId25"/>
    <p:sldId id="270" r:id="rId26"/>
    <p:sldId id="267" r:id="rId27"/>
    <p:sldId id="264" r:id="rId28"/>
    <p:sldId id="271" r:id="rId29"/>
    <p:sldId id="268" r:id="rId30"/>
    <p:sldId id="263" r:id="rId31"/>
    <p:sldId id="269" r:id="rId32"/>
    <p:sldId id="262" r:id="rId33"/>
    <p:sldId id="272" r:id="rId34"/>
    <p:sldId id="258" r:id="rId35"/>
    <p:sldId id="2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B587D-9ECE-4758-8657-B1BDEE968596}" v="65" dt="2023-05-26T20:33:11.676"/>
    <p1510:client id="{5258570A-0731-4E61-9693-050E155D6A1A}" v="472" dt="2023-05-26T23:02:0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0" d="100"/>
          <a:sy n="70" d="100"/>
        </p:scale>
        <p:origin x="52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01-06-2023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01-06-2023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01-06-2023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01-06-2023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01-06-2023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01-06-2023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01-06-2023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01-06-2023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01-06-2023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01-06-2023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01-06-2023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01-06-2023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ly/ZwoS"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dirty="0"/>
              <a:t>Why deploy this package?</a:t>
            </a:r>
          </a:p>
          <a:p>
            <a:pPr lvl="1"/>
            <a:r>
              <a:rPr lang="en-IN" dirty="0"/>
              <a:t>Two of us have to finish working on EE 521 projects anyway.</a:t>
            </a:r>
          </a:p>
          <a:p>
            <a:pPr lvl="1"/>
            <a:r>
              <a:rPr lang="en-IN" dirty="0"/>
              <a:t>Working on a large project like this is the best way to truly gain expertise in a new language, here </a:t>
            </a:r>
            <a:r>
              <a:rPr lang="en-IN" dirty="0">
                <a:solidFill>
                  <a:srgbClr val="7030A0"/>
                </a:solidFill>
              </a:rPr>
              <a:t>Julia</a:t>
            </a:r>
            <a:r>
              <a:rPr lang="en-IN" dirty="0"/>
              <a:t>.</a:t>
            </a:r>
          </a:p>
          <a:p>
            <a:pPr lvl="1"/>
            <a:r>
              <a:rPr lang="en-IN" dirty="0"/>
              <a:t>We realized that codes written by the students, and codes available to the faculties are kind of outdated, generally with little to no scope of scalability, and therefore no scope of deployment.</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71391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dirty="0"/>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dirty="0"/>
              <a:t>We do not intend to compete (and cannot compete) with these packages.</a:t>
            </a:r>
          </a:p>
          <a:p>
            <a:endParaRPr lang="en-IN" dirty="0"/>
          </a:p>
          <a:p>
            <a:r>
              <a:rPr lang="en-IN" dirty="0"/>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dirty="0"/>
              <a:t>Our package (exclusively) works with IEEE Common Data Format files or IEEE CDF files, which </a:t>
            </a:r>
            <a:r>
              <a:rPr lang="en-IN" dirty="0" err="1"/>
              <a:t>PowerSystems.jl</a:t>
            </a:r>
            <a:r>
              <a:rPr lang="en-IN" dirty="0"/>
              <a:t> does NOT support.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Users will be able to easily control the algorithm inputs, algorithm types and hyperparameters in a notebook environment (probably will be Pluto or </a:t>
            </a:r>
            <a:r>
              <a:rPr lang="en-IN" dirty="0" err="1"/>
              <a:t>Jupyter</a:t>
            </a:r>
            <a:r>
              <a:rPr lang="en-IN" dirty="0"/>
              <a:t>).</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Most importantly, our functions are robust, yet user friendly.</a:t>
                </a:r>
              </a:p>
              <a:p>
                <a:pPr lvl="1"/>
                <a:r>
                  <a:rPr lang="en-IN" dirty="0"/>
                  <a:t>For example, all three function calls below are calling the same function.</a:t>
                </a:r>
              </a:p>
              <a:p>
                <a:pPr lvl="1"/>
                <a:r>
                  <a:rPr lang="en-IN" dirty="0"/>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dirty="0"/>
                  <a:t> from system data.</a:t>
                </a:r>
              </a:p>
              <a:p>
                <a:pPr lvl="1"/>
                <a:r>
                  <a:rPr lang="en-IN" dirty="0"/>
                  <a:t>In the latter two calls, the user is specifying optional arguments as well as demanding additional outputs depending on their needs.</a:t>
                </a:r>
                <a:br>
                  <a:rPr lang="en-IN" dirty="0"/>
                </a:br>
                <a:endParaRPr lang="en-IN" dirty="0"/>
              </a:p>
              <a:p>
                <a:pPr lvl="1"/>
                <a:endParaRPr lang="en-IN" dirty="0"/>
              </a:p>
              <a:p>
                <a:pPr lvl="1"/>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With the objective of implementing sparse techniques for power flow analysis, ours is probably the only Julia package implementing </a:t>
            </a:r>
            <a:r>
              <a:rPr lang="en-US" dirty="0">
                <a:cs typeface="Calibri"/>
                <a:hlinkClick r:id="rId2"/>
              </a:rPr>
              <a:t>Mariesa L. Crow's</a:t>
            </a:r>
            <a:r>
              <a:rPr lang="en-US" dirty="0">
                <a:cs typeface="Calibri"/>
              </a:rPr>
              <a:t> vector-based implementation for mimicking linked-lists.</a:t>
            </a:r>
          </a:p>
        </p:txBody>
      </p:sp>
      <p:pic>
        <p:nvPicPr>
          <p:cNvPr id="4" name="Picture 3">
            <a:extLst>
              <a:ext uri="{FF2B5EF4-FFF2-40B4-BE49-F238E27FC236}">
                <a16:creationId xmlns:a16="http://schemas.microsoft.com/office/drawing/2014/main" id="{DAC67C5A-8E88-4810-B4B5-4A5425321E77}"/>
              </a:ext>
            </a:extLst>
          </p:cNvPr>
          <p:cNvPicPr>
            <a:picLocks noChangeAspect="1"/>
          </p:cNvPicPr>
          <p:nvPr/>
        </p:nvPicPr>
        <p:blipFill>
          <a:blip r:embed="rId3"/>
          <a:stretch>
            <a:fillRect/>
          </a:stretch>
        </p:blipFill>
        <p:spPr>
          <a:xfrm>
            <a:off x="114068" y="3543278"/>
            <a:ext cx="3686202" cy="2667019"/>
          </a:xfrm>
          <a:prstGeom prst="rect">
            <a:avLst/>
          </a:prstGeom>
          <a:ln>
            <a:solidFill>
              <a:srgbClr val="FF0000"/>
            </a:solidFill>
          </a:ln>
        </p:spPr>
      </p:pic>
      <p:pic>
        <p:nvPicPr>
          <p:cNvPr id="7" name="Picture 6">
            <a:extLst>
              <a:ext uri="{FF2B5EF4-FFF2-40B4-BE49-F238E27FC236}">
                <a16:creationId xmlns:a16="http://schemas.microsoft.com/office/drawing/2014/main" id="{04E53753-0575-8EF6-5949-2386BCA5A00C}"/>
              </a:ext>
            </a:extLst>
          </p:cNvPr>
          <p:cNvPicPr>
            <a:picLocks noChangeAspect="1"/>
          </p:cNvPicPr>
          <p:nvPr/>
        </p:nvPicPr>
        <p:blipFill>
          <a:blip r:embed="rId4"/>
          <a:stretch>
            <a:fillRect/>
          </a:stretch>
        </p:blipFill>
        <p:spPr>
          <a:xfrm>
            <a:off x="3876659" y="3526611"/>
            <a:ext cx="2547956" cy="2667019"/>
          </a:xfrm>
          <a:prstGeom prst="rect">
            <a:avLst/>
          </a:prstGeom>
          <a:ln>
            <a:solidFill>
              <a:srgbClr val="00B050"/>
            </a:solidFill>
          </a:ln>
        </p:spPr>
      </p:pic>
      <p:pic>
        <p:nvPicPr>
          <p:cNvPr id="9" name="Picture 8">
            <a:extLst>
              <a:ext uri="{FF2B5EF4-FFF2-40B4-BE49-F238E27FC236}">
                <a16:creationId xmlns:a16="http://schemas.microsoft.com/office/drawing/2014/main" id="{4E126060-DAC1-903D-FDD1-3E14118C5E1B}"/>
              </a:ext>
            </a:extLst>
          </p:cNvPr>
          <p:cNvPicPr>
            <a:picLocks noChangeAspect="1"/>
          </p:cNvPicPr>
          <p:nvPr/>
        </p:nvPicPr>
        <p:blipFill>
          <a:blip r:embed="rId5"/>
          <a:stretch>
            <a:fillRect/>
          </a:stretch>
        </p:blipFill>
        <p:spPr>
          <a:xfrm>
            <a:off x="6501004" y="3518276"/>
            <a:ext cx="5576928" cy="2700357"/>
          </a:xfrm>
          <a:prstGeom prst="rect">
            <a:avLst/>
          </a:prstGeom>
          <a:ln>
            <a:solidFill>
              <a:srgbClr val="FF0000"/>
            </a:solidFill>
          </a:ln>
        </p:spPr>
      </p:pic>
    </p:spTree>
    <p:extLst>
      <p:ext uri="{BB962C8B-B14F-4D97-AF65-F5344CB8AC3E}">
        <p14:creationId xmlns:p14="http://schemas.microsoft.com/office/powerpoint/2010/main" val="4661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dirty="0">
                    <a:cs typeface="Calibri"/>
                  </a:rPr>
                  <a:t>which can be classified into two collections of vectors, namely </a:t>
                </a:r>
              </a:p>
              <a:p>
                <a:pPr marL="0" indent="0">
                  <a:buNone/>
                </a:pPr>
                <a:r>
                  <a:rPr lang="en-US" dirty="0">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dirty="0">
                    <a:cs typeface="Calibri"/>
                  </a:rPr>
                  <a:t> vectors and </a:t>
                </a:r>
              </a:p>
              <a:p>
                <a:pPr marL="0" indent="0">
                  <a:buNone/>
                </a:pPr>
                <a:r>
                  <a:rPr lang="en-US" dirty="0">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dirty="0">
                    <a:cs typeface="Calibri"/>
                  </a:rPr>
                  <a:t> vectors.</a:t>
                </a:r>
              </a:p>
            </p:txBody>
          </p:sp>
        </mc:Choice>
        <mc:Fallback xmlns="">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8B4B24B-E08E-053C-7206-8716473E30DA}"/>
              </a:ext>
            </a:extLst>
          </p:cNvPr>
          <p:cNvPicPr>
            <a:picLocks noChangeAspect="1"/>
          </p:cNvPicPr>
          <p:nvPr/>
        </p:nvPicPr>
        <p:blipFill>
          <a:blip r:embed="rId3"/>
          <a:stretch>
            <a:fillRect/>
          </a:stretch>
        </p:blipFill>
        <p:spPr>
          <a:xfrm>
            <a:off x="5444961" y="4078218"/>
            <a:ext cx="4783026" cy="2521798"/>
          </a:xfrm>
          <a:prstGeom prst="rect">
            <a:avLst/>
          </a:prstGeom>
          <a:ln>
            <a:solidFill>
              <a:srgbClr val="FF0000"/>
            </a:solidFill>
          </a:ln>
        </p:spPr>
      </p:pic>
      <p:pic>
        <p:nvPicPr>
          <p:cNvPr id="7" name="Picture 6">
            <a:extLst>
              <a:ext uri="{FF2B5EF4-FFF2-40B4-BE49-F238E27FC236}">
                <a16:creationId xmlns:a16="http://schemas.microsoft.com/office/drawing/2014/main" id="{58DB3D19-81CD-4148-EAA8-B8C4E73BC6F7}"/>
              </a:ext>
            </a:extLst>
          </p:cNvPr>
          <p:cNvPicPr>
            <a:picLocks noChangeAspect="1"/>
          </p:cNvPicPr>
          <p:nvPr/>
        </p:nvPicPr>
        <p:blipFill>
          <a:blip r:embed="rId4"/>
          <a:stretch>
            <a:fillRect/>
          </a:stretch>
        </p:blipFill>
        <p:spPr>
          <a:xfrm>
            <a:off x="1964013" y="4078218"/>
            <a:ext cx="2552719" cy="2709882"/>
          </a:xfrm>
          <a:prstGeom prst="rect">
            <a:avLst/>
          </a:prstGeom>
          <a:ln>
            <a:solidFill>
              <a:srgbClr val="00B050"/>
            </a:solidFill>
          </a:ln>
        </p:spPr>
      </p:pic>
    </p:spTree>
    <p:extLst>
      <p:ext uri="{BB962C8B-B14F-4D97-AF65-F5344CB8AC3E}">
        <p14:creationId xmlns:p14="http://schemas.microsoft.com/office/powerpoint/2010/main" val="276882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4" name="Picture 13">
            <a:extLst>
              <a:ext uri="{FF2B5EF4-FFF2-40B4-BE49-F238E27FC236}">
                <a16:creationId xmlns:a16="http://schemas.microsoft.com/office/drawing/2014/main" id="{903B4584-9D50-B366-31B4-BD7395850DB5}"/>
              </a:ext>
            </a:extLst>
          </p:cNvPr>
          <p:cNvPicPr>
            <a:picLocks noChangeAspect="1"/>
          </p:cNvPicPr>
          <p:nvPr/>
        </p:nvPicPr>
        <p:blipFill>
          <a:blip r:embed="rId2"/>
          <a:stretch>
            <a:fillRect/>
          </a:stretch>
        </p:blipFill>
        <p:spPr>
          <a:xfrm>
            <a:off x="838200" y="1875493"/>
            <a:ext cx="10512547" cy="2076226"/>
          </a:xfrm>
          <a:prstGeom prst="rect">
            <a:avLst/>
          </a:prstGeom>
          <a:ln>
            <a:solidFill>
              <a:schemeClr val="accent1"/>
            </a:solidFill>
          </a:ln>
        </p:spPr>
      </p:pic>
      <p:pic>
        <p:nvPicPr>
          <p:cNvPr id="4" name="Picture 3">
            <a:extLst>
              <a:ext uri="{FF2B5EF4-FFF2-40B4-BE49-F238E27FC236}">
                <a16:creationId xmlns:a16="http://schemas.microsoft.com/office/drawing/2014/main" id="{AAD23AF0-BDA1-EFDC-F6A9-0EA833687B83}"/>
              </a:ext>
            </a:extLst>
          </p:cNvPr>
          <p:cNvPicPr>
            <a:picLocks noChangeAspect="1"/>
          </p:cNvPicPr>
          <p:nvPr/>
        </p:nvPicPr>
        <p:blipFill rotWithShape="1">
          <a:blip r:embed="rId3"/>
          <a:srcRect t="32798"/>
          <a:stretch/>
        </p:blipFill>
        <p:spPr>
          <a:xfrm>
            <a:off x="465157" y="4334290"/>
            <a:ext cx="11258632" cy="2141138"/>
          </a:xfrm>
          <a:prstGeom prst="rect">
            <a:avLst/>
          </a:prstGeom>
          <a:ln>
            <a:solidFill>
              <a:schemeClr val="accent1"/>
            </a:solidFill>
          </a:ln>
        </p:spPr>
      </p:pic>
    </p:spTree>
    <p:extLst>
      <p:ext uri="{BB962C8B-B14F-4D97-AF65-F5344CB8AC3E}">
        <p14:creationId xmlns:p14="http://schemas.microsoft.com/office/powerpoint/2010/main" val="323640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2" name="Picture 11">
            <a:extLst>
              <a:ext uri="{FF2B5EF4-FFF2-40B4-BE49-F238E27FC236}">
                <a16:creationId xmlns:a16="http://schemas.microsoft.com/office/drawing/2014/main" id="{2C715FE7-D1BA-896B-C1EA-E8DFF32B6708}"/>
              </a:ext>
            </a:extLst>
          </p:cNvPr>
          <p:cNvPicPr>
            <a:picLocks noChangeAspect="1"/>
          </p:cNvPicPr>
          <p:nvPr/>
        </p:nvPicPr>
        <p:blipFill rotWithShape="1">
          <a:blip r:embed="rId2"/>
          <a:srcRect r="29"/>
          <a:stretch/>
        </p:blipFill>
        <p:spPr>
          <a:xfrm>
            <a:off x="838200" y="2244022"/>
            <a:ext cx="10512547" cy="3653110"/>
          </a:xfrm>
          <a:prstGeom prst="rect">
            <a:avLst/>
          </a:prstGeom>
          <a:ln>
            <a:solidFill>
              <a:srgbClr val="FF0000"/>
            </a:solidFill>
          </a:ln>
        </p:spPr>
      </p:pic>
      <p:pic>
        <p:nvPicPr>
          <p:cNvPr id="4" name="Picture 3">
            <a:extLst>
              <a:ext uri="{FF2B5EF4-FFF2-40B4-BE49-F238E27FC236}">
                <a16:creationId xmlns:a16="http://schemas.microsoft.com/office/drawing/2014/main" id="{FE2107A1-B221-59F0-46FD-9C233BBFA9AA}"/>
              </a:ext>
            </a:extLst>
          </p:cNvPr>
          <p:cNvPicPr>
            <a:picLocks noChangeAspect="1"/>
          </p:cNvPicPr>
          <p:nvPr/>
        </p:nvPicPr>
        <p:blipFill>
          <a:blip r:embed="rId3"/>
          <a:stretch>
            <a:fillRect/>
          </a:stretch>
        </p:blipFill>
        <p:spPr>
          <a:xfrm>
            <a:off x="634227" y="6044540"/>
            <a:ext cx="10920492" cy="628655"/>
          </a:xfrm>
          <a:prstGeom prst="rect">
            <a:avLst/>
          </a:prstGeom>
        </p:spPr>
      </p:pic>
    </p:spTree>
    <p:extLst>
      <p:ext uri="{BB962C8B-B14F-4D97-AF65-F5344CB8AC3E}">
        <p14:creationId xmlns:p14="http://schemas.microsoft.com/office/powerpoint/2010/main" val="1432101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dirty="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dirty="0">
                <a:cs typeface="Calibri"/>
              </a:rPr>
              <a:t>We should be giving the package a name, right?</a:t>
            </a:r>
          </a:p>
          <a:p>
            <a:r>
              <a:rPr lang="en-US" sz="1800" dirty="0">
                <a:cs typeface="Calibri"/>
              </a:rPr>
              <a:t>Submission Title?</a:t>
            </a:r>
          </a:p>
          <a:p>
            <a:r>
              <a:rPr lang="en-US" sz="1800" dirty="0">
                <a:cs typeface="Calibri"/>
              </a:rPr>
              <a:t>Author List? Can authorship order be changed during the actual submission?</a:t>
            </a:r>
          </a:p>
          <a:p>
            <a:r>
              <a:rPr lang="en-US" sz="1800" dirty="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9" y="649350"/>
            <a:ext cx="5533768" cy="2365684"/>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6549" y="3188129"/>
            <a:ext cx="5353179" cy="722679"/>
          </a:xfrm>
          <a:prstGeom prst="rect">
            <a:avLst/>
          </a:prstGeom>
          <a:ln>
            <a:solidFill>
              <a:srgbClr val="4472C4"/>
            </a:solidFill>
          </a:ln>
        </p:spPr>
      </p:pic>
      <p:pic>
        <p:nvPicPr>
          <p:cNvPr id="7" name="Picture 6">
            <a:extLst>
              <a:ext uri="{FF2B5EF4-FFF2-40B4-BE49-F238E27FC236}">
                <a16:creationId xmlns:a16="http://schemas.microsoft.com/office/drawing/2014/main" id="{212D64F9-1345-4E69-28F6-5DDFC52AB2F1}"/>
              </a:ext>
            </a:extLst>
          </p:cNvPr>
          <p:cNvPicPr>
            <a:picLocks noChangeAspect="1"/>
          </p:cNvPicPr>
          <p:nvPr/>
        </p:nvPicPr>
        <p:blipFill>
          <a:blip r:embed="rId5"/>
          <a:stretch>
            <a:fillRect/>
          </a:stretch>
        </p:blipFill>
        <p:spPr>
          <a:xfrm>
            <a:off x="5186550" y="4083903"/>
            <a:ext cx="5533767" cy="1849398"/>
          </a:xfrm>
          <a:prstGeom prst="rect">
            <a:avLst/>
          </a:prstGeom>
          <a:ln>
            <a:solidFill>
              <a:schemeClr val="accent1"/>
            </a:solidFill>
          </a:ln>
        </p:spPr>
      </p:pic>
    </p:spTree>
    <p:extLst>
      <p:ext uri="{BB962C8B-B14F-4D97-AF65-F5344CB8AC3E}">
        <p14:creationId xmlns:p14="http://schemas.microsoft.com/office/powerpoint/2010/main" val="418205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have checked three items in the full list (denoted by a green 'check' symbol).</a:t>
            </a:r>
          </a:p>
          <a:p>
            <a:r>
              <a:rPr lang="en-US" dirty="0">
                <a:cs typeface="Calibri"/>
              </a:rPr>
              <a:t>The next two pages contain the 33 items given on the PSCC website, once the user enters Submission mode.</a:t>
            </a:r>
          </a:p>
          <a:p>
            <a:r>
              <a:rPr lang="en-US" dirty="0">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1 of 2.</a:t>
            </a:r>
            <a:endParaRPr lang="en-US" sz="2800" kern="1200" dirty="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dirty="0"/>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2 of 2.</a:t>
            </a:r>
            <a:endParaRPr lang="en-US" sz="2800" kern="1200" dirty="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0C9-860B-ADD5-F8DB-2FB06F37C4E3}"/>
              </a:ext>
            </a:extLst>
          </p:cNvPr>
          <p:cNvSpPr>
            <a:spLocks noGrp="1"/>
          </p:cNvSpPr>
          <p:nvPr>
            <p:ph type="title"/>
          </p:nvPr>
        </p:nvSpPr>
        <p:spPr/>
        <p:txBody>
          <a:bodyPr/>
          <a:lstStyle/>
          <a:p>
            <a:r>
              <a:rPr lang="en-US" dirty="0"/>
              <a:t>Collaboration in GitHub</a:t>
            </a:r>
            <a:endParaRPr lang="en-IN" dirty="0"/>
          </a:p>
        </p:txBody>
      </p:sp>
      <p:sp>
        <p:nvSpPr>
          <p:cNvPr id="3" name="Content Placeholder 2">
            <a:extLst>
              <a:ext uri="{FF2B5EF4-FFF2-40B4-BE49-F238E27FC236}">
                <a16:creationId xmlns:a16="http://schemas.microsoft.com/office/drawing/2014/main" id="{374E0139-771F-0AA2-D52B-A4CC5B605EE3}"/>
              </a:ext>
            </a:extLst>
          </p:cNvPr>
          <p:cNvSpPr>
            <a:spLocks noGrp="1"/>
          </p:cNvSpPr>
          <p:nvPr>
            <p:ph idx="1"/>
          </p:nvPr>
        </p:nvSpPr>
        <p:spPr/>
        <p:txBody>
          <a:bodyPr>
            <a:normAutofit fontScale="85000" lnSpcReduction="10000"/>
          </a:bodyPr>
          <a:lstStyle/>
          <a:p>
            <a:r>
              <a:rPr lang="en-US" dirty="0"/>
              <a:t>My knowledge of GitHub is very rudimentary. </a:t>
            </a:r>
          </a:p>
          <a:p>
            <a:pPr lvl="1"/>
            <a:r>
              <a:rPr lang="en-US" dirty="0"/>
              <a:t>Before starting to work on a new function in your branch, check that your branch is up to date with the latest functionalities of the main branch. You can use Branch-&gt;Update with main branch for </a:t>
            </a:r>
            <a:r>
              <a:rPr lang="en-US"/>
              <a:t>the same.</a:t>
            </a:r>
            <a:endParaRPr lang="en-US" dirty="0"/>
          </a:p>
          <a:p>
            <a:pPr lvl="1"/>
            <a:r>
              <a:rPr lang="en-US" dirty="0"/>
              <a:t>Accepting a Pull Request (which means adding stuff from your branch to the main branch) best works when there are little to no conflicts.</a:t>
            </a:r>
          </a:p>
          <a:p>
            <a:pPr lvl="1"/>
            <a:r>
              <a:rPr lang="en-US" dirty="0"/>
              <a:t>To make sure that there are little to no conflict:</a:t>
            </a:r>
          </a:p>
          <a:p>
            <a:pPr lvl="2"/>
            <a:r>
              <a:rPr lang="en-US" dirty="0"/>
              <a:t>Use your dedicated test file for testing the functions you’re creating.</a:t>
            </a:r>
          </a:p>
          <a:p>
            <a:pPr lvl="2"/>
            <a:r>
              <a:rPr lang="en-US" dirty="0"/>
              <a:t>Write your functions in a separate module.</a:t>
            </a:r>
          </a:p>
          <a:p>
            <a:pPr lvl="2"/>
            <a:r>
              <a:rPr lang="en-US" dirty="0"/>
              <a:t>Once you’re able to ascertain that your functions actually work, move them from that temporary module into the required module.</a:t>
            </a:r>
          </a:p>
          <a:p>
            <a:pPr lvl="2"/>
            <a:r>
              <a:rPr lang="en-US" dirty="0"/>
              <a:t>If your function was NOT present in the required module, there will likely be no conflicts for merging.</a:t>
            </a:r>
          </a:p>
          <a:p>
            <a:pPr lvl="2"/>
            <a:r>
              <a:rPr lang="en-US" dirty="0"/>
              <a:t>If your function has altered the state of the previous module, it will likely be the only conflict for merging, in which case you can confidently overwrite the previous code in </a:t>
            </a:r>
            <a:r>
              <a:rPr lang="en-US" dirty="0" err="1"/>
              <a:t>th</a:t>
            </a:r>
            <a:r>
              <a:rPr lang="en-US" dirty="0"/>
              <a:t> main branch, knowing that you’re the only one working on that function. </a:t>
            </a:r>
          </a:p>
          <a:p>
            <a:pPr lvl="1"/>
            <a:r>
              <a:rPr lang="en-US" dirty="0"/>
              <a:t>If all else fails, we can always revert to a previous, working version of the main branch.	</a:t>
            </a:r>
            <a:endParaRPr lang="en-IN" dirty="0"/>
          </a:p>
        </p:txBody>
      </p:sp>
    </p:spTree>
    <p:extLst>
      <p:ext uri="{BB962C8B-B14F-4D97-AF65-F5344CB8AC3E}">
        <p14:creationId xmlns:p14="http://schemas.microsoft.com/office/powerpoint/2010/main" val="161648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dirty="0"/>
              <a:t>What will be its contents?</a:t>
            </a:r>
          </a:p>
          <a:p>
            <a:pPr lvl="1"/>
            <a:r>
              <a:rPr lang="en-IN" sz="2600" dirty="0"/>
              <a:t>Same as the requirements of EE 521 (Analysis of Power Systems), which are:</a:t>
            </a:r>
          </a:p>
          <a:p>
            <a:pPr lvl="2"/>
            <a:r>
              <a:rPr lang="en-IN" dirty="0"/>
              <a:t>Power Flow (Newton Raphson Power Flow, Decoupled Power Flow, Fast Decoupled Power Flow).</a:t>
            </a:r>
          </a:p>
          <a:p>
            <a:pPr lvl="2"/>
            <a:r>
              <a:rPr lang="en-IN" dirty="0"/>
              <a:t>Sparse Power Flow</a:t>
            </a:r>
          </a:p>
          <a:p>
            <a:pPr lvl="2"/>
            <a:r>
              <a:rPr lang="en-IN" dirty="0"/>
              <a:t>Continuation Power Flow</a:t>
            </a:r>
          </a:p>
          <a:p>
            <a:pPr lvl="2"/>
            <a:r>
              <a:rPr lang="en-IN" dirty="0"/>
              <a:t>State Estimation in Power Systems</a:t>
            </a:r>
          </a:p>
          <a:p>
            <a:pPr lvl="2"/>
            <a:r>
              <a:rPr lang="en-IN" dirty="0"/>
              <a:t>Optimal Power Flow</a:t>
            </a:r>
          </a:p>
          <a:p>
            <a:pPr lvl="1"/>
            <a:r>
              <a:rPr lang="en-IN" sz="2600" dirty="0"/>
              <a:t>Possibly also the requirements of EE 523 (Power System Stability and Control):</a:t>
            </a:r>
          </a:p>
          <a:p>
            <a:pPr lvl="2"/>
            <a:r>
              <a:rPr lang="en-IN" sz="2100" dirty="0"/>
              <a:t>Power System Dynamic Initialization</a:t>
            </a:r>
          </a:p>
          <a:p>
            <a:pPr lvl="2"/>
            <a:r>
              <a:rPr lang="en-IN" sz="2100" dirty="0"/>
              <a:t>Small-Signal Stability Analysis</a:t>
            </a:r>
          </a:p>
          <a:p>
            <a:pPr lvl="2"/>
            <a:r>
              <a:rPr lang="en-IN" sz="2100" dirty="0"/>
              <a:t>Transient Stability Analysis</a:t>
            </a:r>
          </a:p>
          <a:p>
            <a:pPr lvl="1"/>
            <a:r>
              <a:rPr lang="en-IN" dirty="0"/>
              <a:t>A IEEE Common Data Format (CDF) parser in Julia, for reading the system data.</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78580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Props1.xml><?xml version="1.0" encoding="utf-8"?>
<ds:datastoreItem xmlns:ds="http://schemas.openxmlformats.org/officeDocument/2006/customXml" ds:itemID="{837DA910-2E67-4D61-A7CC-4E283793B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86a79-a0e0-4fae-97d8-d960552457a2"/>
    <ds:schemaRef ds:uri="40f16175-07f6-4179-a7d3-44240c48c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3.xml><?xml version="1.0" encoding="utf-8"?>
<ds:datastoreItem xmlns:ds="http://schemas.openxmlformats.org/officeDocument/2006/customXml" ds:itemID="{8C02F8EE-7320-4FCF-B11C-9EEC626F5FA8}">
  <ds:schemaRef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07b86a79-a0e0-4fae-97d8-d960552457a2"/>
    <ds:schemaRef ds:uri="http://schemas.openxmlformats.org/package/2006/metadata/core-properties"/>
    <ds:schemaRef ds:uri="40f16175-07f6-4179-a7d3-44240c48c007"/>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3030</TotalTime>
  <Words>2656</Words>
  <Application>Microsoft Office PowerPoint</Application>
  <PresentationFormat>Widescreen</PresentationFormat>
  <Paragraphs>218</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Baguet Script</vt:lpstr>
      <vt:lpstr>Calibri</vt:lpstr>
      <vt:lpstr>Calibri Light</vt:lpstr>
      <vt:lpstr>Calisto MT</vt:lpstr>
      <vt:lpstr>Cambria Math</vt:lpstr>
      <vt:lpstr>Courier New</vt:lpstr>
      <vt:lpstr>Montserrat</vt:lpstr>
      <vt:lpstr>Office Theme</vt:lpstr>
      <vt:lpstr>EE 521 Analysis of Power Systems In Julia </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Collaboration in GitHub</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478</cp:revision>
  <dcterms:created xsi:type="dcterms:W3CDTF">2023-05-14T22:01:09Z</dcterms:created>
  <dcterms:modified xsi:type="dcterms:W3CDTF">2023-06-02T06:46:31Z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