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6" r:id="rId3"/>
    <p:sldId id="278" r:id="rId4"/>
    <p:sldId id="279" r:id="rId5"/>
    <p:sldId id="280" r:id="rId6"/>
    <p:sldId id="264" r:id="rId7"/>
    <p:sldId id="271" r:id="rId8"/>
    <p:sldId id="281" r:id="rId9"/>
    <p:sldId id="282" r:id="rId10"/>
    <p:sldId id="27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E4B3FFD1-4036-4DEB-BDF5-EFFEB8818019}">
          <p14:sldIdLst>
            <p14:sldId id="257"/>
          </p14:sldIdLst>
        </p14:section>
        <p14:section name="Body" id="{11335DDB-EB99-45A2-9CA8-659375EE3140}">
          <p14:sldIdLst>
            <p14:sldId id="276"/>
            <p14:sldId id="278"/>
            <p14:sldId id="279"/>
            <p14:sldId id="280"/>
            <p14:sldId id="264"/>
            <p14:sldId id="271"/>
            <p14:sldId id="281"/>
            <p14:sldId id="282"/>
            <p14:sldId id="27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2680" autoAdjust="0"/>
  </p:normalViewPr>
  <p:slideViewPr>
    <p:cSldViewPr snapToGrid="0" showGuides="1">
      <p:cViewPr varScale="1">
        <p:scale>
          <a:sx n="78" d="100"/>
          <a:sy n="78" d="100"/>
        </p:scale>
        <p:origin x="237" y="27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35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.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45F47D-AB9C-4341-B52D-E18C2DB0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1480" y="570486"/>
            <a:ext cx="3749040" cy="7441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1111F31-87D3-4336-B677-12C731F35A0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46"/>
          <a:stretch/>
        </p:blipFill>
        <p:spPr>
          <a:xfrm>
            <a:off x="5843" y="6168788"/>
            <a:ext cx="12172604" cy="689212"/>
          </a:xfrm>
          <a:prstGeom prst="rect">
            <a:avLst/>
          </a:prstGeom>
          <a:effectLst>
            <a:outerShdw blurRad="88900" dist="38100" dir="16200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28428"/>
            <a:ext cx="9144000" cy="1832919"/>
          </a:xfrm>
        </p:spPr>
        <p:txBody>
          <a:bodyPr anchor="b" anchorCtr="1">
            <a:noAutofit/>
          </a:bodyPr>
          <a:lstStyle>
            <a:lvl1pPr algn="ctr"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98DB7-C1B5-49F6-AC55-1A25027B890C}"/>
              </a:ext>
            </a:extLst>
          </p:cNvPr>
          <p:cNvSpPr/>
          <p:nvPr userDrawn="1"/>
        </p:nvSpPr>
        <p:spPr>
          <a:xfrm>
            <a:off x="5638800" y="378411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092C-9916-4F45-AC83-40A526432204}"/>
              </a:ext>
            </a:extLst>
          </p:cNvPr>
          <p:cNvSpPr/>
          <p:nvPr userDrawn="1"/>
        </p:nvSpPr>
        <p:spPr>
          <a:xfrm>
            <a:off x="5694419" y="6168788"/>
            <a:ext cx="803161" cy="689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872973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754880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5000" y="3018774"/>
            <a:ext cx="4754880" cy="31185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7764B7-ADAB-412F-A905-60FDDC8A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879" y="2"/>
            <a:ext cx="11141122" cy="3002507"/>
          </a:xfrm>
          <a:custGeom>
            <a:avLst/>
            <a:gdLst>
              <a:gd name="connsiteX0" fmla="*/ 0 w 11141122"/>
              <a:gd name="connsiteY0" fmla="*/ 0 h 3002507"/>
              <a:gd name="connsiteX1" fmla="*/ 11141122 w 11141122"/>
              <a:gd name="connsiteY1" fmla="*/ 0 h 3002507"/>
              <a:gd name="connsiteX2" fmla="*/ 11141122 w 11141122"/>
              <a:gd name="connsiteY2" fmla="*/ 3002507 h 3002507"/>
              <a:gd name="connsiteX3" fmla="*/ 5868536 w 11141122"/>
              <a:gd name="connsiteY3" fmla="*/ 3002507 h 3002507"/>
              <a:gd name="connsiteX4" fmla="*/ 5868536 w 11141122"/>
              <a:gd name="connsiteY4" fmla="*/ 2565778 h 3002507"/>
              <a:gd name="connsiteX5" fmla="*/ 491318 w 11141122"/>
              <a:gd name="connsiteY5" fmla="*/ 2565778 h 3002507"/>
              <a:gd name="connsiteX6" fmla="*/ 491318 w 11141122"/>
              <a:gd name="connsiteY6" fmla="*/ 3002507 h 3002507"/>
              <a:gd name="connsiteX7" fmla="*/ 0 w 11141122"/>
              <a:gd name="connsiteY7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1122" h="3002507">
                <a:moveTo>
                  <a:pt x="0" y="0"/>
                </a:moveTo>
                <a:lnTo>
                  <a:pt x="11141122" y="0"/>
                </a:lnTo>
                <a:lnTo>
                  <a:pt x="11141122" y="3002507"/>
                </a:lnTo>
                <a:lnTo>
                  <a:pt x="5868536" y="3002507"/>
                </a:lnTo>
                <a:lnTo>
                  <a:pt x="5868536" y="2565778"/>
                </a:lnTo>
                <a:lnTo>
                  <a:pt x="491318" y="2565778"/>
                </a:lnTo>
                <a:lnTo>
                  <a:pt x="491318" y="3002507"/>
                </a:lnTo>
                <a:lnTo>
                  <a:pt x="0" y="30025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320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1542197" y="6766560"/>
            <a:ext cx="5377218" cy="91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572000" cy="661720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904898" cy="846386"/>
          </a:xfrm>
          <a:solidFill>
            <a:schemeClr val="bg1">
              <a:lumMod val="95000"/>
            </a:schemeClr>
          </a:solidFill>
        </p:spPr>
        <p:txBody>
          <a:bodyPr wrap="square" lIns="274320" tIns="274320" rIns="274320" bIns="27432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3124200"/>
            <a:ext cx="5264150" cy="340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272756"/>
          </a:xfrm>
        </p:spPr>
        <p:txBody>
          <a:bodyPr/>
          <a:lstStyle>
            <a:lvl1pPr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DCDB-66C8-44DE-8ED7-83CE364096B0}"/>
              </a:ext>
            </a:extLst>
          </p:cNvPr>
          <p:cNvSpPr/>
          <p:nvPr userDrawn="1"/>
        </p:nvSpPr>
        <p:spPr>
          <a:xfrm>
            <a:off x="5998368" y="185385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9FB596-AD7C-4AED-B155-2E23580F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64562-184D-4ABA-BCF1-23E6D7615DCD}"/>
              </a:ext>
            </a:extLst>
          </p:cNvPr>
          <p:cNvSpPr/>
          <p:nvPr userDrawn="1"/>
        </p:nvSpPr>
        <p:spPr>
          <a:xfrm>
            <a:off x="5998368" y="305760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2161522"/>
            <a:ext cx="4589480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136" y="2161522"/>
            <a:ext cx="4931387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56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4B13-2F49-410C-8FFA-FF8EE826DAF8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2 columns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175" y="1923911"/>
            <a:ext cx="4537075" cy="806904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15138" y="1913026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981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85F82-FB5E-45F8-AF46-963FBEC3C89E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734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C6E0-1904-4EA4-8832-3D5199045240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77E9CF-9D63-466A-9A30-3EAA2C01ED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0"/>
            <a:ext cx="1116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C9A9F1-4A70-4EE4-881D-E394F5F9F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9487" y="2281238"/>
            <a:ext cx="3991391" cy="38576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71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FDF8C-1F0B-4961-8F1A-EA5E868A5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281735"/>
            <a:ext cx="5033963" cy="385762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06DA-AEE2-4075-92FE-8A3E75FE8F85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E30C7818-3D84-4FE4-A829-AB1B144CF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1410"/>
          <a:stretch/>
        </p:blipFill>
        <p:spPr>
          <a:xfrm>
            <a:off x="0" y="0"/>
            <a:ext cx="1046273" cy="6858000"/>
          </a:xfrm>
          <a:prstGeom prst="rect">
            <a:avLst/>
          </a:prstGeom>
          <a:effectLst>
            <a:outerShdw blurRad="88900" dist="38100" algn="l" rotWithShape="0">
              <a:prstClr val="black">
                <a:alpha val="1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272756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2229633"/>
            <a:ext cx="9348789" cy="175637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B4A29-4092-435B-BDA1-D96A6FE7095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3351" y="5930900"/>
            <a:ext cx="575336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9E68E-02D9-4963-8B66-3C7E618C0623}"/>
              </a:ext>
            </a:extLst>
          </p:cNvPr>
          <p:cNvSpPr txBox="1"/>
          <p:nvPr userDrawn="1"/>
        </p:nvSpPr>
        <p:spPr>
          <a:xfrm rot="16200000">
            <a:off x="-2303620" y="2665361"/>
            <a:ext cx="56692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0" kern="1500" spc="600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706" r:id="rId8"/>
    <p:sldLayoutId id="2147483694" r:id="rId9"/>
    <p:sldLayoutId id="2147483703" r:id="rId10"/>
    <p:sldLayoutId id="2147483708" r:id="rId11"/>
    <p:sldLayoutId id="2147483705" r:id="rId12"/>
    <p:sldLayoutId id="2147483704" r:id="rId13"/>
    <p:sldLayoutId id="2147483707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pc="-150" dirty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69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ly/J3IE" TargetMode="External"/><Relationship Id="rId2" Type="http://schemas.openxmlformats.org/officeDocument/2006/relationships/hyperlink" Target="https://t.ly/eGW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.ly/yNK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t.ly/zGsz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.ly/128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t.ly/5wE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8428"/>
            <a:ext cx="9144000" cy="1832919"/>
          </a:xfrm>
        </p:spPr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4E33B-142F-4A0B-86CF-9E36E699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6263" y="1969804"/>
            <a:ext cx="4537075" cy="81162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Optimal line losses match for all sets of areas.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5B178-DDDF-494B-AC60-2D8C9442C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60109" y="2045592"/>
            <a:ext cx="4535424" cy="4707477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/>
              <a:t>1 Area (Centralized OPF):</a:t>
            </a:r>
          </a:p>
          <a:p>
            <a:pPr lvl="1"/>
            <a:r>
              <a:rPr lang="en-US" dirty="0"/>
              <a:t>Line Loss = 12.094kW</a:t>
            </a:r>
          </a:p>
          <a:p>
            <a:pPr lvl="1"/>
            <a:r>
              <a:rPr lang="en-US" dirty="0"/>
              <a:t>Substation Power = 768.17kW</a:t>
            </a:r>
          </a:p>
          <a:p>
            <a:r>
              <a:rPr lang="en-US"/>
              <a:t>5 </a:t>
            </a:r>
            <a:r>
              <a:rPr lang="en-US" dirty="0"/>
              <a:t>Area:</a:t>
            </a:r>
          </a:p>
          <a:p>
            <a:pPr lvl="1"/>
            <a:r>
              <a:rPr lang="en-US" dirty="0"/>
              <a:t>Line Loss = 12.18kW</a:t>
            </a:r>
          </a:p>
          <a:p>
            <a:pPr lvl="1"/>
            <a:r>
              <a:rPr lang="en-US" dirty="0"/>
              <a:t>Substation Power = 768.24kW</a:t>
            </a:r>
          </a:p>
          <a:p>
            <a:r>
              <a:rPr lang="en-US" dirty="0"/>
              <a:t>4 Area:</a:t>
            </a:r>
          </a:p>
          <a:p>
            <a:pPr lvl="1"/>
            <a:r>
              <a:rPr lang="en-US" dirty="0"/>
              <a:t>Line Loss = 12.18kW</a:t>
            </a:r>
          </a:p>
          <a:p>
            <a:pPr lvl="1"/>
            <a:r>
              <a:rPr lang="en-US" dirty="0"/>
              <a:t>Substation Power = 768.24kW</a:t>
            </a:r>
          </a:p>
          <a:p>
            <a:r>
              <a:rPr lang="en-US" dirty="0"/>
              <a:t>3 Area: </a:t>
            </a:r>
          </a:p>
          <a:p>
            <a:pPr lvl="1"/>
            <a:r>
              <a:rPr lang="en-US" dirty="0"/>
              <a:t>Line Loss = 12.09kW</a:t>
            </a:r>
          </a:p>
          <a:p>
            <a:pPr lvl="1"/>
            <a:r>
              <a:rPr lang="en-US" dirty="0"/>
              <a:t>Substation Power = 768.16kW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198149"/>
          </a:xfrm>
        </p:spPr>
        <p:txBody>
          <a:bodyPr>
            <a:normAutofit fontScale="90000"/>
          </a:bodyPr>
          <a:lstStyle/>
          <a:p>
            <a:r>
              <a:rPr lang="en-US" dirty="0"/>
              <a:t>Some Test Runs over Different Area Divisions</a:t>
            </a:r>
          </a:p>
        </p:txBody>
      </p:sp>
    </p:spTree>
    <p:extLst>
      <p:ext uri="{BB962C8B-B14F-4D97-AF65-F5344CB8AC3E}">
        <p14:creationId xmlns:p14="http://schemas.microsoft.com/office/powerpoint/2010/main" val="218926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1E37-22FC-4845-87EE-5CDDC771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173471"/>
          </a:xfrm>
        </p:spPr>
        <p:txBody>
          <a:bodyPr/>
          <a:lstStyle/>
          <a:p>
            <a:r>
              <a:rPr lang="en-US" dirty="0"/>
              <a:t>Next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3E8BE-0817-CBEC-D8ED-A348CB9C4168}"/>
              </a:ext>
            </a:extLst>
          </p:cNvPr>
          <p:cNvSpPr txBox="1"/>
          <p:nvPr/>
        </p:nvSpPr>
        <p:spPr>
          <a:xfrm>
            <a:off x="2023672" y="2023225"/>
            <a:ext cx="78211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Desired objective(s):</a:t>
            </a:r>
          </a:p>
          <a:p>
            <a:pPr lvl="1"/>
            <a:r>
              <a:rPr lang="en-US" sz="2400" dirty="0"/>
              <a:t>Incorporate battery storage into the algorithm using Multi-Period Optimization.</a:t>
            </a:r>
          </a:p>
          <a:p>
            <a:pPr lvl="1"/>
            <a:r>
              <a:rPr lang="en-US" sz="2400" dirty="0"/>
              <a:t>Convert the code (currently in MATLAB) into Python/Julia.</a:t>
            </a:r>
          </a:p>
          <a:p>
            <a:pPr lvl="1"/>
            <a:r>
              <a:rPr lang="en-US" sz="2400" dirty="0"/>
              <a:t>Later: Incorporate battery storage into a three-phase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0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problem statement:</a:t>
            </a:r>
          </a:p>
          <a:p>
            <a:pPr lvl="1"/>
            <a:r>
              <a:rPr lang="en-US" dirty="0"/>
              <a:t>Perform Distributed Optimal Power Flow on a Single-phase power distribution network.</a:t>
            </a:r>
          </a:p>
          <a:p>
            <a:r>
              <a:rPr lang="en-US" dirty="0"/>
              <a:t>Desired objective(s):</a:t>
            </a:r>
          </a:p>
          <a:p>
            <a:pPr lvl="1"/>
            <a:r>
              <a:rPr lang="en-US" dirty="0"/>
              <a:t>Incorporate battery storage into the algorithm.</a:t>
            </a:r>
          </a:p>
          <a:p>
            <a:pPr lvl="1"/>
            <a:r>
              <a:rPr lang="en-US" dirty="0"/>
              <a:t>Convert the code (currently in MATLAB) into Python/Julia.</a:t>
            </a:r>
          </a:p>
          <a:p>
            <a:pPr lvl="1"/>
            <a:r>
              <a:rPr lang="en-US" dirty="0"/>
              <a:t>Later: Incorporate battery storage into a three-phase network.</a:t>
            </a:r>
          </a:p>
          <a:p>
            <a:pPr marL="0" indent="0">
              <a:buNone/>
            </a:pPr>
            <a:r>
              <a:rPr lang="en-US" i="1" dirty="0"/>
              <a:t>This is based on the previous work by: </a:t>
            </a:r>
          </a:p>
          <a:p>
            <a:r>
              <a:rPr lang="en-US" sz="1600" i="1" dirty="0">
                <a:hlinkClick r:id="rId2"/>
              </a:rPr>
              <a:t>Rabayet Sadnan and Anamika Dubey (2022)</a:t>
            </a:r>
            <a:r>
              <a:rPr lang="en-US" sz="1600" dirty="0">
                <a:hlinkClick r:id="rId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Distributed Computing for Scalable Optimal Power</a:t>
            </a:r>
            <a:br>
              <a:rPr lang="en-US" sz="1800" dirty="0">
                <a:hlinkClick r:id="rId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Flow in Large Radial Electric Power Distribution Systems with Distributed Energy Resources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600" i="1" dirty="0">
                <a:latin typeface="+mj-lt"/>
                <a:hlinkClick r:id="rId3"/>
              </a:rPr>
              <a:t>Rabayet Sadnan and Anamika Dubey (2021)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Distributed Optimization Using Reduced Network</a:t>
            </a:r>
            <a:br>
              <a:rPr lang="en-US" sz="1800" dirty="0">
                <a:hlinkClick r:id="rId3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Equivalents for Radial Power Distribution Systems 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Optimization in Distribution Systems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229633"/>
            <a:ext cx="3660256" cy="1756378"/>
          </a:xfrm>
        </p:spPr>
        <p:txBody>
          <a:bodyPr/>
          <a:lstStyle/>
          <a:p>
            <a:r>
              <a:rPr lang="en-US" b="1" dirty="0"/>
              <a:t>Current problem statement:</a:t>
            </a:r>
          </a:p>
          <a:p>
            <a:pPr lvl="1"/>
            <a:r>
              <a:rPr lang="en-US" dirty="0"/>
              <a:t>Single-phase power distribution network (Here, the IEEE123 Node Test System)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. &#10;IEEE 123 Node Test Feeder.">
            <a:hlinkClick r:id="rId2"/>
            <a:extLst>
              <a:ext uri="{FF2B5EF4-FFF2-40B4-BE49-F238E27FC236}">
                <a16:creationId xmlns:a16="http://schemas.microsoft.com/office/drawing/2014/main" id="{F3BB1098-C753-1B8B-3517-4016376D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63" y="2101096"/>
            <a:ext cx="59912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229633"/>
            <a:ext cx="3660256" cy="1756378"/>
          </a:xfrm>
        </p:spPr>
        <p:txBody>
          <a:bodyPr/>
          <a:lstStyle/>
          <a:p>
            <a:r>
              <a:rPr lang="en-US" b="1" dirty="0"/>
              <a:t>Current problem statement:</a:t>
            </a:r>
          </a:p>
          <a:p>
            <a:pPr lvl="1"/>
            <a:r>
              <a:rPr lang="en-US" dirty="0"/>
              <a:t>Divide the network into several areas in order to solve for their Optimal Power Flow solutions separately, with exchange of boundary variables after every ‘macro-iteration’.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IEEE 123 Node Test Feeder divided into four Areas.">
            <a:hlinkClick r:id="rId2"/>
            <a:extLst>
              <a:ext uri="{FF2B5EF4-FFF2-40B4-BE49-F238E27FC236}">
                <a16:creationId xmlns:a16="http://schemas.microsoft.com/office/drawing/2014/main" id="{3AE44657-C62E-2C08-8BA2-2A0608D8F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11" y="2229633"/>
            <a:ext cx="5238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52" y="2109682"/>
            <a:ext cx="3660256" cy="1756378"/>
          </a:xfrm>
        </p:spPr>
        <p:txBody>
          <a:bodyPr/>
          <a:lstStyle/>
          <a:p>
            <a:r>
              <a:rPr lang="en-US" b="1" dirty="0"/>
              <a:t>Current problem statement:</a:t>
            </a:r>
          </a:p>
          <a:p>
            <a:pPr lvl="1"/>
            <a:r>
              <a:rPr lang="en-US" dirty="0"/>
              <a:t>Perform a ‘Distributed OPF’ for minimizing line losses for each area. After every macro-iteration, exchange border variables between connected areas.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Set of formulae.&#10;Optimization Problem for one Area.">
            <a:hlinkClick r:id="rId2"/>
            <a:extLst>
              <a:ext uri="{FF2B5EF4-FFF2-40B4-BE49-F238E27FC236}">
                <a16:creationId xmlns:a16="http://schemas.microsoft.com/office/drawing/2014/main" id="{533ABF24-688A-C2DC-7D60-A8E2C4048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33"/>
          <a:stretch/>
        </p:blipFill>
        <p:spPr>
          <a:xfrm>
            <a:off x="4909907" y="2109682"/>
            <a:ext cx="3866770" cy="4134810"/>
          </a:xfrm>
          <a:prstGeom prst="rect">
            <a:avLst/>
          </a:prstGeom>
        </p:spPr>
      </p:pic>
      <p:pic>
        <p:nvPicPr>
          <p:cNvPr id="8" name="Picture 7" descr="Diagram.&#10;Exchange of border variables among connecting Areas after every macro-iteration.">
            <a:hlinkClick r:id="rId4"/>
            <a:extLst>
              <a:ext uri="{FF2B5EF4-FFF2-40B4-BE49-F238E27FC236}">
                <a16:creationId xmlns:a16="http://schemas.microsoft.com/office/drawing/2014/main" id="{026154E6-E649-6D94-BC4A-1C6F99E15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919" y="2109682"/>
            <a:ext cx="3276624" cy="21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/>
          <a:lstStyle/>
          <a:p>
            <a:pPr algn="l"/>
            <a:r>
              <a:rPr lang="en-US" sz="2800" dirty="0"/>
              <a:t>The Distributed Optimization Algorithm was run on the IEEE 123 Node Test Feeder, which was divided into three, four and five Areas in separate runs. </a:t>
            </a:r>
          </a:p>
          <a:p>
            <a:pPr algn="l"/>
            <a:r>
              <a:rPr lang="en-US" sz="2800" dirty="0"/>
              <a:t>This was to check if the results of the algorithm are consistent irrespective of the number of areas the system was divided into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Some test runs over different area divisions</a:t>
            </a:r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D7AAB38C-CD03-7277-B9EC-423C48C614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708025"/>
            <a:ext cx="3249613" cy="2684463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7F03AB8-B5AB-7E25-0135-95BC57156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3459163"/>
            <a:ext cx="3249613" cy="2684463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A28A018-0740-E579-8F3A-049EC34E5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708025"/>
            <a:ext cx="3252788" cy="2684463"/>
          </a:xfrm>
          <a:prstGeom prst="rect">
            <a:avLst/>
          </a:prstGeom>
        </p:spPr>
      </p:pic>
      <p:pic>
        <p:nvPicPr>
          <p:cNvPr id="10" name="Picture 9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3A591A57-6883-40E5-2332-F7DF83EEC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3459163"/>
            <a:ext cx="3252788" cy="26844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Area System</a:t>
            </a:r>
          </a:p>
        </p:txBody>
      </p:sp>
    </p:spTree>
    <p:extLst>
      <p:ext uri="{BB962C8B-B14F-4D97-AF65-F5344CB8AC3E}">
        <p14:creationId xmlns:p14="http://schemas.microsoft.com/office/powerpoint/2010/main" val="173564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0CB8FEFA-9278-8F01-BD9B-55C731528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13" y="960438"/>
            <a:ext cx="2347913" cy="1936750"/>
          </a:xfr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BAA0662-B3E6-7AF9-595E-AFE2C89E0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63" y="960438"/>
            <a:ext cx="2347913" cy="1936750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0AF9515C-89B4-8562-6795-BAD1591BF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88" y="960438"/>
            <a:ext cx="2347913" cy="1936750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92624B91-49B6-B6C4-DF32-62D4EAB12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13" y="2955925"/>
            <a:ext cx="3551238" cy="2933700"/>
          </a:xfrm>
          <a:prstGeom prst="rect">
            <a:avLst/>
          </a:prstGeom>
        </p:spPr>
      </p:pic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A845EE88-9793-24E0-C8E8-16C80A057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5" y="2955925"/>
            <a:ext cx="3554413" cy="29337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 Area System</a:t>
            </a:r>
          </a:p>
        </p:txBody>
      </p:sp>
    </p:spTree>
    <p:extLst>
      <p:ext uri="{BB962C8B-B14F-4D97-AF65-F5344CB8AC3E}">
        <p14:creationId xmlns:p14="http://schemas.microsoft.com/office/powerpoint/2010/main" val="299865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504B4C42-9ED5-BC76-1279-D7589A7DF2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8" y="801688"/>
            <a:ext cx="3584575" cy="2957513"/>
          </a:xfrm>
        </p:spPr>
      </p:pic>
      <p:pic>
        <p:nvPicPr>
          <p:cNvPr id="13" name="Picture 12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8A7E1BA6-74E2-2BCE-3D38-ADEB41FC1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75" y="801688"/>
            <a:ext cx="3584575" cy="2957513"/>
          </a:xfrm>
          <a:prstGeom prst="rect">
            <a:avLst/>
          </a:prstGeo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52B3CB8-3DEB-7528-7B45-66F89ADC5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63" y="801688"/>
            <a:ext cx="3584575" cy="295751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 Area System</a:t>
            </a:r>
          </a:p>
        </p:txBody>
      </p:sp>
    </p:spTree>
    <p:extLst>
      <p:ext uri="{BB962C8B-B14F-4D97-AF65-F5344CB8AC3E}">
        <p14:creationId xmlns:p14="http://schemas.microsoft.com/office/powerpoint/2010/main" val="363801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Arial 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2362</TotalTime>
  <Words>385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Office Theme</vt:lpstr>
      <vt:lpstr>Distributed Optimization in Distribution Systems</vt:lpstr>
      <vt:lpstr>Distributed Optimization in Distribution Systems</vt:lpstr>
      <vt:lpstr>Distributed Optimization in Distribution Systems</vt:lpstr>
      <vt:lpstr>Distributed Optimization in Distribution Systems</vt:lpstr>
      <vt:lpstr>Distributed Optimization in Distribution Systems</vt:lpstr>
      <vt:lpstr>Some test runs over different area divisions</vt:lpstr>
      <vt:lpstr>4 Area System</vt:lpstr>
      <vt:lpstr>5 Area System</vt:lpstr>
      <vt:lpstr>3 Area System</vt:lpstr>
      <vt:lpstr>Some Test Runs over Different Area Divisions</vt:lpstr>
      <vt:lpstr>Next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145</cp:revision>
  <cp:lastPrinted>2021-09-10T21:18:26Z</cp:lastPrinted>
  <dcterms:created xsi:type="dcterms:W3CDTF">2021-07-01T22:58:28Z</dcterms:created>
  <dcterms:modified xsi:type="dcterms:W3CDTF">2023-03-29T21:15:51Z</dcterms:modified>
</cp:coreProperties>
</file>