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4" r:id="rId4"/>
    <p:sldId id="263" r:id="rId5"/>
    <p:sldId id="262" r:id="rId6"/>
    <p:sldId id="258" r:id="rId7"/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E5C3B-1CCF-4718-8309-155B67B07ED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2C355F8-5606-4E5D-8683-5961659573AE}">
      <dgm:prSet phldrT="[Text]"/>
      <dgm:spPr/>
      <dgm:t>
        <a:bodyPr/>
        <a:lstStyle/>
        <a:p>
          <a:r>
            <a:rPr lang="en-IN" dirty="0" err="1"/>
            <a:t>ReadCDF</a:t>
          </a:r>
          <a:r>
            <a:rPr lang="en-IN" dirty="0"/>
            <a:t> [Skipped]</a:t>
          </a:r>
        </a:p>
        <a:p>
          <a:r>
            <a:rPr lang="en-IN" dirty="0" err="1"/>
            <a:t>busData</a:t>
          </a:r>
          <a:r>
            <a:rPr lang="en-IN" dirty="0"/>
            <a:t> [14 x 18 table]</a:t>
          </a:r>
        </a:p>
        <a:p>
          <a:r>
            <a:rPr lang="en-IN" dirty="0"/>
            <a:t> </a:t>
          </a:r>
          <a:r>
            <a:rPr lang="en-IN" dirty="0" err="1"/>
            <a:t>branchData</a:t>
          </a:r>
          <a:r>
            <a:rPr lang="en-IN" dirty="0"/>
            <a:t> [20 x 15 table]</a:t>
          </a:r>
        </a:p>
        <a:p>
          <a:r>
            <a:rPr lang="en-IN" dirty="0"/>
            <a:t>N = 14</a:t>
          </a:r>
        </a:p>
        <a:p>
          <a:r>
            <a:rPr lang="en-IN" dirty="0" err="1"/>
            <a:t>numBranch</a:t>
          </a:r>
          <a:r>
            <a:rPr lang="en-IN" dirty="0"/>
            <a:t> = 18</a:t>
          </a:r>
        </a:p>
      </dgm:t>
    </dgm:pt>
    <dgm:pt modelId="{86726748-03C2-4F38-A137-7414B2FD8518}" type="parTrans" cxnId="{55153B26-AA1B-42BD-981D-505C06011C1C}">
      <dgm:prSet/>
      <dgm:spPr/>
      <dgm:t>
        <a:bodyPr/>
        <a:lstStyle/>
        <a:p>
          <a:endParaRPr lang="en-IN"/>
        </a:p>
      </dgm:t>
    </dgm:pt>
    <dgm:pt modelId="{04F32426-F081-42E9-8B8A-95AB32C5937F}" type="sibTrans" cxnId="{55153B26-AA1B-42BD-981D-505C06011C1C}">
      <dgm:prSet/>
      <dgm:spPr/>
      <dgm:t>
        <a:bodyPr/>
        <a:lstStyle/>
        <a:p>
          <a:endParaRPr lang="en-IN"/>
        </a:p>
      </dgm:t>
    </dgm:pt>
    <dgm:pt modelId="{68AF22D6-7EB7-4905-B1C0-544906E7C022}">
      <dgm:prSet phldrT="[Text]"/>
      <dgm:spPr/>
      <dgm:t>
        <a:bodyPr/>
        <a:lstStyle/>
        <a:p>
          <a:r>
            <a:rPr lang="en-IN" b="0" i="0" dirty="0"/>
            <a:t>[</a:t>
          </a:r>
          <a:r>
            <a:rPr lang="en-IN" b="0" i="0" dirty="0" err="1"/>
            <a:t>PSpecified</a:t>
          </a:r>
          <a:r>
            <a:rPr lang="en-IN" b="0" i="0" dirty="0"/>
            <a:t>, </a:t>
          </a:r>
          <a:r>
            <a:rPr lang="en-IN" b="0" i="0" dirty="0" err="1"/>
            <a:t>QSpecified</a:t>
          </a:r>
          <a:r>
            <a:rPr lang="en-IN" b="0" i="0" dirty="0"/>
            <a:t>, V, delta, </a:t>
          </a:r>
          <a:r>
            <a:rPr lang="en-IN" b="0" i="0" u="none" dirty="0"/>
            <a:t>...</a:t>
          </a:r>
          <a:endParaRPr lang="en-IN" b="0" i="0" dirty="0"/>
        </a:p>
        <a:p>
          <a:r>
            <a:rPr lang="en-IN" b="0" i="0" dirty="0" err="1"/>
            <a:t>listOfPQBuses</a:t>
          </a:r>
          <a:r>
            <a:rPr lang="en-IN" b="0" i="0" dirty="0"/>
            <a:t>, </a:t>
          </a:r>
          <a:r>
            <a:rPr lang="en-IN" b="0" i="0" dirty="0" err="1"/>
            <a:t>listOfPVBuses</a:t>
          </a:r>
          <a:r>
            <a:rPr lang="en-IN" b="0" i="0" dirty="0"/>
            <a:t>, </a:t>
          </a:r>
          <a:r>
            <a:rPr lang="en-IN" b="0" i="0" dirty="0" err="1"/>
            <a:t>nPQ</a:t>
          </a:r>
          <a:r>
            <a:rPr lang="en-IN" b="0" i="0" dirty="0"/>
            <a:t>, </a:t>
          </a:r>
          <a:r>
            <a:rPr lang="en-IN" b="0" i="0" dirty="0" err="1"/>
            <a:t>nPV</a:t>
          </a:r>
          <a:r>
            <a:rPr lang="en-IN" b="0" i="0" dirty="0"/>
            <a:t>, </a:t>
          </a:r>
          <a:r>
            <a:rPr lang="en-IN" b="0" i="0" u="none" dirty="0"/>
            <a:t>...</a:t>
          </a:r>
          <a:endParaRPr lang="en-IN" b="0" i="0" dirty="0"/>
        </a:p>
        <a:p>
          <a:r>
            <a:rPr lang="en-IN" b="0" i="0" dirty="0" err="1"/>
            <a:t>listOfNonSlackBuses</a:t>
          </a:r>
          <a:r>
            <a:rPr lang="en-IN" b="0" i="0" dirty="0"/>
            <a:t>] = </a:t>
          </a:r>
          <a:r>
            <a:rPr lang="en-IN" b="0" i="0" dirty="0" err="1"/>
            <a:t>initializeVectors</a:t>
          </a:r>
          <a:r>
            <a:rPr lang="en-IN" b="0" i="0" dirty="0"/>
            <a:t>(</a:t>
          </a:r>
          <a:r>
            <a:rPr lang="en-IN" b="0" i="0" dirty="0" err="1"/>
            <a:t>busData</a:t>
          </a:r>
          <a:r>
            <a:rPr lang="en-IN" b="0" i="0" dirty="0"/>
            <a:t>, </a:t>
          </a:r>
          <a:r>
            <a:rPr lang="en-IN" b="0" i="0" dirty="0" err="1"/>
            <a:t>MVAb</a:t>
          </a:r>
          <a:r>
            <a:rPr lang="en-IN" b="0" i="0" dirty="0"/>
            <a:t>);</a:t>
          </a:r>
          <a:endParaRPr lang="en-IN" dirty="0"/>
        </a:p>
      </dgm:t>
    </dgm:pt>
    <dgm:pt modelId="{3EA173CA-E59A-4964-8FF2-289AC6D73134}" type="parTrans" cxnId="{4E58D852-0DAA-4DF4-B77D-754EDEE40E78}">
      <dgm:prSet/>
      <dgm:spPr/>
      <dgm:t>
        <a:bodyPr/>
        <a:lstStyle/>
        <a:p>
          <a:endParaRPr lang="en-IN"/>
        </a:p>
      </dgm:t>
    </dgm:pt>
    <dgm:pt modelId="{DAD8CF12-05A7-490A-8B14-C05509FBD781}" type="sibTrans" cxnId="{4E58D852-0DAA-4DF4-B77D-754EDEE40E78}">
      <dgm:prSet/>
      <dgm:spPr/>
      <dgm:t>
        <a:bodyPr/>
        <a:lstStyle/>
        <a:p>
          <a:endParaRPr lang="en-IN"/>
        </a:p>
      </dgm:t>
    </dgm:pt>
    <dgm:pt modelId="{FC40F6C6-61AC-440A-801A-B832C6F11065}">
      <dgm:prSet phldrT="[Text]"/>
      <dgm:spPr/>
      <dgm:t>
        <a:bodyPr/>
        <a:lstStyle/>
        <a:p>
          <a:pPr algn="ctr"/>
          <a:r>
            <a:rPr lang="en-IN" b="0" i="0" dirty="0"/>
            <a:t>[P, Q, V, delta] = </a:t>
          </a:r>
          <a:r>
            <a:rPr lang="en-IN" b="0" i="0" dirty="0" err="1"/>
            <a:t>solveForPowerFlow</a:t>
          </a:r>
          <a:r>
            <a:rPr lang="en-IN" b="0" i="0" dirty="0"/>
            <a:t>(</a:t>
          </a:r>
          <a:r>
            <a:rPr lang="en-IN" b="0" i="0" dirty="0" err="1"/>
            <a:t>PSpecified</a:t>
          </a:r>
          <a:r>
            <a:rPr lang="en-IN" b="0" i="0" dirty="0"/>
            <a:t>, </a:t>
          </a:r>
          <a:r>
            <a:rPr lang="en-IN" b="0" i="0" dirty="0" err="1"/>
            <a:t>QSpecified</a:t>
          </a:r>
          <a:r>
            <a:rPr lang="en-IN" b="0" i="0" dirty="0"/>
            <a:t>, V, delta, </a:t>
          </a:r>
          <a:r>
            <a:rPr lang="en-IN" b="0" i="0" dirty="0" err="1"/>
            <a:t>ybus</a:t>
          </a:r>
          <a:r>
            <a:rPr lang="en-IN" b="0" i="0" dirty="0"/>
            <a:t>, </a:t>
          </a:r>
          <a:r>
            <a:rPr lang="en-IN" b="0" i="0" dirty="0" err="1"/>
            <a:t>BMatrix</a:t>
          </a:r>
          <a:r>
            <a:rPr lang="en-IN" b="0" i="0" dirty="0"/>
            <a:t>, E, </a:t>
          </a:r>
          <a:r>
            <a:rPr lang="en-IN" b="0" i="0" dirty="0" err="1"/>
            <a:t>nPQ</a:t>
          </a:r>
          <a:r>
            <a:rPr lang="en-IN" b="0" i="0" dirty="0"/>
            <a:t>, </a:t>
          </a:r>
          <a:r>
            <a:rPr lang="en-IN" b="0" i="0" dirty="0" err="1"/>
            <a:t>nPV</a:t>
          </a:r>
          <a:r>
            <a:rPr lang="en-IN" b="0" i="0" dirty="0"/>
            <a:t>, </a:t>
          </a:r>
          <a:r>
            <a:rPr lang="en-IN" b="0" i="0" dirty="0" err="1"/>
            <a:t>listOfPQBuses</a:t>
          </a:r>
          <a:r>
            <a:rPr lang="en-IN" b="0" i="0" dirty="0"/>
            <a:t>, </a:t>
          </a:r>
          <a:r>
            <a:rPr lang="en-IN" b="0" i="0" dirty="0" err="1"/>
            <a:t>listOfNonSlackBuses</a:t>
          </a:r>
          <a:r>
            <a:rPr lang="en-IN" b="0" i="0" dirty="0"/>
            <a:t>, </a:t>
          </a:r>
          <a:r>
            <a:rPr lang="en-IN" b="0" i="0" dirty="0" err="1"/>
            <a:t>numIterations</a:t>
          </a:r>
          <a:r>
            <a:rPr lang="en-IN" b="0" i="0" dirty="0"/>
            <a:t>, </a:t>
          </a:r>
          <a:r>
            <a:rPr lang="en-IN" b="0" i="0" dirty="0" err="1"/>
            <a:t>toleranceLimit</a:t>
          </a:r>
          <a:r>
            <a:rPr lang="en-IN" b="0" i="0" dirty="0"/>
            <a:t>, </a:t>
          </a:r>
          <a:r>
            <a:rPr lang="en-IN" b="0" i="0" dirty="0" err="1"/>
            <a:t>powerFlowMethod</a:t>
          </a:r>
          <a:r>
            <a:rPr lang="en-IN" b="0" i="0" dirty="0"/>
            <a:t>);</a:t>
          </a:r>
          <a:endParaRPr lang="en-IN" dirty="0"/>
        </a:p>
      </dgm:t>
    </dgm:pt>
    <dgm:pt modelId="{425D7CFA-4140-4105-AF03-92E30348C4F9}" type="parTrans" cxnId="{058AA869-90C0-470E-B29D-9D01EFC9BF18}">
      <dgm:prSet/>
      <dgm:spPr/>
      <dgm:t>
        <a:bodyPr/>
        <a:lstStyle/>
        <a:p>
          <a:endParaRPr lang="en-IN"/>
        </a:p>
      </dgm:t>
    </dgm:pt>
    <dgm:pt modelId="{D472BA49-F724-4125-B008-3F87A4C1FB67}" type="sibTrans" cxnId="{058AA869-90C0-470E-B29D-9D01EFC9BF18}">
      <dgm:prSet/>
      <dgm:spPr/>
      <dgm:t>
        <a:bodyPr/>
        <a:lstStyle/>
        <a:p>
          <a:endParaRPr lang="en-IN"/>
        </a:p>
      </dgm:t>
    </dgm:pt>
    <dgm:pt modelId="{5C3CB4F5-D624-44CC-991D-AD9586FB2596}" type="pres">
      <dgm:prSet presAssocID="{EF3E5C3B-1CCF-4718-8309-155B67B07ED5}" presName="CompostProcess" presStyleCnt="0">
        <dgm:presLayoutVars>
          <dgm:dir/>
          <dgm:resizeHandles val="exact"/>
        </dgm:presLayoutVars>
      </dgm:prSet>
      <dgm:spPr/>
    </dgm:pt>
    <dgm:pt modelId="{48219F76-1FB0-416B-A95D-F04FDA62E53F}" type="pres">
      <dgm:prSet presAssocID="{EF3E5C3B-1CCF-4718-8309-155B67B07ED5}" presName="arrow" presStyleLbl="bgShp" presStyleIdx="0" presStyleCnt="1"/>
      <dgm:spPr/>
    </dgm:pt>
    <dgm:pt modelId="{4AA8659A-E855-431B-A8B4-680E014C6265}" type="pres">
      <dgm:prSet presAssocID="{EF3E5C3B-1CCF-4718-8309-155B67B07ED5}" presName="linearProcess" presStyleCnt="0"/>
      <dgm:spPr/>
    </dgm:pt>
    <dgm:pt modelId="{118BE1D9-B26C-4570-9726-484CF82E354B}" type="pres">
      <dgm:prSet presAssocID="{02C355F8-5606-4E5D-8683-5961659573AE}" presName="textNode" presStyleLbl="node1" presStyleIdx="0" presStyleCnt="3">
        <dgm:presLayoutVars>
          <dgm:bulletEnabled val="1"/>
        </dgm:presLayoutVars>
      </dgm:prSet>
      <dgm:spPr/>
    </dgm:pt>
    <dgm:pt modelId="{3AA2EE7B-62F0-4D31-8C4A-AE52485B4384}" type="pres">
      <dgm:prSet presAssocID="{04F32426-F081-42E9-8B8A-95AB32C5937F}" presName="sibTrans" presStyleCnt="0"/>
      <dgm:spPr/>
    </dgm:pt>
    <dgm:pt modelId="{239199BD-408B-43B1-9CF5-437C403B28DD}" type="pres">
      <dgm:prSet presAssocID="{68AF22D6-7EB7-4905-B1C0-544906E7C022}" presName="textNode" presStyleLbl="node1" presStyleIdx="1" presStyleCnt="3">
        <dgm:presLayoutVars>
          <dgm:bulletEnabled val="1"/>
        </dgm:presLayoutVars>
      </dgm:prSet>
      <dgm:spPr/>
    </dgm:pt>
    <dgm:pt modelId="{2490A577-6EE9-4F6E-8B96-4D222C91453E}" type="pres">
      <dgm:prSet presAssocID="{DAD8CF12-05A7-490A-8B14-C05509FBD781}" presName="sibTrans" presStyleCnt="0"/>
      <dgm:spPr/>
    </dgm:pt>
    <dgm:pt modelId="{82ED7B03-9A02-48AF-A055-722176C8D5FD}" type="pres">
      <dgm:prSet presAssocID="{FC40F6C6-61AC-440A-801A-B832C6F11065}" presName="textNode" presStyleLbl="node1" presStyleIdx="2" presStyleCnt="3" custLinFactNeighborX="9779">
        <dgm:presLayoutVars>
          <dgm:bulletEnabled val="1"/>
        </dgm:presLayoutVars>
      </dgm:prSet>
      <dgm:spPr/>
    </dgm:pt>
  </dgm:ptLst>
  <dgm:cxnLst>
    <dgm:cxn modelId="{55153B26-AA1B-42BD-981D-505C06011C1C}" srcId="{EF3E5C3B-1CCF-4718-8309-155B67B07ED5}" destId="{02C355F8-5606-4E5D-8683-5961659573AE}" srcOrd="0" destOrd="0" parTransId="{86726748-03C2-4F38-A137-7414B2FD8518}" sibTransId="{04F32426-F081-42E9-8B8A-95AB32C5937F}"/>
    <dgm:cxn modelId="{E4463045-BFF2-4D10-A22F-697573D1BB18}" type="presOf" srcId="{EF3E5C3B-1CCF-4718-8309-155B67B07ED5}" destId="{5C3CB4F5-D624-44CC-991D-AD9586FB2596}" srcOrd="0" destOrd="0" presId="urn:microsoft.com/office/officeart/2005/8/layout/hProcess9"/>
    <dgm:cxn modelId="{058AA869-90C0-470E-B29D-9D01EFC9BF18}" srcId="{EF3E5C3B-1CCF-4718-8309-155B67B07ED5}" destId="{FC40F6C6-61AC-440A-801A-B832C6F11065}" srcOrd="2" destOrd="0" parTransId="{425D7CFA-4140-4105-AF03-92E30348C4F9}" sibTransId="{D472BA49-F724-4125-B008-3F87A4C1FB67}"/>
    <dgm:cxn modelId="{4E58D852-0DAA-4DF4-B77D-754EDEE40E78}" srcId="{EF3E5C3B-1CCF-4718-8309-155B67B07ED5}" destId="{68AF22D6-7EB7-4905-B1C0-544906E7C022}" srcOrd="1" destOrd="0" parTransId="{3EA173CA-E59A-4964-8FF2-289AC6D73134}" sibTransId="{DAD8CF12-05A7-490A-8B14-C05509FBD781}"/>
    <dgm:cxn modelId="{BE64F57D-9D26-47C5-93EB-3FF72827ECE8}" type="presOf" srcId="{68AF22D6-7EB7-4905-B1C0-544906E7C022}" destId="{239199BD-408B-43B1-9CF5-437C403B28DD}" srcOrd="0" destOrd="0" presId="urn:microsoft.com/office/officeart/2005/8/layout/hProcess9"/>
    <dgm:cxn modelId="{42D6BB80-87DA-449D-B18C-D4B82A944A56}" type="presOf" srcId="{02C355F8-5606-4E5D-8683-5961659573AE}" destId="{118BE1D9-B26C-4570-9726-484CF82E354B}" srcOrd="0" destOrd="0" presId="urn:microsoft.com/office/officeart/2005/8/layout/hProcess9"/>
    <dgm:cxn modelId="{A6355998-1F1D-47DF-AC8D-EA23C7DD1D98}" type="presOf" srcId="{FC40F6C6-61AC-440A-801A-B832C6F11065}" destId="{82ED7B03-9A02-48AF-A055-722176C8D5FD}" srcOrd="0" destOrd="0" presId="urn:microsoft.com/office/officeart/2005/8/layout/hProcess9"/>
    <dgm:cxn modelId="{C3F08C75-9F60-443D-A811-B5310657E0BD}" type="presParOf" srcId="{5C3CB4F5-D624-44CC-991D-AD9586FB2596}" destId="{48219F76-1FB0-416B-A95D-F04FDA62E53F}" srcOrd="0" destOrd="0" presId="urn:microsoft.com/office/officeart/2005/8/layout/hProcess9"/>
    <dgm:cxn modelId="{70255FE7-4A9E-4D43-BE79-729024432E62}" type="presParOf" srcId="{5C3CB4F5-D624-44CC-991D-AD9586FB2596}" destId="{4AA8659A-E855-431B-A8B4-680E014C6265}" srcOrd="1" destOrd="0" presId="urn:microsoft.com/office/officeart/2005/8/layout/hProcess9"/>
    <dgm:cxn modelId="{216EBD21-7247-493A-9334-1C6C9F664C0C}" type="presParOf" srcId="{4AA8659A-E855-431B-A8B4-680E014C6265}" destId="{118BE1D9-B26C-4570-9726-484CF82E354B}" srcOrd="0" destOrd="0" presId="urn:microsoft.com/office/officeart/2005/8/layout/hProcess9"/>
    <dgm:cxn modelId="{CDFDF9DB-4FA9-416D-B301-8F140C70E947}" type="presParOf" srcId="{4AA8659A-E855-431B-A8B4-680E014C6265}" destId="{3AA2EE7B-62F0-4D31-8C4A-AE52485B4384}" srcOrd="1" destOrd="0" presId="urn:microsoft.com/office/officeart/2005/8/layout/hProcess9"/>
    <dgm:cxn modelId="{2C2428B5-B2A5-4360-AC8C-4017EE143776}" type="presParOf" srcId="{4AA8659A-E855-431B-A8B4-680E014C6265}" destId="{239199BD-408B-43B1-9CF5-437C403B28DD}" srcOrd="2" destOrd="0" presId="urn:microsoft.com/office/officeart/2005/8/layout/hProcess9"/>
    <dgm:cxn modelId="{EAFF241C-EB6E-4D9E-8BAE-2048E4C69417}" type="presParOf" srcId="{4AA8659A-E855-431B-A8B4-680E014C6265}" destId="{2490A577-6EE9-4F6E-8B96-4D222C91453E}" srcOrd="3" destOrd="0" presId="urn:microsoft.com/office/officeart/2005/8/layout/hProcess9"/>
    <dgm:cxn modelId="{3CB50554-5C94-4DAC-AC36-93E999FB6C63}" type="presParOf" srcId="{4AA8659A-E855-431B-A8B4-680E014C6265}" destId="{82ED7B03-9A02-48AF-A055-722176C8D5F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19F76-1FB0-416B-A95D-F04FDA62E53F}">
      <dsp:nvSpPr>
        <dsp:cNvPr id="0" name=""/>
        <dsp:cNvSpPr/>
      </dsp:nvSpPr>
      <dsp:spPr>
        <a:xfrm>
          <a:off x="850596" y="0"/>
          <a:ext cx="9640095" cy="57249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BE1D9-B26C-4570-9726-484CF82E354B}">
      <dsp:nvSpPr>
        <dsp:cNvPr id="0" name=""/>
        <dsp:cNvSpPr/>
      </dsp:nvSpPr>
      <dsp:spPr>
        <a:xfrm>
          <a:off x="5745" y="1717495"/>
          <a:ext cx="3637048" cy="2289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ReadCDF</a:t>
          </a:r>
          <a:r>
            <a:rPr lang="en-IN" sz="1800" kern="1200" dirty="0"/>
            <a:t> [Skipped]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busData</a:t>
          </a:r>
          <a:r>
            <a:rPr lang="en-IN" sz="1800" kern="1200" dirty="0"/>
            <a:t> [14 x 18 table]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</a:t>
          </a:r>
          <a:r>
            <a:rPr lang="en-IN" sz="1800" kern="1200" dirty="0" err="1"/>
            <a:t>branchData</a:t>
          </a:r>
          <a:r>
            <a:rPr lang="en-IN" sz="1800" kern="1200" dirty="0"/>
            <a:t> [20 x 15 table]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 = 14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numBranch</a:t>
          </a:r>
          <a:r>
            <a:rPr lang="en-IN" sz="1800" kern="1200" dirty="0"/>
            <a:t> = 18</a:t>
          </a:r>
        </a:p>
      </dsp:txBody>
      <dsp:txXfrm>
        <a:off x="117533" y="1829283"/>
        <a:ext cx="3413472" cy="2066418"/>
      </dsp:txXfrm>
    </dsp:sp>
    <dsp:sp modelId="{239199BD-408B-43B1-9CF5-437C403B28DD}">
      <dsp:nvSpPr>
        <dsp:cNvPr id="0" name=""/>
        <dsp:cNvSpPr/>
      </dsp:nvSpPr>
      <dsp:spPr>
        <a:xfrm>
          <a:off x="3852120" y="1717495"/>
          <a:ext cx="3637048" cy="2289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[</a:t>
          </a:r>
          <a:r>
            <a:rPr lang="en-IN" sz="1800" b="0" i="0" kern="1200" dirty="0" err="1"/>
            <a:t>PSpecified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QSpecified</a:t>
          </a:r>
          <a:r>
            <a:rPr lang="en-IN" sz="1800" b="0" i="0" kern="1200" dirty="0"/>
            <a:t>, V, delta, </a:t>
          </a:r>
          <a:r>
            <a:rPr lang="en-IN" sz="1800" b="0" i="0" u="none" kern="1200" dirty="0"/>
            <a:t>...</a:t>
          </a:r>
          <a:endParaRPr lang="en-IN" sz="1800" b="0" i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 err="1"/>
            <a:t>listOfPQBuses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listOfPVBuses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nPQ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nPV</a:t>
          </a:r>
          <a:r>
            <a:rPr lang="en-IN" sz="1800" b="0" i="0" kern="1200" dirty="0"/>
            <a:t>, </a:t>
          </a:r>
          <a:r>
            <a:rPr lang="en-IN" sz="1800" b="0" i="0" u="none" kern="1200" dirty="0"/>
            <a:t>...</a:t>
          </a:r>
          <a:endParaRPr lang="en-IN" sz="1800" b="0" i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 err="1"/>
            <a:t>listOfNonSlackBuses</a:t>
          </a:r>
          <a:r>
            <a:rPr lang="en-IN" sz="1800" b="0" i="0" kern="1200" dirty="0"/>
            <a:t>] = </a:t>
          </a:r>
          <a:r>
            <a:rPr lang="en-IN" sz="1800" b="0" i="0" kern="1200" dirty="0" err="1"/>
            <a:t>initializeVectors</a:t>
          </a:r>
          <a:r>
            <a:rPr lang="en-IN" sz="1800" b="0" i="0" kern="1200" dirty="0"/>
            <a:t>(</a:t>
          </a:r>
          <a:r>
            <a:rPr lang="en-IN" sz="1800" b="0" i="0" kern="1200" dirty="0" err="1"/>
            <a:t>busData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MVAb</a:t>
          </a:r>
          <a:r>
            <a:rPr lang="en-IN" sz="1800" b="0" i="0" kern="1200" dirty="0"/>
            <a:t>);</a:t>
          </a:r>
          <a:endParaRPr lang="en-IN" sz="1800" kern="1200" dirty="0"/>
        </a:p>
      </dsp:txBody>
      <dsp:txXfrm>
        <a:off x="3963908" y="1829283"/>
        <a:ext cx="3413472" cy="2066418"/>
      </dsp:txXfrm>
    </dsp:sp>
    <dsp:sp modelId="{82ED7B03-9A02-48AF-A055-722176C8D5FD}">
      <dsp:nvSpPr>
        <dsp:cNvPr id="0" name=""/>
        <dsp:cNvSpPr/>
      </dsp:nvSpPr>
      <dsp:spPr>
        <a:xfrm>
          <a:off x="7704240" y="1717495"/>
          <a:ext cx="3637048" cy="2289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[P, Q, V, delta] = </a:t>
          </a:r>
          <a:r>
            <a:rPr lang="en-IN" sz="1800" b="0" i="0" kern="1200" dirty="0" err="1"/>
            <a:t>solveForPowerFlow</a:t>
          </a:r>
          <a:r>
            <a:rPr lang="en-IN" sz="1800" b="0" i="0" kern="1200" dirty="0"/>
            <a:t>(</a:t>
          </a:r>
          <a:r>
            <a:rPr lang="en-IN" sz="1800" b="0" i="0" kern="1200" dirty="0" err="1"/>
            <a:t>PSpecified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QSpecified</a:t>
          </a:r>
          <a:r>
            <a:rPr lang="en-IN" sz="1800" b="0" i="0" kern="1200" dirty="0"/>
            <a:t>, V, delta, </a:t>
          </a:r>
          <a:r>
            <a:rPr lang="en-IN" sz="1800" b="0" i="0" kern="1200" dirty="0" err="1"/>
            <a:t>ybus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BMatrix</a:t>
          </a:r>
          <a:r>
            <a:rPr lang="en-IN" sz="1800" b="0" i="0" kern="1200" dirty="0"/>
            <a:t>, E, </a:t>
          </a:r>
          <a:r>
            <a:rPr lang="en-IN" sz="1800" b="0" i="0" kern="1200" dirty="0" err="1"/>
            <a:t>nPQ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nPV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listOfPQBuses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listOfNonSlackBuses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numIterations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toleranceLimit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powerFlowMethod</a:t>
          </a:r>
          <a:r>
            <a:rPr lang="en-IN" sz="1800" b="0" i="0" kern="1200" dirty="0"/>
            <a:t>);</a:t>
          </a:r>
          <a:endParaRPr lang="en-IN" sz="1800" kern="1200" dirty="0"/>
        </a:p>
      </dsp:txBody>
      <dsp:txXfrm>
        <a:off x="7816028" y="1829283"/>
        <a:ext cx="3413472" cy="2066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B6F9-3CC9-2400-4C15-305B3FFB4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F0090-FE58-1B4E-AA34-E0F776D1C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CDE6-FDF3-143A-5A03-21E090B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7A5C0-F89C-8333-48A8-2C0D24AB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A4DD-220C-8196-8DD8-16DBA1C4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6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3165-3A22-45CE-EDD8-B6104C69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5A444-2E70-FBF0-9652-1A896914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E2CB-8661-663D-D1CC-68F4FAEF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6AD3-B1CF-33CB-7F49-12938472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C0453-3378-649B-8D03-731B10FC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8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EF736-C7AE-7CB4-5BD7-3222C0BBB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FF283-5A7A-BD98-8C10-7128515B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62400-0417-3C25-0974-CD80DCC9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E75F9-5A8D-ACFA-87EF-75CFB4E3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C720-7610-631F-F87E-ECC1D964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62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190B-9892-ECC1-8359-7A59814D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2413-F959-FDE9-1AC5-06367B06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E881-C614-5C31-12CD-66EA7671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A034-668E-16DA-76C4-86C3A9CF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89CA-F245-435F-29C6-1535411A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0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AC10-8C08-6B77-AAD0-C6BFF6F5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D9C31-22DF-0FF9-E015-BBBF5C36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276EC-E95C-F9FB-C4F7-BBEDDED9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AA6F-11CA-3049-D0F8-43A116CA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B0C-206C-80D1-300A-BAA0BAB0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97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9CE2-46B2-F746-7D09-04C32A4E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51BF-FC5E-F7EF-986C-78A5232C2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CC5E5-FBF2-E932-FC18-2E3A2C402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003B0-69BC-B3D9-035A-2F323549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35099-BACD-7F42-B013-D8CBBEB7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C454-E699-7116-6518-0E24146E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5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6400-242B-267B-49F0-329A2E1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20266-7621-AE9E-3ED4-BDC39F528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D65D6-B0C4-7671-0600-2602A8C7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94F8F-BF4E-55DE-0ABB-A8B87617E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0D0FF-7379-512E-96F4-C45A27E8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403CE-FAD5-6D9A-E546-6279798E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DF6AA-6BE0-0771-6BD3-77D6BE75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CD296-6234-8FB1-32D3-667718F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DEC6-38A8-863D-967F-0693B13B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C3DA-BC32-87EA-CDC5-53D4FA7C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9CFBD-DB2A-38D0-E6B7-6745B2CA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910D0-A189-004E-B177-E2BC2234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7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328E5-935A-55EE-8FC9-FB852910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F20F5-0C33-5941-9392-581BAF90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8BCB8-6C8A-A413-7CF3-07245B0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E871-BBA2-AAE0-7BD8-D18FE160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DF33-54E0-5240-BC0A-24F74B27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3C141-7F72-C7BA-AA19-45CFF4F0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F75E5-6019-C0EA-9CFE-52BEB45E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349D6-6EA1-05B3-398F-E9BDA24B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D6912-B9C3-31E5-D008-E7AA6D26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9137-C91D-A49E-9018-5F1205F0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C9DB1-68D6-3FA8-6D95-0C39AC07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13F16-39AF-99B2-697F-AB6929B99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FD1AF-2893-8CAD-AB7C-C36A4651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D63FB-EF7B-7B69-D98C-0F516666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83F69-BA1C-1B62-2C13-4146EB4A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50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6184F-7B3C-23D6-A6BB-9E498849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8662-E051-3C5C-7501-1A5A92BA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B246-82B0-1AD6-1146-DE0F0960A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5726-97E6-4BEC-C181-5CDEF3869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19F8D-674E-C4EF-1EC4-8F6B59EE9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7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29DC-BFF4-DD6A-7726-27957283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B5CA-5713-90E9-1BF9-A8314300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Having a working P1: </a:t>
            </a:r>
            <a:r>
              <a:rPr lang="en-IN" dirty="0" err="1"/>
              <a:t>PowerFlow</a:t>
            </a:r>
            <a:r>
              <a:rPr lang="en-IN" dirty="0"/>
              <a:t> code (NRPF only for all other tasks) is mostly a prerequisite for most other tasks (P3: ContinuationPowerFlow, P4: </a:t>
            </a:r>
            <a:r>
              <a:rPr lang="en-IN" dirty="0" err="1"/>
              <a:t>StateEstimation</a:t>
            </a:r>
            <a:r>
              <a:rPr lang="en-IN" dirty="0"/>
              <a:t>, P5: </a:t>
            </a:r>
            <a:r>
              <a:rPr lang="en-IN" dirty="0" err="1"/>
              <a:t>OptimalPowerFlow</a:t>
            </a:r>
            <a:r>
              <a:rPr lang="en-IN" dirty="0"/>
              <a:t>). </a:t>
            </a:r>
          </a:p>
          <a:p>
            <a:r>
              <a:rPr lang="en-IN" dirty="0"/>
              <a:t>Only P2: </a:t>
            </a:r>
            <a:r>
              <a:rPr lang="en-IN" dirty="0" err="1"/>
              <a:t>SparsePowerFlow</a:t>
            </a:r>
            <a:r>
              <a:rPr lang="en-IN" dirty="0"/>
              <a:t> is an independent task. </a:t>
            </a:r>
            <a:r>
              <a:rPr lang="en-IN" sz="2000" dirty="0"/>
              <a:t>In fact it is not permissible to use any assets from the other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33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F43C-7AEF-F81D-5A1D-BA4D0EEF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Starting 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802A-58BC-49AC-B799-01F826A6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SINGLE main file, from where </a:t>
            </a:r>
            <a:r>
              <a:rPr lang="en-IN" dirty="0" err="1"/>
              <a:t>Dr.</a:t>
            </a:r>
            <a:r>
              <a:rPr lang="en-IN" dirty="0"/>
              <a:t> Noel can be shown all five projects with just a few clicks. </a:t>
            </a:r>
            <a:r>
              <a:rPr lang="en-IN" sz="1800" dirty="0"/>
              <a:t>This file should only contain meta information, like whether to </a:t>
            </a:r>
            <a:r>
              <a:rPr lang="en-IN" sz="1800" dirty="0" err="1"/>
              <a:t>plotResults</a:t>
            </a:r>
            <a:r>
              <a:rPr lang="en-IN" sz="1800" dirty="0"/>
              <a:t>, show </a:t>
            </a:r>
            <a:r>
              <a:rPr lang="en-IN" sz="1800" dirty="0" err="1"/>
              <a:t>yBus</a:t>
            </a:r>
            <a:r>
              <a:rPr lang="en-IN" sz="1800" dirty="0"/>
              <a:t>, Jacobians, </a:t>
            </a:r>
            <a:r>
              <a:rPr lang="en-IN" sz="1800" dirty="0" err="1"/>
              <a:t>plotCPF</a:t>
            </a:r>
            <a:r>
              <a:rPr lang="en-IN" sz="1800" dirty="0"/>
              <a:t> curves, chosen CPF bus, showing some symbolic formulae, saving results, etc.</a:t>
            </a:r>
          </a:p>
          <a:p>
            <a:r>
              <a:rPr lang="en-IN" dirty="0"/>
              <a:t>Use </a:t>
            </a:r>
            <a:r>
              <a:rPr lang="en-IN" dirty="0" err="1"/>
              <a:t>DataFrames</a:t>
            </a:r>
            <a:r>
              <a:rPr lang="en-IN" dirty="0"/>
              <a:t> (tables) for </a:t>
            </a:r>
            <a:r>
              <a:rPr lang="en-IN" dirty="0" err="1"/>
              <a:t>busData</a:t>
            </a:r>
            <a:r>
              <a:rPr lang="en-IN" dirty="0"/>
              <a:t>, </a:t>
            </a:r>
            <a:r>
              <a:rPr lang="en-IN" dirty="0" err="1"/>
              <a:t>branchData</a:t>
            </a:r>
            <a:r>
              <a:rPr lang="en-IN" dirty="0"/>
              <a:t> (and a handful of other results). </a:t>
            </a:r>
            <a:r>
              <a:rPr lang="en-IN" sz="1600" dirty="0"/>
              <a:t>For convenient data retrieval, good visualization.</a:t>
            </a:r>
            <a:endParaRPr lang="en-IN" dirty="0"/>
          </a:p>
          <a:p>
            <a:r>
              <a:rPr lang="en-IN" dirty="0"/>
              <a:t>Write functions in modules. Modules can be </a:t>
            </a:r>
            <a:r>
              <a:rPr lang="en-IN" b="1" dirty="0" err="1"/>
              <a:t>NKGPowerFlow</a:t>
            </a:r>
            <a:r>
              <a:rPr lang="en-IN" dirty="0"/>
              <a:t>, </a:t>
            </a:r>
            <a:r>
              <a:rPr lang="en-IN" b="1" dirty="0" err="1"/>
              <a:t>NKGSparsePowerFlow</a:t>
            </a:r>
            <a:r>
              <a:rPr lang="en-IN" dirty="0"/>
              <a:t>, </a:t>
            </a:r>
            <a:r>
              <a:rPr lang="en-IN" b="1" dirty="0" err="1"/>
              <a:t>NKGContinuationPowerFlow</a:t>
            </a:r>
            <a:r>
              <a:rPr lang="en-IN" dirty="0"/>
              <a:t>, </a:t>
            </a:r>
            <a:r>
              <a:rPr lang="en-IN" b="1" dirty="0" err="1"/>
              <a:t>NKGStateEstimation</a:t>
            </a:r>
            <a:r>
              <a:rPr lang="en-IN" dirty="0"/>
              <a:t> and </a:t>
            </a:r>
            <a:r>
              <a:rPr lang="en-IN" b="1" dirty="0" err="1"/>
              <a:t>NKGOptimization</a:t>
            </a:r>
            <a:r>
              <a:rPr lang="en-IN" dirty="0"/>
              <a:t>. </a:t>
            </a:r>
            <a:r>
              <a:rPr lang="en-IN" sz="1400" dirty="0"/>
              <a:t>Unlike MATLAB where it is standard to write a single function in a single .m/.mlx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82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B655-ADC6-0DB3-D40C-B4A4F02C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B06E-0246-4FEF-533A-B0C46C59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/>
              <a:t>NKGPowerFlow</a:t>
            </a:r>
            <a:endParaRPr lang="en-IN" b="1" dirty="0"/>
          </a:p>
          <a:p>
            <a:pPr lvl="1"/>
            <a:r>
              <a:rPr lang="en-IN" i="1" dirty="0" err="1"/>
              <a:t>constructYBus</a:t>
            </a:r>
            <a:endParaRPr lang="en-IN" i="1" dirty="0"/>
          </a:p>
          <a:p>
            <a:pPr lvl="1"/>
            <a:r>
              <a:rPr lang="en-IN" i="1" dirty="0" err="1"/>
              <a:t>solveUsingPowerFlow</a:t>
            </a:r>
            <a:r>
              <a:rPr lang="en-IN" dirty="0"/>
              <a:t>: NRPF/FDPF  We can make it work for both </a:t>
            </a:r>
            <a:r>
              <a:rPr lang="en-IN" dirty="0" err="1"/>
              <a:t>powerFlowMethods</a:t>
            </a:r>
            <a:r>
              <a:rPr lang="en-IN" dirty="0"/>
              <a:t>: “NRPF” or “FDPF”.</a:t>
            </a:r>
          </a:p>
          <a:p>
            <a:pPr lvl="2"/>
            <a:r>
              <a:rPr lang="en-IN" i="1" dirty="0" err="1"/>
              <a:t>initializeVectors</a:t>
            </a:r>
            <a:r>
              <a:rPr lang="en-IN" i="1" dirty="0"/>
              <a:t>: </a:t>
            </a:r>
            <a:r>
              <a:rPr lang="en-IN" dirty="0"/>
              <a:t>Handy function which reads [</a:t>
            </a:r>
            <a:r>
              <a:rPr lang="en-IN" dirty="0" err="1"/>
              <a:t>busData</a:t>
            </a:r>
            <a:r>
              <a:rPr lang="en-IN" dirty="0"/>
              <a:t>, </a:t>
            </a:r>
            <a:r>
              <a:rPr lang="en-IN" dirty="0" err="1"/>
              <a:t>branchData</a:t>
            </a:r>
            <a:r>
              <a:rPr lang="en-IN" dirty="0"/>
              <a:t>] and can retrieve highly used parameter values like </a:t>
            </a:r>
            <a:r>
              <a:rPr lang="en-IN" dirty="0" err="1"/>
              <a:t>listOfPVBuses</a:t>
            </a:r>
            <a:r>
              <a:rPr lang="en-IN" dirty="0"/>
              <a:t>, </a:t>
            </a:r>
            <a:r>
              <a:rPr lang="en-IN" dirty="0" err="1"/>
              <a:t>nPQ</a:t>
            </a:r>
            <a:r>
              <a:rPr lang="en-IN" dirty="0"/>
              <a:t>, </a:t>
            </a:r>
            <a:r>
              <a:rPr lang="en-IN" dirty="0" err="1"/>
              <a:t>PSpecified</a:t>
            </a:r>
            <a:r>
              <a:rPr lang="en-IN" dirty="0"/>
              <a:t>, etc.</a:t>
            </a:r>
          </a:p>
          <a:p>
            <a:pPr lvl="2"/>
            <a:r>
              <a:rPr lang="en-IN" i="1" dirty="0" err="1"/>
              <a:t>computeBusInjections</a:t>
            </a:r>
            <a:r>
              <a:rPr lang="en-IN" i="1" dirty="0"/>
              <a:t>: calculate </a:t>
            </a:r>
            <a:r>
              <a:rPr lang="en-IN" i="1" dirty="0" err="1"/>
              <a:t>P_i</a:t>
            </a:r>
            <a:r>
              <a:rPr lang="en-IN" i="1" dirty="0"/>
              <a:t> and </a:t>
            </a:r>
            <a:r>
              <a:rPr lang="en-IN" i="1" dirty="0" err="1"/>
              <a:t>Q_i</a:t>
            </a:r>
            <a:endParaRPr lang="en-IN" i="1" dirty="0"/>
          </a:p>
          <a:p>
            <a:pPr lvl="2"/>
            <a:r>
              <a:rPr lang="en-IN" i="1" dirty="0" err="1"/>
              <a:t>computeMismatches</a:t>
            </a:r>
            <a:r>
              <a:rPr lang="en-IN" dirty="0"/>
              <a:t>: NRPF/FDPF a simple function which calculates mismatches (for every Powerflow iteration) by first computing power injections.</a:t>
            </a:r>
          </a:p>
          <a:p>
            <a:pPr lvl="2"/>
            <a:r>
              <a:rPr lang="en-IN" i="1" dirty="0" err="1"/>
              <a:t>constructJacobian</a:t>
            </a:r>
            <a:r>
              <a:rPr lang="en-IN" dirty="0"/>
              <a:t>: NRPF/FDPF Compute J11, J22 (and J12, J21 and J in case of NRPF)</a:t>
            </a:r>
          </a:p>
          <a:p>
            <a:pPr lvl="2"/>
            <a:r>
              <a:rPr lang="en-IN" i="1" dirty="0" err="1"/>
              <a:t>solveUsingLU</a:t>
            </a:r>
            <a:r>
              <a:rPr lang="en-IN" dirty="0"/>
              <a:t>: Using given Jacobian (J11/J) and mismatch vector (</a:t>
            </a:r>
            <a:r>
              <a:rPr lang="en-IN" dirty="0" err="1"/>
              <a:t>delP</a:t>
            </a:r>
            <a:r>
              <a:rPr lang="en-IN" dirty="0"/>
              <a:t>/[</a:t>
            </a:r>
            <a:r>
              <a:rPr lang="en-IN" dirty="0" err="1"/>
              <a:t>delP</a:t>
            </a:r>
            <a:r>
              <a:rPr lang="en-IN" dirty="0"/>
              <a:t>; </a:t>
            </a:r>
            <a:r>
              <a:rPr lang="en-IN" dirty="0" err="1"/>
              <a:t>delQ</a:t>
            </a:r>
            <a:r>
              <a:rPr lang="en-IN" dirty="0"/>
              <a:t>]), compute correction vector (</a:t>
            </a:r>
            <a:r>
              <a:rPr lang="en-IN" dirty="0" err="1"/>
              <a:t>delDelta</a:t>
            </a:r>
            <a:r>
              <a:rPr lang="en-IN" dirty="0"/>
              <a:t>/[</a:t>
            </a:r>
            <a:r>
              <a:rPr lang="en-IN" dirty="0" err="1"/>
              <a:t>delDeltas</a:t>
            </a:r>
            <a:r>
              <a:rPr lang="en-IN" dirty="0"/>
              <a:t>; </a:t>
            </a:r>
            <a:r>
              <a:rPr lang="en-IN" dirty="0" err="1"/>
              <a:t>delV</a:t>
            </a:r>
            <a:r>
              <a:rPr lang="en-IN" dirty="0"/>
              <a:t>]).</a:t>
            </a:r>
          </a:p>
          <a:p>
            <a:pPr lvl="3"/>
            <a:r>
              <a:rPr lang="en-IN" dirty="0" err="1"/>
              <a:t>solveUsingForwardSubstitution</a:t>
            </a:r>
            <a:endParaRPr lang="en-IN" dirty="0"/>
          </a:p>
          <a:p>
            <a:pPr lvl="3"/>
            <a:r>
              <a:rPr lang="en-IN" dirty="0" err="1"/>
              <a:t>solveUsingBackwardSubstituion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89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B655-ADC6-0DB3-D40C-B4A4F02C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B06E-0246-4FEF-533A-B0C46C59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err="1"/>
              <a:t>NKGContinuationPowerFlow</a:t>
            </a:r>
            <a:endParaRPr lang="en-IN" b="1" dirty="0"/>
          </a:p>
          <a:p>
            <a:pPr lvl="1"/>
            <a:r>
              <a:rPr lang="en-IN" dirty="0"/>
              <a:t>Dependency: </a:t>
            </a:r>
            <a:r>
              <a:rPr lang="en-IN" b="1" dirty="0" err="1"/>
              <a:t>NKGPowerFlow</a:t>
            </a:r>
            <a:r>
              <a:rPr lang="en-IN" dirty="0"/>
              <a:t>, for functions: </a:t>
            </a:r>
            <a:r>
              <a:rPr lang="en-IN" i="1" dirty="0" err="1"/>
              <a:t>initializeVectors</a:t>
            </a:r>
            <a:r>
              <a:rPr lang="en-IN" dirty="0"/>
              <a:t>, </a:t>
            </a:r>
            <a:r>
              <a:rPr lang="en-IN" i="1" dirty="0" err="1"/>
              <a:t>computeBusInjections</a:t>
            </a:r>
            <a:r>
              <a:rPr lang="en-IN" i="1" dirty="0"/>
              <a:t>,  </a:t>
            </a:r>
          </a:p>
          <a:p>
            <a:pPr lvl="1"/>
            <a:r>
              <a:rPr lang="en-IN" i="1" dirty="0" err="1"/>
              <a:t>solveUsingPowerFlow</a:t>
            </a:r>
            <a:r>
              <a:rPr lang="en-IN" dirty="0"/>
              <a:t>: NRPF/FDPF  We can make it work for both </a:t>
            </a:r>
            <a:r>
              <a:rPr lang="en-IN" dirty="0" err="1"/>
              <a:t>powerFlowMethods</a:t>
            </a:r>
            <a:r>
              <a:rPr lang="en-IN" dirty="0"/>
              <a:t>: “NRPF” or “FDPF”.</a:t>
            </a:r>
          </a:p>
          <a:p>
            <a:pPr lvl="2"/>
            <a:r>
              <a:rPr lang="en-IN" i="1" dirty="0" err="1"/>
              <a:t>initializeVectors</a:t>
            </a:r>
            <a:r>
              <a:rPr lang="en-IN" i="1" dirty="0"/>
              <a:t>: </a:t>
            </a:r>
            <a:r>
              <a:rPr lang="en-IN" dirty="0"/>
              <a:t>Handy function which reads [</a:t>
            </a:r>
            <a:r>
              <a:rPr lang="en-IN" dirty="0" err="1"/>
              <a:t>busData</a:t>
            </a:r>
            <a:r>
              <a:rPr lang="en-IN" dirty="0"/>
              <a:t>, </a:t>
            </a:r>
            <a:r>
              <a:rPr lang="en-IN" dirty="0" err="1"/>
              <a:t>branchData</a:t>
            </a:r>
            <a:r>
              <a:rPr lang="en-IN" dirty="0"/>
              <a:t>] and can retrieve highly used parameter values like </a:t>
            </a:r>
            <a:r>
              <a:rPr lang="en-IN" dirty="0" err="1"/>
              <a:t>listOfPVBuses</a:t>
            </a:r>
            <a:r>
              <a:rPr lang="en-IN" dirty="0"/>
              <a:t>, </a:t>
            </a:r>
            <a:r>
              <a:rPr lang="en-IN" dirty="0" err="1"/>
              <a:t>nPQ</a:t>
            </a:r>
            <a:r>
              <a:rPr lang="en-IN" dirty="0"/>
              <a:t>, </a:t>
            </a:r>
            <a:r>
              <a:rPr lang="en-IN" dirty="0" err="1"/>
              <a:t>PSpecified</a:t>
            </a:r>
            <a:r>
              <a:rPr lang="en-IN" dirty="0"/>
              <a:t>, etc.</a:t>
            </a:r>
          </a:p>
          <a:p>
            <a:pPr lvl="2"/>
            <a:r>
              <a:rPr lang="en-IN" i="1" dirty="0" err="1"/>
              <a:t>computeBusInjections</a:t>
            </a:r>
            <a:r>
              <a:rPr lang="en-IN" i="1" dirty="0"/>
              <a:t>: calculate </a:t>
            </a:r>
            <a:r>
              <a:rPr lang="en-IN" i="1" dirty="0" err="1"/>
              <a:t>P_i</a:t>
            </a:r>
            <a:r>
              <a:rPr lang="en-IN" i="1" dirty="0"/>
              <a:t> and </a:t>
            </a:r>
            <a:r>
              <a:rPr lang="en-IN" i="1" dirty="0" err="1"/>
              <a:t>Q_i</a:t>
            </a:r>
            <a:endParaRPr lang="en-IN" i="1" dirty="0"/>
          </a:p>
          <a:p>
            <a:pPr lvl="2"/>
            <a:r>
              <a:rPr lang="en-IN" i="1" dirty="0" err="1"/>
              <a:t>computeMismatches</a:t>
            </a:r>
            <a:r>
              <a:rPr lang="en-IN" dirty="0"/>
              <a:t>: NRPF/FDPF a simple function which calculates mismatches (for every Powerflow iteration) by first computing power injections.</a:t>
            </a:r>
          </a:p>
          <a:p>
            <a:pPr lvl="2"/>
            <a:r>
              <a:rPr lang="en-IN" i="1" dirty="0" err="1"/>
              <a:t>constructJacobian</a:t>
            </a:r>
            <a:r>
              <a:rPr lang="en-IN" dirty="0"/>
              <a:t>: NRPF/FDPF Compute J11, J22 (and J12, J21 and J in case of NRPF)</a:t>
            </a:r>
          </a:p>
          <a:p>
            <a:pPr lvl="2"/>
            <a:r>
              <a:rPr lang="en-IN" i="1" dirty="0" err="1"/>
              <a:t>solveUsingLU</a:t>
            </a:r>
            <a:r>
              <a:rPr lang="en-IN" dirty="0"/>
              <a:t>: Using given Jacobian (J11/J) and mismatch vector (</a:t>
            </a:r>
            <a:r>
              <a:rPr lang="en-IN" dirty="0" err="1"/>
              <a:t>delP</a:t>
            </a:r>
            <a:r>
              <a:rPr lang="en-IN" dirty="0"/>
              <a:t>/[</a:t>
            </a:r>
            <a:r>
              <a:rPr lang="en-IN" dirty="0" err="1"/>
              <a:t>delP</a:t>
            </a:r>
            <a:r>
              <a:rPr lang="en-IN" dirty="0"/>
              <a:t>; </a:t>
            </a:r>
            <a:r>
              <a:rPr lang="en-IN" dirty="0" err="1"/>
              <a:t>delQ</a:t>
            </a:r>
            <a:r>
              <a:rPr lang="en-IN" dirty="0"/>
              <a:t>]), compute correction vector (</a:t>
            </a:r>
            <a:r>
              <a:rPr lang="en-IN" dirty="0" err="1"/>
              <a:t>delDelta</a:t>
            </a:r>
            <a:r>
              <a:rPr lang="en-IN" dirty="0"/>
              <a:t>/[</a:t>
            </a:r>
            <a:r>
              <a:rPr lang="en-IN" dirty="0" err="1"/>
              <a:t>delDeltas</a:t>
            </a:r>
            <a:r>
              <a:rPr lang="en-IN" dirty="0"/>
              <a:t>; </a:t>
            </a:r>
            <a:r>
              <a:rPr lang="en-IN" dirty="0" err="1"/>
              <a:t>delV</a:t>
            </a:r>
            <a:r>
              <a:rPr lang="en-IN" dirty="0"/>
              <a:t>]).</a:t>
            </a:r>
          </a:p>
          <a:p>
            <a:pPr lvl="3"/>
            <a:r>
              <a:rPr lang="en-IN" dirty="0" err="1"/>
              <a:t>solveUsingForwardSubstitution</a:t>
            </a:r>
            <a:endParaRPr lang="en-IN" dirty="0"/>
          </a:p>
          <a:p>
            <a:pPr lvl="3"/>
            <a:r>
              <a:rPr lang="en-IN" dirty="0" err="1"/>
              <a:t>solveUsingBackwardSubstituion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05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B655-ADC6-0DB3-D40C-B4A4F02C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B06E-0246-4FEF-533A-B0C46C59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/>
              <a:t>NKGOptimalPowerFlow</a:t>
            </a:r>
            <a:endParaRPr lang="en-IN" b="1" dirty="0"/>
          </a:p>
          <a:p>
            <a:pPr lvl="1"/>
            <a:r>
              <a:rPr lang="en-IN" i="1" dirty="0" err="1"/>
              <a:t>constructYBus</a:t>
            </a:r>
            <a:endParaRPr lang="en-IN" i="1" dirty="0"/>
          </a:p>
          <a:p>
            <a:pPr lvl="1"/>
            <a:r>
              <a:rPr lang="en-IN" i="1" dirty="0" err="1"/>
              <a:t>solveUsingPowerFlow</a:t>
            </a:r>
            <a:r>
              <a:rPr lang="en-IN" dirty="0"/>
              <a:t>: We can make it work for both </a:t>
            </a:r>
            <a:r>
              <a:rPr lang="en-IN" dirty="0" err="1"/>
              <a:t>powerFlowMethods</a:t>
            </a:r>
            <a:r>
              <a:rPr lang="en-IN" dirty="0"/>
              <a:t>: “NRPF” or “FDPF”.</a:t>
            </a:r>
          </a:p>
          <a:p>
            <a:pPr lvl="2"/>
            <a:r>
              <a:rPr lang="en-IN" i="1" dirty="0" err="1"/>
              <a:t>initializeVectors</a:t>
            </a:r>
            <a:r>
              <a:rPr lang="en-IN" i="1" dirty="0"/>
              <a:t>: </a:t>
            </a:r>
            <a:r>
              <a:rPr lang="en-IN" dirty="0"/>
              <a:t>Handy function which reads [</a:t>
            </a:r>
            <a:r>
              <a:rPr lang="en-IN" dirty="0" err="1"/>
              <a:t>busData</a:t>
            </a:r>
            <a:r>
              <a:rPr lang="en-IN" dirty="0"/>
              <a:t>, </a:t>
            </a:r>
            <a:r>
              <a:rPr lang="en-IN" dirty="0" err="1"/>
              <a:t>branchData</a:t>
            </a:r>
            <a:r>
              <a:rPr lang="en-IN" dirty="0"/>
              <a:t>] and can retrieve highly used parameter values like </a:t>
            </a:r>
            <a:r>
              <a:rPr lang="en-IN" dirty="0" err="1"/>
              <a:t>listOfPVBuses</a:t>
            </a:r>
            <a:r>
              <a:rPr lang="en-IN" dirty="0"/>
              <a:t>, </a:t>
            </a:r>
            <a:r>
              <a:rPr lang="en-IN" dirty="0" err="1"/>
              <a:t>nPQ</a:t>
            </a:r>
            <a:r>
              <a:rPr lang="en-IN" dirty="0"/>
              <a:t>, </a:t>
            </a:r>
            <a:r>
              <a:rPr lang="en-IN" dirty="0" err="1"/>
              <a:t>PSpecified</a:t>
            </a:r>
            <a:r>
              <a:rPr lang="en-IN" dirty="0"/>
              <a:t>, etc.</a:t>
            </a:r>
            <a:endParaRPr lang="en-IN" i="1" dirty="0"/>
          </a:p>
          <a:p>
            <a:pPr lvl="2"/>
            <a:r>
              <a:rPr lang="en-IN" i="1" dirty="0" err="1"/>
              <a:t>computeMismatches</a:t>
            </a:r>
            <a:r>
              <a:rPr lang="en-IN" dirty="0"/>
              <a:t>: a simple function which calculates mismatches (for every Powerflow iteration) by first computing power injections.</a:t>
            </a:r>
          </a:p>
          <a:p>
            <a:pPr lvl="2"/>
            <a:r>
              <a:rPr lang="en-IN" i="1" dirty="0" err="1"/>
              <a:t>constructJacobian</a:t>
            </a:r>
            <a:r>
              <a:rPr lang="en-IN" dirty="0"/>
              <a:t>: Compute J11, J22 (and J12, J21 and J in case of NRPF)</a:t>
            </a:r>
          </a:p>
          <a:p>
            <a:pPr lvl="2"/>
            <a:r>
              <a:rPr lang="en-IN" i="1" dirty="0" err="1"/>
              <a:t>solveUsingLU</a:t>
            </a:r>
            <a:r>
              <a:rPr lang="en-IN" dirty="0"/>
              <a:t>: Using given Jacobian (J11/J) and mismatch vector (</a:t>
            </a:r>
            <a:r>
              <a:rPr lang="en-IN" dirty="0" err="1"/>
              <a:t>delP</a:t>
            </a:r>
            <a:r>
              <a:rPr lang="en-IN" dirty="0"/>
              <a:t>/[</a:t>
            </a:r>
            <a:r>
              <a:rPr lang="en-IN" dirty="0" err="1"/>
              <a:t>delP</a:t>
            </a:r>
            <a:r>
              <a:rPr lang="en-IN" dirty="0"/>
              <a:t>; </a:t>
            </a:r>
            <a:r>
              <a:rPr lang="en-IN" dirty="0" err="1"/>
              <a:t>delQ</a:t>
            </a:r>
            <a:r>
              <a:rPr lang="en-IN" dirty="0"/>
              <a:t>]), compute correction vector (</a:t>
            </a:r>
            <a:r>
              <a:rPr lang="en-IN" dirty="0" err="1"/>
              <a:t>delDelta</a:t>
            </a:r>
            <a:r>
              <a:rPr lang="en-IN" dirty="0"/>
              <a:t>/[</a:t>
            </a:r>
            <a:r>
              <a:rPr lang="en-IN" dirty="0" err="1"/>
              <a:t>delDeltas</a:t>
            </a:r>
            <a:r>
              <a:rPr lang="en-IN" dirty="0"/>
              <a:t>; </a:t>
            </a:r>
            <a:r>
              <a:rPr lang="en-IN" dirty="0" err="1"/>
              <a:t>delV</a:t>
            </a:r>
            <a:r>
              <a:rPr lang="en-IN" dirty="0"/>
              <a:t>]).</a:t>
            </a:r>
          </a:p>
          <a:p>
            <a:pPr lvl="3"/>
            <a:r>
              <a:rPr lang="en-IN" dirty="0" err="1"/>
              <a:t>solveUsingForwardSubstitution</a:t>
            </a:r>
            <a:endParaRPr lang="en-IN" dirty="0"/>
          </a:p>
          <a:p>
            <a:pPr lvl="3"/>
            <a:r>
              <a:rPr lang="en-IN" dirty="0" err="1"/>
              <a:t>solveUsingBackwardSubstituion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33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4FEB-9356-79CB-4E7C-5DCE71B0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5CDF-414D-8C75-D628-91B6BC39E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Have the GitHub Desktop app installed.</a:t>
            </a:r>
          </a:p>
          <a:p>
            <a:r>
              <a:rPr lang="en-IN" dirty="0"/>
              <a:t>Have MATLAB installed. </a:t>
            </a:r>
            <a:r>
              <a:rPr lang="en-IN" sz="1800" dirty="0"/>
              <a:t>It helps to visualize desired outputs and check for function input arguments and outputs.</a:t>
            </a:r>
            <a:endParaRPr lang="en-IN" dirty="0"/>
          </a:p>
          <a:p>
            <a:r>
              <a:rPr lang="en-IN" dirty="0"/>
              <a:t>Clone my repo	</a:t>
            </a:r>
          </a:p>
        </p:txBody>
      </p:sp>
    </p:spTree>
    <p:extLst>
      <p:ext uri="{BB962C8B-B14F-4D97-AF65-F5344CB8AC3E}">
        <p14:creationId xmlns:p14="http://schemas.microsoft.com/office/powerpoint/2010/main" val="237413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FC71-D320-41C6-257A-13B79F3E2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81D2C-A4BD-49E1-5AC0-50EECDD47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DF7A4A-A89E-E5A5-87C0-9273A06FB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673865"/>
              </p:ext>
            </p:extLst>
          </p:nvPr>
        </p:nvGraphicFramePr>
        <p:xfrm>
          <a:off x="218364" y="293427"/>
          <a:ext cx="11341289" cy="5724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01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98CC-36A2-9BE1-8D26-723A04B1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24DC-116A-30EF-FAAC-CC619177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EBBF7-580B-DD1C-A308-F095744B5F9D}"/>
              </a:ext>
            </a:extLst>
          </p:cNvPr>
          <p:cNvGrpSpPr/>
          <p:nvPr/>
        </p:nvGrpSpPr>
        <p:grpSpPr>
          <a:xfrm>
            <a:off x="3799804" y="107185"/>
            <a:ext cx="3637048" cy="2289994"/>
            <a:chOff x="7704240" y="1717495"/>
            <a:chExt cx="3637048" cy="22899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29CBD95-BD13-86DF-76BE-51DE43198B5C}"/>
                </a:ext>
              </a:extLst>
            </p:cNvPr>
            <p:cNvSpPr/>
            <p:nvPr/>
          </p:nvSpPr>
          <p:spPr>
            <a:xfrm>
              <a:off x="7704240" y="1717495"/>
              <a:ext cx="3637048" cy="228999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E4DC380-221C-1E27-6BDB-9B2FCB298077}"/>
                </a:ext>
              </a:extLst>
            </p:cNvPr>
            <p:cNvSpPr txBox="1"/>
            <p:nvPr/>
          </p:nvSpPr>
          <p:spPr>
            <a:xfrm>
              <a:off x="7816028" y="1829283"/>
              <a:ext cx="3413472" cy="2066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b="0" i="0" kern="1200" dirty="0"/>
                <a:t>[P, Q, V, delta] = </a:t>
              </a:r>
              <a:r>
                <a:rPr lang="en-IN" sz="1500" b="0" i="0" kern="1200" dirty="0" err="1"/>
                <a:t>solveForPowerFlow</a:t>
              </a:r>
              <a:r>
                <a:rPr lang="en-IN" sz="1500" b="0" i="0" kern="1200" dirty="0"/>
                <a:t>(</a:t>
              </a:r>
              <a:r>
                <a:rPr lang="en-IN" sz="1500" b="0" i="0" kern="1200" dirty="0" err="1"/>
                <a:t>PSpecified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QSpecified</a:t>
              </a:r>
              <a:r>
                <a:rPr lang="en-IN" sz="1500" b="0" i="0" kern="1200" dirty="0"/>
                <a:t>, V, delta, </a:t>
              </a:r>
              <a:r>
                <a:rPr lang="en-IN" sz="1500" b="0" i="0" kern="1200" dirty="0" err="1"/>
                <a:t>ybus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BMatrix</a:t>
              </a:r>
              <a:r>
                <a:rPr lang="en-IN" sz="1500" b="0" i="0" kern="1200" dirty="0"/>
                <a:t>, E, </a:t>
              </a:r>
              <a:r>
                <a:rPr lang="en-IN" sz="1500" b="0" i="0" kern="1200" dirty="0" err="1"/>
                <a:t>nPQ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nPV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listOfPQBuses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listOfNonSlackBuses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numIterations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toleranceLimit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powerFlowMethod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displayTables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printJacobians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printMismatches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printPowerFlowConvergenceMessages</a:t>
              </a:r>
              <a:r>
                <a:rPr lang="en-IN" sz="1500" b="0" i="0" kern="1200" dirty="0"/>
                <a:t>);</a:t>
              </a:r>
              <a:endParaRPr lang="en-I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691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767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Starting Workflow</vt:lpstr>
      <vt:lpstr>Starting Design Decisions</vt:lpstr>
      <vt:lpstr>Sample functions in modules</vt:lpstr>
      <vt:lpstr>Sample functions in modules</vt:lpstr>
      <vt:lpstr>Sample functions in modules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Jha, Aryan Ritwajeet</dc:creator>
  <cp:lastModifiedBy>Jha, Aryan Ritwajeet</cp:lastModifiedBy>
  <cp:revision>54</cp:revision>
  <dcterms:created xsi:type="dcterms:W3CDTF">2023-05-14T22:01:09Z</dcterms:created>
  <dcterms:modified xsi:type="dcterms:W3CDTF">2023-05-14T23:30:38Z</dcterms:modified>
</cp:coreProperties>
</file>