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6" r:id="rId3"/>
    <p:sldId id="278" r:id="rId4"/>
    <p:sldId id="279" r:id="rId5"/>
    <p:sldId id="280" r:id="rId6"/>
    <p:sldId id="264" r:id="rId7"/>
    <p:sldId id="271" r:id="rId8"/>
    <p:sldId id="283" r:id="rId9"/>
    <p:sldId id="282" r:id="rId10"/>
    <p:sldId id="284" r:id="rId11"/>
    <p:sldId id="285" r:id="rId12"/>
    <p:sldId id="27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E4B3FFD1-4036-4DEB-BDF5-EFFEB8818019}">
          <p14:sldIdLst>
            <p14:sldId id="257"/>
          </p14:sldIdLst>
        </p14:section>
        <p14:section name="Body" id="{11335DDB-EB99-45A2-9CA8-659375EE3140}">
          <p14:sldIdLst>
            <p14:sldId id="276"/>
            <p14:sldId id="278"/>
            <p14:sldId id="279"/>
            <p14:sldId id="280"/>
            <p14:sldId id="264"/>
            <p14:sldId id="271"/>
            <p14:sldId id="283"/>
            <p14:sldId id="282"/>
            <p14:sldId id="284"/>
            <p14:sldId id="285"/>
            <p14:sldId id="27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2680" autoAdjust="0"/>
  </p:normalViewPr>
  <p:slideViewPr>
    <p:cSldViewPr snapToGrid="0" showGuides="1">
      <p:cViewPr varScale="1">
        <p:scale>
          <a:sx n="65" d="100"/>
          <a:sy n="65" d="100"/>
        </p:scale>
        <p:origin x="738" y="4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35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706" r:id="rId8"/>
    <p:sldLayoutId id="2147483694" r:id="rId9"/>
    <p:sldLayoutId id="2147483703" r:id="rId10"/>
    <p:sldLayoutId id="2147483708" r:id="rId11"/>
    <p:sldLayoutId id="2147483705" r:id="rId12"/>
    <p:sldLayoutId id="2147483704" r:id="rId13"/>
    <p:sldLayoutId id="2147483707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69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ly/J3IE" TargetMode="External"/><Relationship Id="rId2" Type="http://schemas.openxmlformats.org/officeDocument/2006/relationships/hyperlink" Target="https://t.ly/eGW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.ly/yNK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t.ly/zGsz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.ly/128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t.ly/5wE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8428"/>
            <a:ext cx="9144000" cy="1832919"/>
          </a:xfrm>
        </p:spPr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5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9173"/>
            <a:ext cx="3475383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+mj-lt"/>
              </a:rPr>
              <a:t>3 Area System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00FB22BA-072B-424B-82FA-D1F0DC08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ntent Placeholder 69">
            <a:extLst>
              <a:ext uri="{FF2B5EF4-FFF2-40B4-BE49-F238E27FC236}">
                <a16:creationId xmlns:a16="http://schemas.microsoft.com/office/drawing/2014/main" id="{49358344-B552-86BF-A3F3-2BF43B3DD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613" y="749173"/>
            <a:ext cx="6966451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/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211B9FBB-93B8-E65D-1A40-9EA3B1E9C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401510"/>
            <a:ext cx="2843784" cy="2346122"/>
          </a:xfrm>
          <a:prstGeom prst="rect">
            <a:avLst/>
          </a:prstGeo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F9400A1-34DA-2116-B288-D82982A8A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68" y="3408619"/>
            <a:ext cx="2843784" cy="233190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638E1B9-7363-D6D8-802D-3CF2F13E3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44" y="3426393"/>
            <a:ext cx="2843784" cy="2296356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26C899-044C-E545-CD49-B6150CCA0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0" y="3451276"/>
            <a:ext cx="2843784" cy="22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Central OPF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BF98E9B-D105-9535-B70F-4F9EBAD532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89" y="640080"/>
            <a:ext cx="702582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8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4E33B-142F-4A0B-86CF-9E36E699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6263" y="1969804"/>
            <a:ext cx="4537075" cy="81162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Optimal line losses match for all sets of areas.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198149"/>
          </a:xfrm>
        </p:spPr>
        <p:txBody>
          <a:bodyPr>
            <a:normAutofit fontScale="90000"/>
          </a:bodyPr>
          <a:lstStyle/>
          <a:p>
            <a:r>
              <a:rPr lang="en-US" dirty="0"/>
              <a:t>Some Test Runs over Different Area Divisions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B2E7BFA-1A0D-B77E-9E19-3B0317F5D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57710"/>
              </p:ext>
            </p:extLst>
          </p:nvPr>
        </p:nvGraphicFramePr>
        <p:xfrm>
          <a:off x="1478832" y="4054447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7363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83216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418724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07379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3927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Number of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Substation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 Losses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Macro-Iterations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5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 (COPF)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768.1715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12.0934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10.5403s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3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(DOPF)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768.24kW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12.18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10.067s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206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 (DOPF)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768.16kW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12.09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7.903s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0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26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E37-22FC-4845-87EE-5CDDC771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173471"/>
          </a:xfrm>
        </p:spPr>
        <p:txBody>
          <a:bodyPr/>
          <a:lstStyle/>
          <a:p>
            <a:r>
              <a:rPr lang="en-US" dirty="0"/>
              <a:t>Next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3E8BE-0817-CBEC-D8ED-A348CB9C4168}"/>
              </a:ext>
            </a:extLst>
          </p:cNvPr>
          <p:cNvSpPr txBox="1"/>
          <p:nvPr/>
        </p:nvSpPr>
        <p:spPr>
          <a:xfrm>
            <a:off x="2023672" y="2023225"/>
            <a:ext cx="78211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Desired objective(s):</a:t>
            </a:r>
          </a:p>
          <a:p>
            <a:pPr lvl="1"/>
            <a:r>
              <a:rPr lang="en-US" sz="2400" dirty="0"/>
              <a:t>Incorporate battery storage into the algorithm using Multi-Period Optimization.</a:t>
            </a:r>
          </a:p>
          <a:p>
            <a:pPr lvl="1"/>
            <a:r>
              <a:rPr lang="en-US" sz="2400" dirty="0"/>
              <a:t>Convert the code (currently in MATLAB) into Python/Julia.</a:t>
            </a:r>
          </a:p>
          <a:p>
            <a:pPr lvl="1"/>
            <a:r>
              <a:rPr lang="en-US" sz="2400" dirty="0"/>
              <a:t>Later: Incorporate battery storage into a three-phase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0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problem statement:</a:t>
            </a:r>
          </a:p>
          <a:p>
            <a:pPr lvl="1"/>
            <a:r>
              <a:rPr lang="en-US" dirty="0"/>
              <a:t>Perform Distributed Optimal Power Flow on a Single-phase power distribution network.</a:t>
            </a:r>
          </a:p>
          <a:p>
            <a:r>
              <a:rPr lang="en-US" dirty="0"/>
              <a:t>Desired objective(s):</a:t>
            </a:r>
          </a:p>
          <a:p>
            <a:pPr lvl="1"/>
            <a:r>
              <a:rPr lang="en-US" dirty="0"/>
              <a:t>Incorporate battery storage into the algorithm.</a:t>
            </a:r>
          </a:p>
          <a:p>
            <a:pPr lvl="1"/>
            <a:r>
              <a:rPr lang="en-US" dirty="0"/>
              <a:t>Convert the code (currently in MATLAB) into Python/Julia.</a:t>
            </a:r>
          </a:p>
          <a:p>
            <a:pPr lvl="1"/>
            <a:r>
              <a:rPr lang="en-US" dirty="0"/>
              <a:t>Later: Incorporate battery storage into a three-phase network.</a:t>
            </a:r>
          </a:p>
          <a:p>
            <a:pPr marL="0" indent="0">
              <a:buNone/>
            </a:pPr>
            <a:r>
              <a:rPr lang="en-US" i="1" dirty="0"/>
              <a:t>This is based on the previous work by: </a:t>
            </a:r>
          </a:p>
          <a:p>
            <a:r>
              <a:rPr lang="en-US" sz="1600" i="1" dirty="0">
                <a:hlinkClick r:id="rId2"/>
              </a:rPr>
              <a:t>Rabayet Sadnan and Anamika Dubey (2022)</a:t>
            </a:r>
            <a:r>
              <a:rPr lang="en-US" sz="1600" dirty="0">
                <a:hlinkClick r:id="rId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Distributed Computing for Scalable Optimal Power</a:t>
            </a:r>
            <a:br>
              <a:rPr lang="en-US" sz="1800" dirty="0">
                <a:hlinkClick r:id="rId2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hlinkClick r:id="rId2"/>
              </a:rPr>
              <a:t>Flow in Large Radial Electric Power Distribution Systems with Distributed Energy Resources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r>
              <a:rPr lang="en-US" sz="1600" i="1" dirty="0">
                <a:latin typeface="+mj-lt"/>
                <a:hlinkClick r:id="rId3"/>
              </a:rPr>
              <a:t>Rabayet Sadnan and Anamika Dubey (2021)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Distributed Optimization Using Reduced Network</a:t>
            </a:r>
            <a:br>
              <a:rPr lang="en-US" sz="1800" dirty="0">
                <a:hlinkClick r:id="rId3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Equivalents for Radial Power Distribution Systems 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Optimization in Distribution Systems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229633"/>
            <a:ext cx="3660256" cy="1756378"/>
          </a:xfrm>
        </p:spPr>
        <p:txBody>
          <a:bodyPr/>
          <a:lstStyle/>
          <a:p>
            <a:r>
              <a:rPr lang="en-US" b="1" dirty="0"/>
              <a:t>Current problem statement:</a:t>
            </a:r>
          </a:p>
          <a:p>
            <a:pPr lvl="1"/>
            <a:r>
              <a:rPr lang="en-US" dirty="0"/>
              <a:t>Single-phase power distribution network (Here, the IEEE123 Node Test System)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. &#10;IEEE 123 Node Test Feeder.">
            <a:hlinkClick r:id="rId2"/>
            <a:extLst>
              <a:ext uri="{FF2B5EF4-FFF2-40B4-BE49-F238E27FC236}">
                <a16:creationId xmlns:a16="http://schemas.microsoft.com/office/drawing/2014/main" id="{F3BB1098-C753-1B8B-3517-4016376D8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63" y="2101096"/>
            <a:ext cx="59912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0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229633"/>
            <a:ext cx="3660256" cy="1756378"/>
          </a:xfrm>
        </p:spPr>
        <p:txBody>
          <a:bodyPr/>
          <a:lstStyle/>
          <a:p>
            <a:r>
              <a:rPr lang="en-US" b="1" dirty="0"/>
              <a:t>Current problem statement:</a:t>
            </a:r>
          </a:p>
          <a:p>
            <a:pPr lvl="1"/>
            <a:r>
              <a:rPr lang="en-US" dirty="0"/>
              <a:t>Divide the network into several areas in order to solve for their Optimal Power Flow solutions separately, with exchange of boundary variables after every ‘macro-iteration’.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IEEE 123 Node Test Feeder divided into four Areas.">
            <a:hlinkClick r:id="rId2"/>
            <a:extLst>
              <a:ext uri="{FF2B5EF4-FFF2-40B4-BE49-F238E27FC236}">
                <a16:creationId xmlns:a16="http://schemas.microsoft.com/office/drawing/2014/main" id="{3AE44657-C62E-2C08-8BA2-2A0608D8F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11" y="2229633"/>
            <a:ext cx="5238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1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Optimization in Distribution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52" y="2109682"/>
            <a:ext cx="3660256" cy="1756378"/>
          </a:xfrm>
        </p:spPr>
        <p:txBody>
          <a:bodyPr/>
          <a:lstStyle/>
          <a:p>
            <a:r>
              <a:rPr lang="en-US" b="1" dirty="0"/>
              <a:t>Current problem statement:</a:t>
            </a:r>
          </a:p>
          <a:p>
            <a:pPr lvl="1"/>
            <a:r>
              <a:rPr lang="en-US" dirty="0"/>
              <a:t>Perform a ‘Distributed OPF’ for minimizing line losses for each area. After every macro-iteration, exchange border variables between connected areas.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Set of formulae.&#10;Optimization Problem for one Area.">
            <a:hlinkClick r:id="rId2"/>
            <a:extLst>
              <a:ext uri="{FF2B5EF4-FFF2-40B4-BE49-F238E27FC236}">
                <a16:creationId xmlns:a16="http://schemas.microsoft.com/office/drawing/2014/main" id="{533ABF24-688A-C2DC-7D60-A8E2C4048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33"/>
          <a:stretch/>
        </p:blipFill>
        <p:spPr>
          <a:xfrm>
            <a:off x="4909907" y="2109682"/>
            <a:ext cx="3866770" cy="4134810"/>
          </a:xfrm>
          <a:prstGeom prst="rect">
            <a:avLst/>
          </a:prstGeom>
        </p:spPr>
      </p:pic>
      <p:pic>
        <p:nvPicPr>
          <p:cNvPr id="8" name="Picture 7" descr="Diagram.&#10;Exchange of border variables among connecting Areas after every macro-iteration.">
            <a:hlinkClick r:id="rId4"/>
            <a:extLst>
              <a:ext uri="{FF2B5EF4-FFF2-40B4-BE49-F238E27FC236}">
                <a16:creationId xmlns:a16="http://schemas.microsoft.com/office/drawing/2014/main" id="{026154E6-E649-6D94-BC4A-1C6F99E15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919" y="2109682"/>
            <a:ext cx="3276624" cy="21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0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5043-70C7-42B6-BC83-DD09FFA9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/>
          <a:lstStyle/>
          <a:p>
            <a:pPr algn="l"/>
            <a:r>
              <a:rPr lang="en-US" sz="2800" dirty="0"/>
              <a:t>The Distributed Optimization Algorithm was run on the IEEE 123 Node Test Feeder, which was divided into three, four and five Areas in separate runs. </a:t>
            </a:r>
          </a:p>
          <a:p>
            <a:pPr algn="l"/>
            <a:r>
              <a:rPr lang="en-US" sz="2800" dirty="0"/>
              <a:t>This was to check if the results of the algorithm are consistent irrespective of the number of areas the system was divided into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Some test runs over different area divisions</a:t>
            </a:r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D7AAB38C-CD03-7277-B9EC-423C48C614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708025"/>
            <a:ext cx="3249613" cy="2684463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7F03AB8-B5AB-7E25-0135-95BC57156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3459163"/>
            <a:ext cx="3249613" cy="2684463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A28A018-0740-E579-8F3A-049EC34E5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708025"/>
            <a:ext cx="3252788" cy="2684463"/>
          </a:xfrm>
          <a:prstGeom prst="rect">
            <a:avLst/>
          </a:prstGeom>
        </p:spPr>
      </p:pic>
      <p:pic>
        <p:nvPicPr>
          <p:cNvPr id="10" name="Picture 9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3A591A57-6883-40E5-2332-F7DF83EEC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3459163"/>
            <a:ext cx="3252788" cy="26844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Area System</a:t>
            </a:r>
          </a:p>
        </p:txBody>
      </p:sp>
    </p:spTree>
    <p:extLst>
      <p:ext uri="{BB962C8B-B14F-4D97-AF65-F5344CB8AC3E}">
        <p14:creationId xmlns:p14="http://schemas.microsoft.com/office/powerpoint/2010/main" val="173564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9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1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5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9173"/>
            <a:ext cx="3475383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+mj-lt"/>
              </a:rPr>
              <a:t>4 Area System</a:t>
            </a:r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00FB22BA-072B-424B-82FA-D1F0DC084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20CE713D-8BBC-EBF7-83CF-3B3319C43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613" y="749173"/>
            <a:ext cx="6966451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/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6B71FFFD-E884-0B97-C248-FDF7E144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3401510"/>
            <a:ext cx="2843784" cy="2346122"/>
          </a:xfrm>
          <a:prstGeom prst="rect">
            <a:avLst/>
          </a:prstGeom>
        </p:spPr>
      </p:pic>
      <p:pic>
        <p:nvPicPr>
          <p:cNvPr id="14" name="Content Placeholder 13" descr="Chart, line chart&#10;&#10;Description automatically generated">
            <a:extLst>
              <a:ext uri="{FF2B5EF4-FFF2-40B4-BE49-F238E27FC236}">
                <a16:creationId xmlns:a16="http://schemas.microsoft.com/office/drawing/2014/main" id="{273F29EF-67A0-9A10-63AF-A4E3876991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68" y="3422838"/>
            <a:ext cx="2843784" cy="2303465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C1C45D87-918D-D2B0-39BE-04A0AA067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44" y="3426393"/>
            <a:ext cx="2843784" cy="2296356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3F5EC67F-9983-C30D-E450-DA258E304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0" y="3451276"/>
            <a:ext cx="2843784" cy="22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6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04B4C42-9ED5-BC76-1279-D7589A7DF2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8" y="801688"/>
            <a:ext cx="3584575" cy="2957513"/>
          </a:xfrm>
        </p:spPr>
      </p:pic>
      <p:pic>
        <p:nvPicPr>
          <p:cNvPr id="13" name="Picture 12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8A7E1BA6-74E2-2BCE-3D38-ADEB41FC1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75" y="801688"/>
            <a:ext cx="3584575" cy="2957513"/>
          </a:xfrm>
          <a:prstGeom prst="rect">
            <a:avLst/>
          </a:prstGeo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52B3CB8-3DEB-7528-7B45-66F89ADC5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63" y="801688"/>
            <a:ext cx="3584575" cy="295751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802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Area System</a:t>
            </a:r>
          </a:p>
        </p:txBody>
      </p:sp>
    </p:spTree>
    <p:extLst>
      <p:ext uri="{BB962C8B-B14F-4D97-AF65-F5344CB8AC3E}">
        <p14:creationId xmlns:p14="http://schemas.microsoft.com/office/powerpoint/2010/main" val="363801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Arial 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380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Office Theme</vt:lpstr>
      <vt:lpstr>Distributed Optimization in Distribution Systems</vt:lpstr>
      <vt:lpstr>Distributed Optimization in Distribution Systems</vt:lpstr>
      <vt:lpstr>Distributed Optimization in Distribution Systems</vt:lpstr>
      <vt:lpstr>Distributed Optimization in Distribution Systems</vt:lpstr>
      <vt:lpstr>Distributed Optimization in Distribution Systems</vt:lpstr>
      <vt:lpstr>Some test runs over different area divisions</vt:lpstr>
      <vt:lpstr>4 Area System</vt:lpstr>
      <vt:lpstr>4 Area System</vt:lpstr>
      <vt:lpstr>3 Area System</vt:lpstr>
      <vt:lpstr>3 Area System</vt:lpstr>
      <vt:lpstr>Central OPF</vt:lpstr>
      <vt:lpstr>Some Test Runs over Different Area Divisions</vt:lpstr>
      <vt:lpstr>Next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159</cp:revision>
  <cp:lastPrinted>2021-09-10T21:18:26Z</cp:lastPrinted>
  <dcterms:created xsi:type="dcterms:W3CDTF">2021-07-01T22:58:28Z</dcterms:created>
  <dcterms:modified xsi:type="dcterms:W3CDTF">2023-04-20T00:00:12Z</dcterms:modified>
</cp:coreProperties>
</file>