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6" r:id="rId3"/>
    <p:sldId id="277" r:id="rId4"/>
    <p:sldId id="275" r:id="rId5"/>
    <p:sldId id="265" r:id="rId6"/>
    <p:sldId id="259" r:id="rId7"/>
    <p:sldId id="266" r:id="rId8"/>
    <p:sldId id="270" r:id="rId9"/>
    <p:sldId id="267" r:id="rId10"/>
    <p:sldId id="264" r:id="rId11"/>
    <p:sldId id="271" r:id="rId12"/>
    <p:sldId id="268" r:id="rId13"/>
    <p:sldId id="263" r:id="rId14"/>
    <p:sldId id="269" r:id="rId15"/>
    <p:sldId id="262" r:id="rId16"/>
    <p:sldId id="272" r:id="rId17"/>
    <p:sldId id="258"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0" d="100"/>
          <a:sy n="70" d="100"/>
        </p:scale>
        <p:origin x="525"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23-05-2023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23-05-2023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dirty="0">
                <a:latin typeface="Montserrat" panose="00000500000000000000" pitchFamily="2" charset="0"/>
              </a:rPr>
              <a:t>EE 521 Analysis of Power Systems</a:t>
            </a:r>
            <a:br>
              <a:rPr lang="en-US" sz="4300" b="1" dirty="0"/>
            </a:br>
            <a:r>
              <a:rPr lang="en-US" sz="4300" b="1" i="1" dirty="0">
                <a:latin typeface="Baguet Script" panose="00000500000000000000" pitchFamily="2" charset="0"/>
              </a:rPr>
              <a:t>In </a:t>
            </a:r>
            <a:r>
              <a:rPr lang="en-US" sz="4300" b="1" i="1" dirty="0">
                <a:solidFill>
                  <a:srgbClr val="7030A0"/>
                </a:solidFill>
                <a:latin typeface="Baguet Script" panose="00000500000000000000" pitchFamily="2" charset="0"/>
              </a:rPr>
              <a:t>Julia</a:t>
            </a:r>
            <a:r>
              <a:rPr lang="en-US" sz="4300" b="1" i="1" dirty="0">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dirty="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dirty="0" err="1"/>
                <a:t>Ninad</a:t>
              </a:r>
              <a:r>
                <a:rPr lang="en-US" sz="1800" dirty="0"/>
                <a:t> Kiran Gaikwad</a:t>
              </a:r>
              <a:endParaRPr lang="en-IN" dirty="0"/>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dirty="0"/>
                <a:t>Sajjad Uddin Mahmud</a:t>
              </a:r>
              <a:endParaRPr lang="en-IN" dirty="0"/>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endParaRPr lang="en-IN" dirty="0"/>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dirty="0">
                <a:solidFill>
                  <a:srgbClr val="002060"/>
                </a:solidFill>
              </a:rPr>
              <a:t>P1: </a:t>
            </a:r>
            <a:r>
              <a:rPr lang="en-IN" b="1" dirty="0" err="1">
                <a:solidFill>
                  <a:srgbClr val="002060"/>
                </a:solidFill>
              </a:rPr>
              <a:t>NKGPowerFlow</a:t>
            </a:r>
            <a:endParaRPr lang="en-IN" b="1" dirty="0">
              <a:solidFill>
                <a:srgbClr val="002060"/>
              </a:solidFill>
            </a:endParaRPr>
          </a:p>
          <a:p>
            <a:pPr lvl="1"/>
            <a:r>
              <a:rPr lang="en-IN" i="1" dirty="0" err="1"/>
              <a:t>constructYBus</a:t>
            </a:r>
            <a:endParaRPr lang="en-IN" i="1" dirty="0"/>
          </a:p>
          <a:p>
            <a:pPr lvl="1"/>
            <a:r>
              <a:rPr lang="en-IN" i="1" dirty="0" err="1"/>
              <a:t>solveUsingPowerFlow</a:t>
            </a:r>
            <a:r>
              <a:rPr lang="en-IN" dirty="0"/>
              <a:t>: NRPF/FDPF  We can make it work for both </a:t>
            </a:r>
            <a:r>
              <a:rPr lang="en-IN" dirty="0" err="1"/>
              <a:t>powerFlowMethods</a:t>
            </a:r>
            <a:r>
              <a:rPr lang="en-IN" dirty="0"/>
              <a:t>: “NRPF” or “FDPF”.</a:t>
            </a:r>
          </a:p>
          <a:p>
            <a:pPr lvl="2"/>
            <a:r>
              <a:rPr lang="en-IN" i="1" dirty="0" err="1"/>
              <a:t>initializeVectors</a:t>
            </a:r>
            <a:r>
              <a:rPr lang="en-IN" i="1" dirty="0"/>
              <a:t>: </a:t>
            </a:r>
            <a:r>
              <a:rPr lang="en-IN" dirty="0"/>
              <a:t>Handy function which reads [</a:t>
            </a:r>
            <a:r>
              <a:rPr lang="en-IN" dirty="0" err="1"/>
              <a:t>busData</a:t>
            </a:r>
            <a:r>
              <a:rPr lang="en-IN" dirty="0"/>
              <a:t>, </a:t>
            </a:r>
            <a:r>
              <a:rPr lang="en-IN" dirty="0" err="1"/>
              <a:t>branchData</a:t>
            </a:r>
            <a:r>
              <a:rPr lang="en-IN" dirty="0"/>
              <a:t>] and can retrieve highly used parameter values like </a:t>
            </a:r>
            <a:r>
              <a:rPr lang="en-IN" dirty="0" err="1"/>
              <a:t>listOfPVBuses</a:t>
            </a:r>
            <a:r>
              <a:rPr lang="en-IN" dirty="0"/>
              <a:t>, </a:t>
            </a:r>
            <a:r>
              <a:rPr lang="en-IN" dirty="0" err="1"/>
              <a:t>nPQ</a:t>
            </a:r>
            <a:r>
              <a:rPr lang="en-IN" dirty="0"/>
              <a:t> (#PQ Buses), </a:t>
            </a:r>
            <a:r>
              <a:rPr lang="en-IN" dirty="0" err="1"/>
              <a:t>PSpecified</a:t>
            </a:r>
            <a:r>
              <a:rPr lang="en-IN" dirty="0"/>
              <a:t>, etc.</a:t>
            </a:r>
          </a:p>
          <a:p>
            <a:pPr lvl="2"/>
            <a:r>
              <a:rPr lang="en-IN" i="1" dirty="0" err="1"/>
              <a:t>computeBusInjections</a:t>
            </a:r>
            <a:r>
              <a:rPr lang="en-IN" i="1" dirty="0"/>
              <a:t>: calculate </a:t>
            </a:r>
            <a:r>
              <a:rPr lang="en-IN" i="1" dirty="0" err="1"/>
              <a:t>P_i</a:t>
            </a:r>
            <a:r>
              <a:rPr lang="en-IN" i="1" dirty="0"/>
              <a:t> and </a:t>
            </a:r>
            <a:r>
              <a:rPr lang="en-IN" i="1" dirty="0" err="1"/>
              <a:t>Q_i</a:t>
            </a:r>
            <a:endParaRPr lang="en-IN" i="1" dirty="0"/>
          </a:p>
          <a:p>
            <a:pPr lvl="2"/>
            <a:r>
              <a:rPr lang="en-IN" i="1" dirty="0" err="1"/>
              <a:t>computeMismatches</a:t>
            </a:r>
            <a:r>
              <a:rPr lang="en-IN" dirty="0"/>
              <a:t>: NRPF/FDPF a simple function which calculates mismatches (for every Powerflow iteration) by first computing power injections. Helpful in creation of diagonal Jacobian elements too.</a:t>
            </a:r>
          </a:p>
          <a:p>
            <a:pPr lvl="2"/>
            <a:r>
              <a:rPr lang="en-IN" i="1" dirty="0" err="1"/>
              <a:t>constructJacobian</a:t>
            </a:r>
            <a:r>
              <a:rPr lang="en-IN" dirty="0"/>
              <a:t>: NRPF/FDPF Compute J11, J22 (and J12, J21 and J in case of NRPF)</a:t>
            </a:r>
          </a:p>
          <a:p>
            <a:pPr lvl="2"/>
            <a:r>
              <a:rPr lang="en-IN" i="1" dirty="0" err="1"/>
              <a:t>solveUsingLU</a:t>
            </a:r>
            <a:r>
              <a:rPr lang="en-IN" dirty="0"/>
              <a:t>: Using given Jacobian (J11/J) and mismatch vector (</a:t>
            </a:r>
            <a:r>
              <a:rPr lang="en-IN" dirty="0" err="1"/>
              <a:t>delP</a:t>
            </a:r>
            <a:r>
              <a:rPr lang="en-IN" dirty="0"/>
              <a:t>/[</a:t>
            </a:r>
            <a:r>
              <a:rPr lang="en-IN" dirty="0" err="1"/>
              <a:t>delP</a:t>
            </a:r>
            <a:r>
              <a:rPr lang="en-IN" dirty="0"/>
              <a:t>; </a:t>
            </a:r>
            <a:r>
              <a:rPr lang="en-IN" dirty="0" err="1"/>
              <a:t>delQ</a:t>
            </a:r>
            <a:r>
              <a:rPr lang="en-IN" dirty="0"/>
              <a:t>]), compute correction vector (</a:t>
            </a:r>
            <a:r>
              <a:rPr lang="en-IN" dirty="0" err="1"/>
              <a:t>delDelta</a:t>
            </a:r>
            <a:r>
              <a:rPr lang="en-IN" dirty="0"/>
              <a:t>/[</a:t>
            </a:r>
            <a:r>
              <a:rPr lang="en-IN" dirty="0" err="1"/>
              <a:t>delDeltas</a:t>
            </a:r>
            <a:r>
              <a:rPr lang="en-IN" dirty="0"/>
              <a:t>; </a:t>
            </a:r>
            <a:r>
              <a:rPr lang="en-IN" dirty="0" err="1"/>
              <a:t>delV</a:t>
            </a:r>
            <a:r>
              <a:rPr lang="en-IN" dirty="0"/>
              <a:t>]).</a:t>
            </a:r>
          </a:p>
          <a:p>
            <a:pPr lvl="3"/>
            <a:r>
              <a:rPr lang="en-IN" dirty="0" err="1"/>
              <a:t>solveUsingForwardSubstitution</a:t>
            </a:r>
            <a:endParaRPr lang="en-IN" dirty="0"/>
          </a:p>
          <a:p>
            <a:pPr lvl="3"/>
            <a:r>
              <a:rPr lang="en-IN" dirty="0" err="1"/>
              <a:t>solveUsingBackwardSubstituion</a:t>
            </a:r>
            <a:endParaRPr lang="en-IN" i="1" dirty="0"/>
          </a:p>
        </p:txBody>
      </p:sp>
    </p:spTree>
    <p:extLst>
      <p:ext uri="{BB962C8B-B14F-4D97-AF65-F5344CB8AC3E}">
        <p14:creationId xmlns:p14="http://schemas.microsoft.com/office/powerpoint/2010/main" val="207489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002060"/>
                </a:solidFill>
              </a:rPr>
              <a:t>P1: </a:t>
            </a:r>
            <a:r>
              <a:rPr lang="en-IN" b="1" dirty="0" err="1">
                <a:solidFill>
                  <a:srgbClr val="002060"/>
                </a:solidFill>
              </a:rPr>
              <a:t>NKGPowerFlow</a:t>
            </a:r>
            <a:r>
              <a:rPr lang="en-IN" b="1" dirty="0">
                <a:solidFill>
                  <a:srgbClr val="002060"/>
                </a:solidFill>
              </a:rPr>
              <a:t> </a:t>
            </a:r>
            <a:r>
              <a:rPr lang="en-IN" dirty="0"/>
              <a:t>(contd.)</a:t>
            </a:r>
          </a:p>
          <a:p>
            <a:pPr lvl="1"/>
            <a:r>
              <a:rPr lang="en-IN" i="1" dirty="0" err="1"/>
              <a:t>displayPowerFlowResults</a:t>
            </a:r>
            <a:r>
              <a:rPr lang="en-IN" i="1" dirty="0"/>
              <a:t>: </a:t>
            </a:r>
            <a:r>
              <a:rPr lang="en-IN" dirty="0"/>
              <a:t>A neat table containing [V, delta, P, Q] with easy to see rows called as ‘Bus 01’, ‘Bus 02’ …</a:t>
            </a:r>
          </a:p>
          <a:p>
            <a:pPr lvl="1"/>
            <a:r>
              <a:rPr lang="en-IN" i="1" dirty="0" err="1"/>
              <a:t>plotPowerFlowResults</a:t>
            </a:r>
            <a:r>
              <a:rPr lang="en-IN" i="1" dirty="0"/>
              <a:t>: </a:t>
            </a:r>
            <a:r>
              <a:rPr lang="en-IN" dirty="0"/>
              <a:t>Compare your own results to the results in the CDF file, via two plots:</a:t>
            </a:r>
          </a:p>
          <a:p>
            <a:pPr lvl="2"/>
            <a:r>
              <a:rPr lang="en-IN" dirty="0"/>
              <a:t>Relative percentage difference in </a:t>
            </a:r>
            <a:r>
              <a:rPr lang="en-IN" dirty="0" err="1"/>
              <a:t>pu</a:t>
            </a:r>
            <a:r>
              <a:rPr lang="en-IN" dirty="0"/>
              <a:t> Voltages</a:t>
            </a:r>
          </a:p>
          <a:p>
            <a:pPr lvl="2"/>
            <a:r>
              <a:rPr lang="en-IN" dirty="0"/>
              <a:t>absolute difference in delta values.</a:t>
            </a:r>
          </a:p>
          <a:p>
            <a:r>
              <a:rPr lang="en-IN" dirty="0">
                <a:solidFill>
                  <a:srgbClr val="C00000"/>
                </a:solidFill>
              </a:rPr>
              <a:t>Caveat: Bus Switching is optional for evaluation, though in general not implementing it for bigger systems will lead to incorrect outcomes or even divergence.</a:t>
            </a:r>
          </a:p>
          <a:p>
            <a:endParaRPr lang="en-IN" b="1" dirty="0">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dirty="0">
                <a:solidFill>
                  <a:schemeClr val="bg2">
                    <a:lumMod val="50000"/>
                  </a:schemeClr>
                </a:solidFill>
              </a:rPr>
              <a:t>P2: </a:t>
            </a:r>
            <a:r>
              <a:rPr lang="en-IN" b="1" dirty="0" err="1">
                <a:solidFill>
                  <a:schemeClr val="bg2">
                    <a:lumMod val="50000"/>
                  </a:schemeClr>
                </a:solidFill>
              </a:rPr>
              <a:t>NKGSparsePowerFlow</a:t>
            </a:r>
            <a:endParaRPr lang="en-IN" b="1" dirty="0">
              <a:solidFill>
                <a:schemeClr val="bg2">
                  <a:lumMod val="50000"/>
                </a:schemeClr>
              </a:solidFill>
            </a:endParaRPr>
          </a:p>
          <a:p>
            <a:r>
              <a:rPr lang="en-IN" dirty="0"/>
              <a:t>Need to rethink all implementations (check Caveat).</a:t>
            </a:r>
          </a:p>
          <a:p>
            <a:r>
              <a:rPr lang="en-IN" dirty="0"/>
              <a:t>function</a:t>
            </a:r>
            <a:r>
              <a:rPr lang="en-IN" i="1" dirty="0"/>
              <a:t> [</a:t>
            </a:r>
            <a:r>
              <a:rPr lang="en-IN" i="1" dirty="0" err="1"/>
              <a:t>nnzYBus</a:t>
            </a:r>
            <a:r>
              <a:rPr lang="en-IN" i="1" dirty="0"/>
              <a:t>, </a:t>
            </a:r>
            <a:r>
              <a:rPr lang="en-IN" i="1" dirty="0" err="1"/>
              <a:t>NYBus</a:t>
            </a:r>
            <a:r>
              <a:rPr lang="en-IN" i="1" dirty="0"/>
              <a:t>] = </a:t>
            </a:r>
            <a:r>
              <a:rPr lang="en-IN" i="1" dirty="0" err="1"/>
              <a:t>makeSparseYBus</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iYBus</a:t>
            </a:r>
            <a:r>
              <a:rPr lang="en-IN" i="1" dirty="0"/>
              <a:t>, </a:t>
            </a:r>
            <a:r>
              <a:rPr lang="en-IN" i="1" dirty="0" err="1"/>
              <a:t>jYBus</a:t>
            </a:r>
            <a:r>
              <a:rPr lang="en-IN" i="1" dirty="0"/>
              <a:t>, </a:t>
            </a:r>
            <a:r>
              <a:rPr lang="en-IN" i="1" dirty="0" err="1"/>
              <a:t>valYBus</a:t>
            </a:r>
            <a:r>
              <a:rPr lang="en-IN" i="1" dirty="0"/>
              <a:t>] = </a:t>
            </a:r>
            <a:r>
              <a:rPr lang="en-IN" i="1" dirty="0" err="1"/>
              <a:t>constructSparseYBusTable</a:t>
            </a:r>
            <a:r>
              <a:rPr lang="en-IN" i="1" dirty="0"/>
              <a:t>(</a:t>
            </a:r>
            <a:r>
              <a:rPr lang="en-IN" i="1" dirty="0" err="1"/>
              <a:t>busData</a:t>
            </a:r>
            <a:r>
              <a:rPr lang="en-IN" i="1" dirty="0"/>
              <a:t>, </a:t>
            </a:r>
            <a:r>
              <a:rPr lang="en-IN" i="1" dirty="0" err="1"/>
              <a:t>branchData</a:t>
            </a:r>
            <a:r>
              <a:rPr lang="en-IN" i="1" dirty="0"/>
              <a:t>)</a:t>
            </a:r>
          </a:p>
          <a:p>
            <a:pPr lvl="1"/>
            <a:r>
              <a:rPr lang="en-IN" i="1" dirty="0"/>
              <a:t>[</a:t>
            </a:r>
            <a:r>
              <a:rPr lang="en-IN" i="1" dirty="0" err="1"/>
              <a:t>nnz</a:t>
            </a:r>
            <a:r>
              <a:rPr lang="en-IN" i="1" dirty="0"/>
              <a:t>, N] = </a:t>
            </a:r>
            <a:r>
              <a:rPr lang="en-IN" i="1" dirty="0" err="1"/>
              <a:t>sparmat</a:t>
            </a:r>
            <a:r>
              <a:rPr lang="en-IN" i="1" dirty="0"/>
              <a:t>([</a:t>
            </a:r>
            <a:r>
              <a:rPr lang="en-IN" i="1" dirty="0" err="1"/>
              <a:t>i</a:t>
            </a:r>
            <a:r>
              <a:rPr lang="en-IN" i="1" dirty="0"/>
              <a:t>, j, </a:t>
            </a:r>
            <a:r>
              <a:rPr lang="en-IN" i="1" dirty="0" err="1"/>
              <a:t>val</a:t>
            </a:r>
            <a:r>
              <a:rPr lang="en-IN" i="1" dirty="0"/>
              <a:t>])</a:t>
            </a:r>
          </a:p>
          <a:p>
            <a:r>
              <a:rPr lang="en-IN" dirty="0"/>
              <a:t>function </a:t>
            </a:r>
            <a:r>
              <a:rPr lang="en-IN" i="1" dirty="0"/>
              <a:t>[</a:t>
            </a:r>
            <a:r>
              <a:rPr lang="en-IN" i="1" dirty="0" err="1"/>
              <a:t>deltaP</a:t>
            </a:r>
            <a:r>
              <a:rPr lang="en-IN" i="1" dirty="0"/>
              <a:t>, </a:t>
            </a:r>
            <a:r>
              <a:rPr lang="en-IN" i="1" dirty="0" err="1"/>
              <a:t>deltaQ</a:t>
            </a:r>
            <a:r>
              <a:rPr lang="en-IN" i="1" dirty="0"/>
              <a:t>] = </a:t>
            </a:r>
            <a:r>
              <a:rPr lang="en-IN" i="1" dirty="0" err="1"/>
              <a:t>computeMismatchesViaSparseYBus</a:t>
            </a:r>
            <a:r>
              <a:rPr lang="en-IN" i="1" dirty="0"/>
              <a:t>(</a:t>
            </a:r>
            <a:r>
              <a:rPr lang="en-IN" i="1" dirty="0" err="1"/>
              <a:t>nnzYBus</a:t>
            </a:r>
            <a:r>
              <a:rPr lang="en-IN" i="1" dirty="0"/>
              <a:t>, </a:t>
            </a:r>
            <a:r>
              <a:rPr lang="en-IN" i="1" dirty="0" err="1"/>
              <a:t>NYBus</a:t>
            </a:r>
            <a:r>
              <a:rPr lang="en-IN" i="1" dirty="0"/>
              <a:t>, ..)</a:t>
            </a:r>
          </a:p>
          <a:p>
            <a:r>
              <a:rPr lang="en-IN" i="1" dirty="0"/>
              <a:t>function [</a:t>
            </a:r>
            <a:r>
              <a:rPr lang="en-IN" i="1" dirty="0" err="1"/>
              <a:t>nnzJ</a:t>
            </a:r>
            <a:r>
              <a:rPr lang="en-IN" i="1" dirty="0"/>
              <a:t>, NJ] = </a:t>
            </a:r>
            <a:r>
              <a:rPr lang="en-IN" i="1" dirty="0" err="1"/>
              <a:t>constructSparseJacobian</a:t>
            </a:r>
            <a:r>
              <a:rPr lang="en-IN" i="1" dirty="0"/>
              <a:t>(</a:t>
            </a:r>
            <a:r>
              <a:rPr lang="en-IN" i="1" dirty="0" err="1"/>
              <a:t>nnzYBus</a:t>
            </a:r>
            <a:r>
              <a:rPr lang="en-IN" i="1" dirty="0"/>
              <a:t>, </a:t>
            </a:r>
            <a:r>
              <a:rPr lang="en-IN" i="1" dirty="0" err="1"/>
              <a:t>NYBus</a:t>
            </a:r>
            <a:r>
              <a:rPr lang="en-IN" i="1" dirty="0"/>
              <a:t>, …)</a:t>
            </a:r>
          </a:p>
          <a:p>
            <a:r>
              <a:rPr lang="en-IN" i="1" dirty="0"/>
              <a:t>[</a:t>
            </a:r>
            <a:r>
              <a:rPr lang="en-IN" i="1" dirty="0" err="1"/>
              <a:t>nnzL</a:t>
            </a:r>
            <a:r>
              <a:rPr lang="en-IN" i="1" dirty="0"/>
              <a:t>, NL, </a:t>
            </a:r>
            <a:r>
              <a:rPr lang="en-IN" i="1" dirty="0" err="1"/>
              <a:t>nnzU</a:t>
            </a:r>
            <a:r>
              <a:rPr lang="en-IN" i="1" dirty="0"/>
              <a:t>, NU] = </a:t>
            </a:r>
            <a:r>
              <a:rPr lang="en-IN" i="1" dirty="0" err="1"/>
              <a:t>factorizeSparseLU</a:t>
            </a:r>
            <a:r>
              <a:rPr lang="en-IN" i="1" dirty="0"/>
              <a:t>(</a:t>
            </a:r>
            <a:r>
              <a:rPr lang="en-IN" i="1" dirty="0" err="1"/>
              <a:t>nnzJ</a:t>
            </a:r>
            <a:r>
              <a:rPr lang="en-IN" i="1" dirty="0"/>
              <a:t>, NJ)</a:t>
            </a:r>
          </a:p>
          <a:p>
            <a:pPr lvl="1"/>
            <a:r>
              <a:rPr lang="en-IN" i="1" dirty="0" err="1"/>
              <a:t>updateSparseMatrix</a:t>
            </a:r>
            <a:endParaRPr lang="en-IN" i="1" dirty="0"/>
          </a:p>
          <a:p>
            <a:pPr lvl="1"/>
            <a:r>
              <a:rPr lang="en-IN" i="1" dirty="0" err="1"/>
              <a:t>computeSparseTriangularProduct</a:t>
            </a:r>
            <a:endParaRPr lang="en-IN" i="1" dirty="0"/>
          </a:p>
          <a:p>
            <a:r>
              <a:rPr lang="en-IN" dirty="0">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FF0000"/>
                </a:solidFill>
              </a:rPr>
              <a:t>P3: </a:t>
            </a:r>
            <a:r>
              <a:rPr lang="en-IN" b="1" dirty="0" err="1">
                <a:solidFill>
                  <a:srgbClr val="FF0000"/>
                </a:solidFill>
              </a:rPr>
              <a:t>NKGContinuationPowerFlow</a:t>
            </a:r>
            <a:endParaRPr lang="en-IN" b="1" dirty="0">
              <a:solidFill>
                <a:srgbClr val="FF0000"/>
              </a:solidFill>
            </a:endParaRPr>
          </a:p>
          <a:p>
            <a:pPr lvl="1"/>
            <a:r>
              <a:rPr lang="en-IN" dirty="0"/>
              <a:t>Dependencies: </a:t>
            </a:r>
            <a:r>
              <a:rPr lang="en-IN" b="1" dirty="0" err="1">
                <a:solidFill>
                  <a:srgbClr val="002060"/>
                </a:solidFill>
              </a:rPr>
              <a:t>NKGPowerFlow</a:t>
            </a:r>
            <a:r>
              <a:rPr lang="en-IN" dirty="0"/>
              <a:t>: </a:t>
            </a:r>
            <a:r>
              <a:rPr lang="en-IN" i="1" dirty="0" err="1"/>
              <a:t>initializeVectors</a:t>
            </a:r>
            <a:r>
              <a:rPr lang="en-IN" dirty="0"/>
              <a:t>, </a:t>
            </a:r>
            <a:r>
              <a:rPr lang="en-IN" i="1" dirty="0" err="1"/>
              <a:t>computeBusInjections</a:t>
            </a:r>
            <a:r>
              <a:rPr lang="en-IN" i="1" dirty="0"/>
              <a:t>,  </a:t>
            </a:r>
            <a:r>
              <a:rPr lang="en-IN" i="1" dirty="0" err="1"/>
              <a:t>solveUsingLU</a:t>
            </a:r>
            <a:endParaRPr lang="en-IN" i="1" dirty="0"/>
          </a:p>
          <a:p>
            <a:pPr lvl="1"/>
            <a:r>
              <a:rPr lang="en-IN" dirty="0"/>
              <a:t>A few more functions, like </a:t>
            </a:r>
            <a:r>
              <a:rPr lang="en-IN" i="1" dirty="0" err="1"/>
              <a:t>PredictorFunction</a:t>
            </a:r>
            <a:r>
              <a:rPr lang="en-IN" i="1" dirty="0"/>
              <a:t> </a:t>
            </a:r>
            <a:r>
              <a:rPr lang="en-IN" dirty="0"/>
              <a:t>and </a:t>
            </a:r>
            <a:r>
              <a:rPr lang="en-IN" i="1" dirty="0" err="1"/>
              <a:t>CorrectorFunction</a:t>
            </a:r>
            <a:r>
              <a:rPr lang="en-IN" dirty="0"/>
              <a:t> </a:t>
            </a:r>
            <a:r>
              <a:rPr lang="en-IN" sz="1600" dirty="0"/>
              <a:t>(I just refactored a whole script by my project team mate, so for me it’s still in just one script, not too long.)</a:t>
            </a:r>
            <a:endParaRPr lang="en-IN" dirty="0"/>
          </a:p>
          <a:p>
            <a:pPr lvl="1"/>
            <a:r>
              <a:rPr lang="en-IN" i="1" dirty="0" err="1"/>
              <a:t>plotCPFPlots</a:t>
            </a:r>
            <a:endParaRPr lang="en-IN" i="1" dirty="0"/>
          </a:p>
          <a:p>
            <a:pPr lvl="1"/>
            <a:r>
              <a:rPr lang="en-IN" i="1" dirty="0" err="1"/>
              <a:t>displayCPFResults</a:t>
            </a:r>
            <a:endParaRPr lang="en-IN" i="1" dirty="0"/>
          </a:p>
        </p:txBody>
      </p:sp>
    </p:spTree>
    <p:extLst>
      <p:ext uri="{BB962C8B-B14F-4D97-AF65-F5344CB8AC3E}">
        <p14:creationId xmlns:p14="http://schemas.microsoft.com/office/powerpoint/2010/main" val="293805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6">
                    <a:lumMod val="75000"/>
                  </a:schemeClr>
                </a:solidFill>
              </a:rPr>
              <a:t>P4: </a:t>
            </a:r>
            <a:r>
              <a:rPr lang="en-IN" b="1" dirty="0" err="1">
                <a:solidFill>
                  <a:schemeClr val="accent6">
                    <a:lumMod val="75000"/>
                  </a:schemeClr>
                </a:solidFill>
              </a:rPr>
              <a:t>NKGStateEstimation</a:t>
            </a:r>
            <a:endParaRPr lang="en-IN" b="1" dirty="0">
              <a:solidFill>
                <a:schemeClr val="accent6">
                  <a:lumMod val="75000"/>
                </a:schemeClr>
              </a:solidFill>
            </a:endParaRPr>
          </a:p>
          <a:p>
            <a:r>
              <a:rPr lang="en-IN" dirty="0"/>
              <a:t>(My project partner completely did it.)</a:t>
            </a:r>
          </a:p>
          <a:p>
            <a:r>
              <a:rPr lang="en-IN" dirty="0"/>
              <a:t>Requires Powerflow results from </a:t>
            </a:r>
            <a:r>
              <a:rPr lang="en-IN" b="1" dirty="0">
                <a:solidFill>
                  <a:srgbClr val="002060"/>
                </a:solidFill>
              </a:rPr>
              <a:t>P1 </a:t>
            </a:r>
            <a:r>
              <a:rPr lang="en-IN" dirty="0"/>
              <a:t>for branch currents.</a:t>
            </a:r>
          </a:p>
          <a:p>
            <a:r>
              <a:rPr lang="en-IN" dirty="0"/>
              <a:t>Likely requires using a lot of symbolic variables. Although he did it by literally writing out all of the derivative equations.</a:t>
            </a:r>
          </a:p>
          <a:p>
            <a:r>
              <a:rPr lang="en-IN" dirty="0"/>
              <a:t>Then some addition of noise to the currents.</a:t>
            </a:r>
          </a:p>
          <a:p>
            <a:r>
              <a:rPr lang="en-IN" dirty="0"/>
              <a:t>Then formation of H matrix, to be used in an iterative computation.</a:t>
            </a:r>
          </a:p>
          <a:p>
            <a:endParaRPr lang="en-IN" dirty="0"/>
          </a:p>
        </p:txBody>
      </p:sp>
    </p:spTree>
    <p:extLst>
      <p:ext uri="{BB962C8B-B14F-4D97-AF65-F5344CB8AC3E}">
        <p14:creationId xmlns:p14="http://schemas.microsoft.com/office/powerpoint/2010/main" val="1123651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dirty="0"/>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chemeClr val="accent2">
                    <a:lumMod val="75000"/>
                  </a:schemeClr>
                </a:solidFill>
              </a:rPr>
              <a:t>P5: </a:t>
            </a:r>
            <a:r>
              <a:rPr lang="en-IN" b="1" dirty="0" err="1">
                <a:solidFill>
                  <a:schemeClr val="accent2">
                    <a:lumMod val="75000"/>
                  </a:schemeClr>
                </a:solidFill>
              </a:rPr>
              <a:t>NKGOptimalPowerFlow</a:t>
            </a:r>
            <a:endParaRPr lang="en-IN" b="1" dirty="0">
              <a:solidFill>
                <a:schemeClr val="accent2">
                  <a:lumMod val="75000"/>
                </a:schemeClr>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 </a:t>
            </a:r>
            <a:r>
              <a:rPr lang="en-IN" i="1" dirty="0" err="1"/>
              <a:t>constructJacobian</a:t>
            </a:r>
            <a:r>
              <a:rPr lang="en-IN" i="1" dirty="0"/>
              <a:t>, </a:t>
            </a:r>
            <a:r>
              <a:rPr lang="en-IN" i="1" dirty="0" err="1"/>
              <a:t>solveForPowerFlow</a:t>
            </a:r>
            <a:endParaRPr lang="en-IN" dirty="0"/>
          </a:p>
          <a:p>
            <a:r>
              <a:rPr lang="en-IN" dirty="0"/>
              <a:t>Note: Usage of symbolic variables recommended for computation of derivatives and </a:t>
            </a:r>
            <a:r>
              <a:rPr lang="en-IN" dirty="0" err="1"/>
              <a:t>jacobians</a:t>
            </a:r>
            <a:r>
              <a:rPr lang="en-IN" dirty="0"/>
              <a:t>.</a:t>
            </a:r>
          </a:p>
          <a:p>
            <a:r>
              <a:rPr lang="en-IN" i="1" dirty="0" err="1"/>
              <a:t>solveForEconomicDispatch</a:t>
            </a:r>
            <a:r>
              <a:rPr lang="en-IN" i="1" dirty="0"/>
              <a:t> </a:t>
            </a:r>
            <a:r>
              <a:rPr lang="en-IN" dirty="0"/>
              <a:t>for the first two scenarios</a:t>
            </a:r>
          </a:p>
          <a:p>
            <a:r>
              <a:rPr lang="en-IN" i="1" dirty="0" err="1"/>
              <a:t>solveForOPF</a:t>
            </a:r>
            <a:r>
              <a:rPr lang="en-IN" i="1" dirty="0"/>
              <a:t> </a:t>
            </a:r>
            <a:r>
              <a:rPr lang="en-IN" dirty="0"/>
              <a:t>for the next two scenarios</a:t>
            </a:r>
          </a:p>
          <a:p>
            <a:pPr lvl="1"/>
            <a:r>
              <a:rPr lang="en-IN" i="1" dirty="0" err="1"/>
              <a:t>generateSymoblicPowerFlowEquations</a:t>
            </a:r>
            <a:endParaRPr lang="en-IN" i="1" dirty="0"/>
          </a:p>
          <a:p>
            <a:endParaRPr lang="en-IN" i="1" dirty="0"/>
          </a:p>
          <a:p>
            <a:endParaRPr lang="en-IN" i="1" dirty="0"/>
          </a:p>
        </p:txBody>
      </p:sp>
    </p:spTree>
    <p:extLst>
      <p:ext uri="{BB962C8B-B14F-4D97-AF65-F5344CB8AC3E}">
        <p14:creationId xmlns:p14="http://schemas.microsoft.com/office/powerpoint/2010/main" val="2553337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dirty="0"/>
              <a:t>Expected Time for Completion ~ 135 hours</a:t>
            </a:r>
            <a:br>
              <a:rPr lang="en-US" dirty="0"/>
            </a:br>
            <a:r>
              <a:rPr lang="en-US" sz="1800" dirty="0"/>
              <a:t>You think we can do it faster?</a:t>
            </a:r>
            <a:endParaRPr lang="en-IN" dirty="0"/>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144016078"/>
              </p:ext>
            </p:extLst>
          </p:nvPr>
        </p:nvGraphicFramePr>
        <p:xfrm>
          <a:off x="259308" y="1839273"/>
          <a:ext cx="11532357" cy="412496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dirty="0"/>
                        <a:t>Project Number</a:t>
                      </a:r>
                      <a:endParaRPr lang="en-IN" dirty="0"/>
                    </a:p>
                  </a:txBody>
                  <a:tcPr/>
                </a:tc>
                <a:tc>
                  <a:txBody>
                    <a:bodyPr/>
                    <a:lstStyle/>
                    <a:p>
                      <a:r>
                        <a:rPr lang="en-US" dirty="0"/>
                        <a:t>Project Name</a:t>
                      </a:r>
                      <a:endParaRPr lang="en-IN" dirty="0"/>
                    </a:p>
                  </a:txBody>
                  <a:tcPr/>
                </a:tc>
                <a:tc>
                  <a:txBody>
                    <a:bodyPr/>
                    <a:lstStyle/>
                    <a:p>
                      <a:r>
                        <a:rPr lang="en-US" dirty="0"/>
                        <a:t>Encountered or Perceived Toughness</a:t>
                      </a:r>
                      <a:endParaRPr lang="en-IN" dirty="0"/>
                    </a:p>
                  </a:txBody>
                  <a:tcPr/>
                </a:tc>
                <a:tc>
                  <a:txBody>
                    <a:bodyPr/>
                    <a:lstStyle/>
                    <a:p>
                      <a:r>
                        <a:rPr lang="en-US" dirty="0"/>
                        <a:t>Expect Time for Completion [hours]</a:t>
                      </a:r>
                      <a:endParaRPr lang="en-IN" dirty="0"/>
                    </a:p>
                  </a:txBody>
                  <a:tcPr/>
                </a:tc>
                <a:tc>
                  <a:txBody>
                    <a:bodyPr/>
                    <a:lstStyle/>
                    <a:p>
                      <a:r>
                        <a:rPr lang="en-US" dirty="0"/>
                        <a:t>Remarks</a:t>
                      </a:r>
                      <a:endParaRPr lang="en-IN" dirty="0"/>
                    </a:p>
                  </a:txBody>
                  <a:tcPr/>
                </a:tc>
                <a:tc>
                  <a:txBody>
                    <a:bodyPr/>
                    <a:lstStyle/>
                    <a:p>
                      <a:r>
                        <a:rPr lang="en-US" dirty="0"/>
                        <a:t>Prerequisites</a:t>
                      </a:r>
                      <a:endParaRPr lang="en-IN" dirty="0"/>
                    </a:p>
                  </a:txBody>
                  <a:tcPr/>
                </a:tc>
                <a:extLst>
                  <a:ext uri="{0D108BD9-81ED-4DB2-BD59-A6C34878D82A}">
                    <a16:rowId xmlns:a16="http://schemas.microsoft.com/office/drawing/2014/main" val="3537124059"/>
                  </a:ext>
                </a:extLst>
              </a:tr>
              <a:tr h="370840">
                <a:tc>
                  <a:txBody>
                    <a:bodyPr/>
                    <a:lstStyle/>
                    <a:p>
                      <a:r>
                        <a:rPr lang="en-US" b="1" dirty="0">
                          <a:solidFill>
                            <a:srgbClr val="002060"/>
                          </a:solidFill>
                        </a:rPr>
                        <a:t>1</a:t>
                      </a:r>
                      <a:endParaRPr lang="en-IN" b="1" dirty="0">
                        <a:solidFill>
                          <a:srgbClr val="002060"/>
                        </a:solidFill>
                      </a:endParaRPr>
                    </a:p>
                  </a:txBody>
                  <a:tcPr/>
                </a:tc>
                <a:tc>
                  <a:txBody>
                    <a:bodyPr/>
                    <a:lstStyle/>
                    <a:p>
                      <a:r>
                        <a:rPr lang="en-US" b="1" dirty="0" err="1">
                          <a:solidFill>
                            <a:srgbClr val="002060"/>
                          </a:solidFill>
                        </a:rPr>
                        <a:t>PowerFlow</a:t>
                      </a:r>
                      <a:endParaRPr lang="en-IN" b="1" dirty="0">
                        <a:solidFill>
                          <a:srgbClr val="002060"/>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endParaRPr lang="en-IN" dirty="0"/>
                    </a:p>
                  </a:txBody>
                  <a:tcPr/>
                </a:tc>
                <a:tc>
                  <a:txBody>
                    <a:bodyPr/>
                    <a:lstStyle/>
                    <a:p>
                      <a:r>
                        <a:rPr lang="en-US" dirty="0"/>
                        <a:t>-</a:t>
                      </a:r>
                      <a:endParaRPr lang="en-IN" dirty="0"/>
                    </a:p>
                  </a:txBody>
                  <a:tcPr/>
                </a:tc>
                <a:extLst>
                  <a:ext uri="{0D108BD9-81ED-4DB2-BD59-A6C34878D82A}">
                    <a16:rowId xmlns:a16="http://schemas.microsoft.com/office/drawing/2014/main" val="1923904353"/>
                  </a:ext>
                </a:extLst>
              </a:tr>
              <a:tr h="370840">
                <a:tc>
                  <a:txBody>
                    <a:bodyPr/>
                    <a:lstStyle/>
                    <a:p>
                      <a:r>
                        <a:rPr lang="en-US" dirty="0">
                          <a:solidFill>
                            <a:schemeClr val="bg2">
                              <a:lumMod val="50000"/>
                            </a:schemeClr>
                          </a:solidFill>
                        </a:rPr>
                        <a:t>2</a:t>
                      </a:r>
                      <a:endParaRPr lang="en-IN" dirty="0">
                        <a:solidFill>
                          <a:schemeClr val="bg2">
                            <a:lumMod val="50000"/>
                          </a:schemeClr>
                        </a:solidFill>
                      </a:endParaRPr>
                    </a:p>
                  </a:txBody>
                  <a:tcPr/>
                </a:tc>
                <a:tc>
                  <a:txBody>
                    <a:bodyPr/>
                    <a:lstStyle/>
                    <a:p>
                      <a:r>
                        <a:rPr lang="en-US" b="1" dirty="0" err="1">
                          <a:solidFill>
                            <a:schemeClr val="bg2">
                              <a:lumMod val="50000"/>
                            </a:schemeClr>
                          </a:solidFill>
                        </a:rPr>
                        <a:t>SparsePowerFlow</a:t>
                      </a:r>
                      <a:endParaRPr lang="en-IN" b="1" dirty="0">
                        <a:solidFill>
                          <a:schemeClr val="bg2">
                            <a:lumMod val="50000"/>
                          </a:schemeClr>
                        </a:solidFill>
                      </a:endParaRPr>
                    </a:p>
                  </a:txBody>
                  <a:tcPr/>
                </a:tc>
                <a:tc>
                  <a:txBody>
                    <a:bodyPr/>
                    <a:lstStyle/>
                    <a:p>
                      <a:r>
                        <a:rPr lang="en-US" dirty="0"/>
                        <a:t>Very Hard</a:t>
                      </a:r>
                      <a:endParaRPr lang="en-IN" dirty="0"/>
                    </a:p>
                  </a:txBody>
                  <a:tcPr/>
                </a:tc>
                <a:tc>
                  <a:txBody>
                    <a:bodyPr/>
                    <a:lstStyle/>
                    <a:p>
                      <a:r>
                        <a:rPr lang="en-US" dirty="0"/>
                        <a:t>50</a:t>
                      </a:r>
                      <a:endParaRPr lang="en-IN" dirty="0"/>
                    </a:p>
                  </a:txBody>
                  <a:tcPr/>
                </a:tc>
                <a:tc>
                  <a:txBody>
                    <a:bodyPr/>
                    <a:lstStyle/>
                    <a:p>
                      <a:r>
                        <a:rPr lang="en-US" dirty="0"/>
                        <a:t>Most of the time spent in ideation.</a:t>
                      </a:r>
                      <a:endParaRPr lang="en-IN" dirty="0"/>
                    </a:p>
                  </a:txBody>
                  <a:tcPr/>
                </a:tc>
                <a:tc>
                  <a:txBody>
                    <a:bodyPr/>
                    <a:lstStyle/>
                    <a:p>
                      <a:r>
                        <a:rPr lang="en-US" dirty="0"/>
                        <a:t>-</a:t>
                      </a:r>
                      <a:endParaRPr lang="en-IN" dirty="0"/>
                    </a:p>
                  </a:txBody>
                  <a:tcPr/>
                </a:tc>
                <a:extLst>
                  <a:ext uri="{0D108BD9-81ED-4DB2-BD59-A6C34878D82A}">
                    <a16:rowId xmlns:a16="http://schemas.microsoft.com/office/drawing/2014/main" val="715220458"/>
                  </a:ext>
                </a:extLst>
              </a:tr>
              <a:tr h="370840">
                <a:tc>
                  <a:txBody>
                    <a:bodyPr/>
                    <a:lstStyle/>
                    <a:p>
                      <a:r>
                        <a:rPr lang="en-US" b="1" dirty="0">
                          <a:solidFill>
                            <a:srgbClr val="C00000"/>
                          </a:solidFill>
                        </a:rPr>
                        <a:t>3</a:t>
                      </a:r>
                      <a:endParaRPr lang="en-IN" b="1" dirty="0">
                        <a:solidFill>
                          <a:srgbClr val="C00000"/>
                        </a:solidFill>
                      </a:endParaRPr>
                    </a:p>
                  </a:txBody>
                  <a:tcPr/>
                </a:tc>
                <a:tc>
                  <a:txBody>
                    <a:bodyPr/>
                    <a:lstStyle/>
                    <a:p>
                      <a:r>
                        <a:rPr lang="en-US" b="1" dirty="0">
                          <a:solidFill>
                            <a:srgbClr val="C00000"/>
                          </a:solidFill>
                        </a:rPr>
                        <a:t>ContinuationPowerFlow</a:t>
                      </a:r>
                      <a:endParaRPr lang="en-IN" b="1" dirty="0">
                        <a:solidFill>
                          <a:srgbClr val="C00000"/>
                        </a:solidFill>
                      </a:endParaRPr>
                    </a:p>
                  </a:txBody>
                  <a:tcPr/>
                </a:tc>
                <a:tc>
                  <a:txBody>
                    <a:bodyPr/>
                    <a:lstStyle/>
                    <a:p>
                      <a:r>
                        <a:rPr lang="en-US" dirty="0"/>
                        <a:t>Medium</a:t>
                      </a:r>
                      <a:endParaRPr lang="en-IN" dirty="0"/>
                    </a:p>
                  </a:txBody>
                  <a:tcPr/>
                </a:tc>
                <a:tc>
                  <a:txBody>
                    <a:bodyPr/>
                    <a:lstStyle/>
                    <a:p>
                      <a:r>
                        <a:rPr lang="en-US" dirty="0"/>
                        <a:t>10</a:t>
                      </a:r>
                      <a:endParaRPr lang="en-IN" dirty="0"/>
                    </a:p>
                  </a:txBody>
                  <a:tcPr/>
                </a:tc>
                <a:tc>
                  <a:txBody>
                    <a:bodyPr/>
                    <a:lstStyle/>
                    <a:p>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387431128"/>
                  </a:ext>
                </a:extLst>
              </a:tr>
              <a:tr h="370840">
                <a:tc>
                  <a:txBody>
                    <a:bodyPr/>
                    <a:lstStyle/>
                    <a:p>
                      <a:r>
                        <a:rPr lang="en-US" b="1" dirty="0">
                          <a:solidFill>
                            <a:schemeClr val="accent6">
                              <a:lumMod val="75000"/>
                            </a:schemeClr>
                          </a:solidFill>
                        </a:rPr>
                        <a:t>4</a:t>
                      </a:r>
                      <a:endParaRPr lang="en-IN" b="1" dirty="0">
                        <a:solidFill>
                          <a:schemeClr val="accent6">
                            <a:lumMod val="75000"/>
                          </a:schemeClr>
                        </a:solidFill>
                      </a:endParaRPr>
                    </a:p>
                  </a:txBody>
                  <a:tcPr/>
                </a:tc>
                <a:tc>
                  <a:txBody>
                    <a:bodyPr/>
                    <a:lstStyle/>
                    <a:p>
                      <a:r>
                        <a:rPr lang="en-US" b="1" dirty="0" err="1">
                          <a:solidFill>
                            <a:schemeClr val="accent6">
                              <a:lumMod val="75000"/>
                            </a:schemeClr>
                          </a:solidFill>
                        </a:rPr>
                        <a:t>StateEstimation</a:t>
                      </a:r>
                      <a:endParaRPr lang="en-IN" b="1" dirty="0">
                        <a:solidFill>
                          <a:schemeClr val="accent6">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Was never implemented by me.</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2322087594"/>
                  </a:ext>
                </a:extLst>
              </a:tr>
              <a:tr h="370840">
                <a:tc>
                  <a:txBody>
                    <a:bodyPr/>
                    <a:lstStyle/>
                    <a:p>
                      <a:r>
                        <a:rPr lang="en-US" b="1" dirty="0">
                          <a:solidFill>
                            <a:schemeClr val="accent2">
                              <a:lumMod val="75000"/>
                            </a:schemeClr>
                          </a:solidFill>
                        </a:rPr>
                        <a:t>5</a:t>
                      </a:r>
                      <a:endParaRPr lang="en-IN" b="1" dirty="0">
                        <a:solidFill>
                          <a:schemeClr val="accent2">
                            <a:lumMod val="75000"/>
                          </a:schemeClr>
                        </a:solidFill>
                      </a:endParaRPr>
                    </a:p>
                  </a:txBody>
                  <a:tcPr/>
                </a:tc>
                <a:tc>
                  <a:txBody>
                    <a:bodyPr/>
                    <a:lstStyle/>
                    <a:p>
                      <a:r>
                        <a:rPr lang="en-US" b="1" dirty="0" err="1">
                          <a:solidFill>
                            <a:schemeClr val="accent2">
                              <a:lumMod val="75000"/>
                            </a:schemeClr>
                          </a:solidFill>
                        </a:rPr>
                        <a:t>OptimalPowerFlow</a:t>
                      </a:r>
                      <a:endParaRPr lang="en-IN" b="1" dirty="0">
                        <a:solidFill>
                          <a:schemeClr val="accent2">
                            <a:lumMod val="75000"/>
                          </a:schemeClr>
                        </a:solidFill>
                      </a:endParaRPr>
                    </a:p>
                  </a:txBody>
                  <a:tcPr/>
                </a:tc>
                <a:tc>
                  <a:txBody>
                    <a:bodyPr/>
                    <a:lstStyle/>
                    <a:p>
                      <a:r>
                        <a:rPr lang="en-US" dirty="0"/>
                        <a:t>Hard</a:t>
                      </a:r>
                      <a:endParaRPr lang="en-IN" dirty="0"/>
                    </a:p>
                  </a:txBody>
                  <a:tcPr/>
                </a:tc>
                <a:tc>
                  <a:txBody>
                    <a:bodyPr/>
                    <a:lstStyle/>
                    <a:p>
                      <a:r>
                        <a:rPr lang="en-US" dirty="0"/>
                        <a:t>25</a:t>
                      </a:r>
                      <a:endParaRPr lang="en-IN" dirty="0"/>
                    </a:p>
                  </a:txBody>
                  <a:tcPr/>
                </a:tc>
                <a:tc>
                  <a:txBody>
                    <a:bodyPr/>
                    <a:lstStyle/>
                    <a:p>
                      <a:r>
                        <a:rPr lang="en-US" dirty="0"/>
                        <a:t>Has an easy part and a head-banging part.</a:t>
                      </a:r>
                      <a:endParaRPr lang="en-IN" dirty="0"/>
                    </a:p>
                  </a:txBody>
                  <a:tcPr/>
                </a:tc>
                <a:tc>
                  <a:txBody>
                    <a:bodyPr/>
                    <a:lstStyle/>
                    <a:p>
                      <a:r>
                        <a:rPr lang="en-US" b="1" dirty="0">
                          <a:solidFill>
                            <a:srgbClr val="002060"/>
                          </a:solidFill>
                        </a:rPr>
                        <a:t>P1</a:t>
                      </a:r>
                      <a:endParaRPr lang="en-IN" b="1" dirty="0">
                        <a:solidFill>
                          <a:srgbClr val="002060"/>
                        </a:solidFill>
                      </a:endParaRPr>
                    </a:p>
                  </a:txBody>
                  <a:tcPr/>
                </a:tc>
                <a:extLst>
                  <a:ext uri="{0D108BD9-81ED-4DB2-BD59-A6C34878D82A}">
                    <a16:rowId xmlns:a16="http://schemas.microsoft.com/office/drawing/2014/main" val="3914988584"/>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dirty="0"/>
              <a:t>Help yourself to </a:t>
            </a:r>
            <a:r>
              <a:rPr lang="en-US" dirty="0">
                <a:solidFill>
                  <a:schemeClr val="accent2">
                    <a:lumMod val="75000"/>
                  </a:schemeClr>
                </a:solidFill>
              </a:rPr>
              <a:t>my implementations</a:t>
            </a:r>
            <a:br>
              <a:rPr lang="en-US" dirty="0"/>
            </a:br>
            <a:r>
              <a:rPr lang="en-US" sz="1800" dirty="0"/>
              <a:t>Easy high-level overview of all projects can be obtained just through a quick glance at my implementations.</a:t>
            </a:r>
            <a:endParaRPr lang="en-IN" dirty="0"/>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dirty="0"/>
              <a:t>Have the GitHub Desktop app installed.</a:t>
            </a:r>
          </a:p>
          <a:p>
            <a:r>
              <a:rPr lang="en-IN" dirty="0"/>
              <a:t>Have MATLAB 2023a installed. </a:t>
            </a:r>
            <a:r>
              <a:rPr lang="en-IN" sz="1800" dirty="0"/>
              <a:t>It helps to visualize desired outputs and check for function input arguments and outputs.</a:t>
            </a:r>
            <a:endParaRPr lang="en-IN" dirty="0"/>
          </a:p>
          <a:p>
            <a:r>
              <a:rPr lang="en-IN" dirty="0"/>
              <a:t>Clone my repo. </a:t>
            </a:r>
            <a:r>
              <a:rPr lang="en-IN" sz="1600" dirty="0"/>
              <a:t>It is fast and easy, plus I can help you if you haven’t done it before.</a:t>
            </a:r>
          </a:p>
          <a:p>
            <a:r>
              <a:rPr lang="en-IN" dirty="0"/>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dirty="0">
                <a:latin typeface="Calisto MT" panose="02040603050505030304" pitchFamily="18" charset="0"/>
              </a:rPr>
              <a:t>May our </a:t>
            </a:r>
            <a:r>
              <a:rPr lang="en-US" dirty="0">
                <a:solidFill>
                  <a:srgbClr val="7030A0"/>
                </a:solidFill>
                <a:latin typeface="Calisto MT" panose="02040603050505030304" pitchFamily="18" charset="0"/>
              </a:rPr>
              <a:t>package</a:t>
            </a:r>
            <a:r>
              <a:rPr lang="en-US" dirty="0">
                <a:latin typeface="Calisto MT" panose="02040603050505030304" pitchFamily="18" charset="0"/>
              </a:rPr>
              <a:t> be glorious!</a:t>
            </a:r>
            <a:endParaRPr lang="en-IN" dirty="0">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25558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endParaRPr lang="en-IN" dirty="0"/>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03182" y="2561832"/>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a:t>Our package (exclusively) works with IEEE Common Data Format files or IEEE CDF files, which PowerSystems.jl does NOT support.</a:t>
            </a:r>
          </a:p>
          <a:p>
            <a:pPr lvl="1"/>
            <a:endParaRPr lang="en-IN"/>
          </a:p>
          <a:p>
            <a:pPr lvl="1"/>
            <a:endParaRPr lang="en-IN"/>
          </a:p>
          <a:p>
            <a:pPr lvl="1"/>
            <a:endParaRPr lang="en-IN" dirty="0"/>
          </a:p>
        </p:txBody>
      </p:sp>
    </p:spTree>
    <p:extLst>
      <p:ext uri="{BB962C8B-B14F-4D97-AF65-F5344CB8AC3E}">
        <p14:creationId xmlns:p14="http://schemas.microsoft.com/office/powerpoint/2010/main" val="425256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dirty="0"/>
              <a:t>Niches fulfilled by our </a:t>
            </a:r>
            <a:r>
              <a:rPr lang="en-IN" dirty="0">
                <a:solidFill>
                  <a:srgbClr val="7030A0"/>
                </a:solidFill>
              </a:rPr>
              <a:t>Julia</a:t>
            </a:r>
            <a:r>
              <a:rPr lang="en-IN" dirty="0"/>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dirty="0"/>
              <a:t>Our package makes good usage of the </a:t>
            </a:r>
            <a:r>
              <a:rPr lang="en-IN" dirty="0" err="1"/>
              <a:t>DataFrame</a:t>
            </a:r>
            <a:r>
              <a:rPr lang="en-IN" dirty="0"/>
              <a:t> data structure of Julia (which is like the table data structure in MATLAB), which gives a user easy insight into key inputs, outputs and intermediate data for a given algorithm. </a:t>
            </a:r>
          </a:p>
          <a:p>
            <a:pPr lvl="2"/>
            <a:r>
              <a:rPr lang="en-IN" dirty="0"/>
              <a:t>We expect this to be helpful for usage by instructors and teaching assistants for teaching grad level courses in Power System Analysis (like WSU’s EE 521) and Power System Stability and Control (like WSU’s EE 523).</a:t>
            </a:r>
            <a:br>
              <a:rPr lang="en-IN" dirty="0"/>
            </a:br>
            <a:endParaRPr lang="en-IN" dirty="0"/>
          </a:p>
          <a:p>
            <a:pPr lvl="1"/>
            <a:endParaRPr lang="en-IN" dirty="0"/>
          </a:p>
          <a:p>
            <a:pPr lvl="1"/>
            <a:endParaRPr lang="en-IN" dirty="0"/>
          </a:p>
          <a:p>
            <a:pPr lvl="1"/>
            <a:endParaRPr lang="en-IN" dirty="0"/>
          </a:p>
          <a:p>
            <a:pPr lvl="1"/>
            <a:endParaRPr lang="en-IN" dirty="0"/>
          </a:p>
        </p:txBody>
      </p:sp>
    </p:spTree>
    <p:extLst>
      <p:ext uri="{BB962C8B-B14F-4D97-AF65-F5344CB8AC3E}">
        <p14:creationId xmlns:p14="http://schemas.microsoft.com/office/powerpoint/2010/main" val="398357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dirty="0"/>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dirty="0">
                    <a:latin typeface="Cambria Math" panose="02040503050406030204" pitchFamily="18" charset="0"/>
                  </a:rPr>
                  <a:t>Make a branch for yourself on the repo. Keep committing and pushing to YOUR branch upon every successful increment.</a:t>
                </a:r>
              </a:p>
              <a:p>
                <a:r>
                  <a:rPr lang="en-IN" b="0" dirty="0">
                    <a:latin typeface="Cambria Math" panose="02040503050406030204" pitchFamily="18" charset="0"/>
                  </a:rPr>
                  <a:t>&lt;Merging to the main branch&gt; Later.</a:t>
                </a:r>
              </a:p>
              <a:p>
                <a:r>
                  <a:rPr lang="en-IN" b="0" dirty="0">
                    <a:latin typeface="Cambria Math" panose="02040503050406030204" pitchFamily="18" charset="0"/>
                  </a:rPr>
                  <a:t>Where to store outputs as handy CSV files? Where to store images? </a:t>
                </a:r>
                <a:r>
                  <a:rPr lang="en-IN" dirty="0">
                    <a:latin typeface="Cambria Math" panose="02040503050406030204" pitchFamily="18" charset="0"/>
                  </a:rPr>
                  <a:t>For now, they are in </a:t>
                </a:r>
                <a:r>
                  <a:rPr lang="en-IN" dirty="0" err="1">
                    <a:latin typeface="Cambria Math" panose="02040503050406030204" pitchFamily="18" charset="0"/>
                  </a:rPr>
                  <a:t>processedData</a:t>
                </a:r>
                <a:r>
                  <a:rPr lang="en-IN" dirty="0">
                    <a:latin typeface="Cambria Math" panose="02040503050406030204" pitchFamily="18" charset="0"/>
                  </a:rPr>
                  <a:t> folder.</a:t>
                </a:r>
              </a:p>
              <a:p>
                <a:r>
                  <a:rPr lang="en-IN" b="0" dirty="0">
                    <a:latin typeface="Cambria Math" panose="02040503050406030204" pitchFamily="18" charset="0"/>
                  </a:rPr>
                  <a:t>Are </a:t>
                </a:r>
                <a:r>
                  <a:rPr lang="en-IN" b="0" dirty="0" err="1">
                    <a:latin typeface="Cambria Math" panose="02040503050406030204" pitchFamily="18" charset="0"/>
                  </a:rPr>
                  <a:t>DataFrames</a:t>
                </a:r>
                <a:r>
                  <a:rPr lang="en-IN" b="0" dirty="0">
                    <a:latin typeface="Cambria Math" panose="02040503050406030204" pitchFamily="18" charset="0"/>
                  </a:rPr>
                  <a:t> being mutated by function calls? Does Julia mutate them anyway? Do we want to mutate the original </a:t>
                </a:r>
                <a:r>
                  <a:rPr lang="en-IN" b="0" dirty="0" err="1">
                    <a:latin typeface="Cambria Math" panose="02040503050406030204" pitchFamily="18" charset="0"/>
                  </a:rPr>
                  <a:t>DataFrames</a:t>
                </a:r>
                <a:r>
                  <a:rPr lang="en-IN" b="0" dirty="0">
                    <a:latin typeface="Cambria Math" panose="02040503050406030204" pitchFamily="18" charset="0"/>
                  </a:rPr>
                  <a:t>? If yes, do we separately call the </a:t>
                </a:r>
                <a:r>
                  <a:rPr lang="en-IN" b="0" dirty="0" err="1">
                    <a:latin typeface="Cambria Math" panose="02040503050406030204" pitchFamily="18" charset="0"/>
                  </a:rPr>
                  <a:t>DataFrames</a:t>
                </a:r>
                <a:r>
                  <a:rPr lang="en-IN" b="0" dirty="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dirty="0"/>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dirty="0"/>
              </a:p>
              <a:p>
                <a:pPr lvl="1"/>
                <a:r>
                  <a:rPr lang="en-US" dirty="0"/>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dirty="0"/>
                  <a:t> 2D Array (Julia also calls them as Matrix) which has complex doubles (64 bit), initialized with all zeros.</a:t>
                </a:r>
              </a:p>
              <a:p>
                <a:pPr lvl="1"/>
                <a:r>
                  <a:rPr lang="en-US" dirty="0"/>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dirty="0"/>
              </a:p>
              <a:p>
                <a:pPr lvl="1"/>
                <a:r>
                  <a:rPr lang="en-IN" dirty="0"/>
                  <a:t>For ‘fixed’ size data structures such as Arrays, initializing your elements with zeros is encouraged.</a:t>
                </a:r>
              </a:p>
              <a:p>
                <a:pPr marL="457200" lvl="1" indent="0">
                  <a:buNone/>
                </a:pPr>
                <a:br>
                  <a:rPr lang="en-US" dirty="0"/>
                </a:br>
                <a:endParaRPr lang="en-US" dirty="0"/>
              </a:p>
              <a:p>
                <a:pPr marL="457200" lvl="1" indent="0">
                  <a:buNone/>
                </a:pPr>
                <a:endParaRPr lang="en-US" dirty="0"/>
              </a:p>
              <a:p>
                <a:pPr marL="457200" lvl="1" indent="0">
                  <a:buNone/>
                </a:pPr>
                <a:endParaRPr lang="en-US" dirty="0"/>
              </a:p>
              <a:p>
                <a:endParaRPr lang="en-IN" dirty="0"/>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IN">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endParaRPr lang="en-IN" dirty="0"/>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dirty="0"/>
              <a:t>Having a working </a:t>
            </a:r>
            <a:r>
              <a:rPr lang="en-IN" b="1" dirty="0">
                <a:solidFill>
                  <a:srgbClr val="002060"/>
                </a:solidFill>
              </a:rPr>
              <a:t>P1: </a:t>
            </a:r>
            <a:r>
              <a:rPr lang="en-IN" b="1" dirty="0" err="1">
                <a:solidFill>
                  <a:srgbClr val="002060"/>
                </a:solidFill>
              </a:rPr>
              <a:t>PowerFlow</a:t>
            </a:r>
            <a:r>
              <a:rPr lang="en-IN" b="1" dirty="0">
                <a:solidFill>
                  <a:srgbClr val="002060"/>
                </a:solidFill>
              </a:rPr>
              <a:t> </a:t>
            </a:r>
            <a:r>
              <a:rPr lang="en-IN" dirty="0"/>
              <a:t>code is a prerequisite for a couple of other tasks: (</a:t>
            </a:r>
            <a:r>
              <a:rPr lang="en-IN" b="1" dirty="0">
                <a:solidFill>
                  <a:schemeClr val="accent6">
                    <a:lumMod val="75000"/>
                  </a:schemeClr>
                </a:solidFill>
              </a:rPr>
              <a:t>P4: </a:t>
            </a:r>
            <a:r>
              <a:rPr lang="en-IN" b="1" dirty="0" err="1">
                <a:solidFill>
                  <a:schemeClr val="accent6">
                    <a:lumMod val="75000"/>
                  </a:schemeClr>
                </a:solidFill>
              </a:rPr>
              <a:t>StateEstimation</a:t>
            </a:r>
            <a:r>
              <a:rPr lang="en-IN" b="1" dirty="0">
                <a:solidFill>
                  <a:schemeClr val="accent2">
                    <a:lumMod val="75000"/>
                  </a:schemeClr>
                </a:solidFill>
              </a:rPr>
              <a:t>, P5: </a:t>
            </a:r>
            <a:r>
              <a:rPr lang="en-IN" b="1" dirty="0" err="1">
                <a:solidFill>
                  <a:schemeClr val="accent2">
                    <a:lumMod val="75000"/>
                  </a:schemeClr>
                </a:solidFill>
              </a:rPr>
              <a:t>OptimalPowerFlow</a:t>
            </a:r>
            <a:r>
              <a:rPr lang="en-IN" dirty="0"/>
              <a:t>). </a:t>
            </a:r>
            <a:r>
              <a:rPr lang="en-IN" sz="1400" dirty="0"/>
              <a:t>NRPF only though.</a:t>
            </a:r>
            <a:endParaRPr lang="en-IN" dirty="0"/>
          </a:p>
          <a:p>
            <a:r>
              <a:rPr lang="en-IN" b="1" dirty="0">
                <a:solidFill>
                  <a:srgbClr val="C00000"/>
                </a:solidFill>
              </a:rPr>
              <a:t>P3: ContinuationPowerFlow </a:t>
            </a:r>
            <a:r>
              <a:rPr lang="en-IN" dirty="0"/>
              <a:t>does NOT require the full implementation of </a:t>
            </a:r>
            <a:r>
              <a:rPr lang="en-IN" b="1" dirty="0">
                <a:solidFill>
                  <a:srgbClr val="002060"/>
                </a:solidFill>
              </a:rPr>
              <a:t>P1 </a:t>
            </a:r>
            <a:r>
              <a:rPr lang="en-IN" i="1" dirty="0" err="1">
                <a:solidFill>
                  <a:srgbClr val="002060"/>
                </a:solidFill>
              </a:rPr>
              <a:t>solveForPowerFlow</a:t>
            </a:r>
            <a:r>
              <a:rPr lang="en-IN" dirty="0"/>
              <a:t>, and can be done in parallel. </a:t>
            </a:r>
            <a:r>
              <a:rPr lang="en-IN" sz="1600" dirty="0"/>
              <a:t>Some functions from </a:t>
            </a:r>
            <a:r>
              <a:rPr lang="en-IN" sz="1600" dirty="0">
                <a:solidFill>
                  <a:srgbClr val="002060"/>
                </a:solidFill>
              </a:rPr>
              <a:t>P1, including construction of Jacobian,</a:t>
            </a:r>
            <a:r>
              <a:rPr lang="en-IN" sz="1600" dirty="0"/>
              <a:t> are required though.</a:t>
            </a:r>
            <a:endParaRPr lang="en-IN" dirty="0"/>
          </a:p>
          <a:p>
            <a:r>
              <a:rPr lang="en-IN" dirty="0"/>
              <a:t>Only </a:t>
            </a:r>
            <a:r>
              <a:rPr lang="en-IN" b="1" dirty="0">
                <a:solidFill>
                  <a:schemeClr val="bg2">
                    <a:lumMod val="50000"/>
                  </a:schemeClr>
                </a:solidFill>
              </a:rPr>
              <a:t>P2: </a:t>
            </a:r>
            <a:r>
              <a:rPr lang="en-IN" b="1" dirty="0" err="1">
                <a:solidFill>
                  <a:schemeClr val="bg2">
                    <a:lumMod val="50000"/>
                  </a:schemeClr>
                </a:solidFill>
              </a:rPr>
              <a:t>SparsePowerFlow</a:t>
            </a:r>
            <a:r>
              <a:rPr lang="en-IN" b="1" dirty="0">
                <a:solidFill>
                  <a:schemeClr val="bg2">
                    <a:lumMod val="50000"/>
                  </a:schemeClr>
                </a:solidFill>
              </a:rPr>
              <a:t> </a:t>
            </a:r>
            <a:r>
              <a:rPr lang="en-IN" dirty="0"/>
              <a:t>is a completely independent task, and can be done in parallel. </a:t>
            </a:r>
            <a:r>
              <a:rPr lang="en-IN" sz="2000" dirty="0"/>
              <a:t>In fact it is not permissible to use any assets from the other projects.</a:t>
            </a:r>
          </a:p>
          <a:p>
            <a:r>
              <a:rPr lang="en-IN" dirty="0"/>
              <a:t>Once </a:t>
            </a:r>
            <a:r>
              <a:rPr lang="en-IN" b="1" dirty="0">
                <a:solidFill>
                  <a:srgbClr val="002060"/>
                </a:solidFill>
              </a:rPr>
              <a:t>P1</a:t>
            </a:r>
            <a:r>
              <a:rPr lang="en-IN" dirty="0"/>
              <a:t> is completed ALL other projects can be completed in parallel, </a:t>
            </a:r>
            <a:r>
              <a:rPr lang="en-IN" dirty="0" err="1"/>
              <a:t>i.e</a:t>
            </a:r>
            <a:r>
              <a:rPr lang="en-IN" dirty="0"/>
              <a:t> </a:t>
            </a:r>
            <a:r>
              <a:rPr lang="en-IN" b="1" dirty="0">
                <a:solidFill>
                  <a:schemeClr val="bg2">
                    <a:lumMod val="50000"/>
                  </a:schemeClr>
                </a:solidFill>
              </a:rPr>
              <a:t>P2</a:t>
            </a:r>
            <a:r>
              <a:rPr lang="en-IN" dirty="0"/>
              <a:t>, </a:t>
            </a:r>
            <a:r>
              <a:rPr lang="en-IN" b="1" dirty="0">
                <a:solidFill>
                  <a:srgbClr val="C00000"/>
                </a:solidFill>
              </a:rPr>
              <a:t>P3</a:t>
            </a:r>
            <a:r>
              <a:rPr lang="en-IN" dirty="0"/>
              <a:t>, </a:t>
            </a:r>
            <a:r>
              <a:rPr lang="en-IN" b="1" dirty="0">
                <a:solidFill>
                  <a:schemeClr val="accent6">
                    <a:lumMod val="75000"/>
                  </a:schemeClr>
                </a:solidFill>
              </a:rPr>
              <a:t>P4</a:t>
            </a:r>
            <a:r>
              <a:rPr lang="en-IN" dirty="0"/>
              <a:t> and </a:t>
            </a:r>
            <a:r>
              <a:rPr lang="en-IN" b="1" dirty="0">
                <a:solidFill>
                  <a:schemeClr val="accent2">
                    <a:lumMod val="75000"/>
                  </a:schemeClr>
                </a:solidFill>
              </a:rPr>
              <a:t>P5</a:t>
            </a:r>
            <a:r>
              <a:rPr lang="en-IN" dirty="0"/>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dirty="0"/>
              <a:t>A SINGLE main file, from where </a:t>
            </a:r>
            <a:r>
              <a:rPr lang="en-IN" dirty="0" err="1"/>
              <a:t>Dr.</a:t>
            </a:r>
            <a:r>
              <a:rPr lang="en-IN" dirty="0"/>
              <a:t> Noel can be shown all five projects with just a few clicks. </a:t>
            </a:r>
            <a:r>
              <a:rPr lang="en-IN" sz="1800" dirty="0"/>
              <a:t>This file should only contain meta information, like user defined variables. E.g. whether to </a:t>
            </a:r>
            <a:r>
              <a:rPr lang="en-IN" sz="1800" dirty="0" err="1"/>
              <a:t>plotResults</a:t>
            </a:r>
            <a:r>
              <a:rPr lang="en-IN" sz="1800" dirty="0"/>
              <a:t>, show </a:t>
            </a:r>
            <a:r>
              <a:rPr lang="en-IN" sz="1800" dirty="0" err="1"/>
              <a:t>yBus</a:t>
            </a:r>
            <a:r>
              <a:rPr lang="en-IN" sz="1800" dirty="0"/>
              <a:t>, save Jacobians, </a:t>
            </a:r>
            <a:r>
              <a:rPr lang="en-IN" sz="1800" dirty="0" err="1"/>
              <a:t>plotCPF</a:t>
            </a:r>
            <a:r>
              <a:rPr lang="en-IN" sz="1800" dirty="0"/>
              <a:t> curves, which is the chosen CPF bus, showing some symbolic formulae, saving tables, etc.</a:t>
            </a:r>
          </a:p>
          <a:p>
            <a:r>
              <a:rPr lang="en-IN" dirty="0"/>
              <a:t>Use </a:t>
            </a:r>
            <a:r>
              <a:rPr lang="en-IN" dirty="0" err="1"/>
              <a:t>DataFrames</a:t>
            </a:r>
            <a:r>
              <a:rPr lang="en-IN" dirty="0"/>
              <a:t> (tables) for </a:t>
            </a:r>
            <a:r>
              <a:rPr lang="en-IN" dirty="0" err="1"/>
              <a:t>busData</a:t>
            </a:r>
            <a:r>
              <a:rPr lang="en-IN" dirty="0"/>
              <a:t>, </a:t>
            </a:r>
            <a:r>
              <a:rPr lang="en-IN" dirty="0" err="1"/>
              <a:t>branchData</a:t>
            </a:r>
            <a:r>
              <a:rPr lang="en-IN" dirty="0"/>
              <a:t> (and a handful of other results). </a:t>
            </a:r>
            <a:r>
              <a:rPr lang="en-IN" sz="1600" dirty="0"/>
              <a:t>For convenient data retrieval, good visualization.</a:t>
            </a:r>
            <a:endParaRPr lang="en-IN" dirty="0"/>
          </a:p>
          <a:p>
            <a:r>
              <a:rPr lang="en-IN" dirty="0"/>
              <a:t>Write functions in modules. Modules can be </a:t>
            </a:r>
            <a:r>
              <a:rPr lang="en-IN" b="1" dirty="0" err="1">
                <a:solidFill>
                  <a:srgbClr val="002060"/>
                </a:solidFill>
              </a:rPr>
              <a:t>NKGPowerFlow</a:t>
            </a:r>
            <a:r>
              <a:rPr lang="en-IN" dirty="0"/>
              <a:t>, </a:t>
            </a:r>
            <a:r>
              <a:rPr lang="en-IN" b="1" dirty="0" err="1">
                <a:solidFill>
                  <a:schemeClr val="bg2">
                    <a:lumMod val="50000"/>
                  </a:schemeClr>
                </a:solidFill>
              </a:rPr>
              <a:t>NKGSparsePowerFlow</a:t>
            </a:r>
            <a:r>
              <a:rPr lang="en-IN" dirty="0"/>
              <a:t>, </a:t>
            </a:r>
            <a:r>
              <a:rPr lang="en-IN" b="1" dirty="0" err="1">
                <a:solidFill>
                  <a:srgbClr val="C00000"/>
                </a:solidFill>
              </a:rPr>
              <a:t>NKGContinuationPowerFlow</a:t>
            </a:r>
            <a:r>
              <a:rPr lang="en-IN" dirty="0"/>
              <a:t>, </a:t>
            </a:r>
            <a:r>
              <a:rPr lang="en-IN" b="1" dirty="0" err="1">
                <a:solidFill>
                  <a:schemeClr val="accent6">
                    <a:lumMod val="75000"/>
                  </a:schemeClr>
                </a:solidFill>
              </a:rPr>
              <a:t>NKGStateEstimation</a:t>
            </a:r>
            <a:r>
              <a:rPr lang="en-IN" dirty="0"/>
              <a:t> and </a:t>
            </a:r>
            <a:r>
              <a:rPr lang="en-IN" b="1" dirty="0" err="1">
                <a:solidFill>
                  <a:schemeClr val="accent2">
                    <a:lumMod val="75000"/>
                  </a:schemeClr>
                </a:solidFill>
              </a:rPr>
              <a:t>NKGOptimization</a:t>
            </a:r>
            <a:r>
              <a:rPr lang="en-IN" dirty="0"/>
              <a:t>. </a:t>
            </a:r>
            <a:r>
              <a:rPr lang="en-IN" sz="1400" dirty="0"/>
              <a:t>Unlike MATLAB where it is standard to write a single function in a single .m/.mlx file and just </a:t>
            </a:r>
            <a:r>
              <a:rPr lang="en-IN" sz="1400" dirty="0" err="1"/>
              <a:t>addpath</a:t>
            </a:r>
            <a:r>
              <a:rPr lang="en-IN" sz="1400" dirty="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endParaRPr lang="en-IN"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endParaRPr lang="en-IN" dirty="0"/>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dirty="0">
                <a:solidFill>
                  <a:srgbClr val="FF0000"/>
                </a:solidFill>
              </a:rPr>
              <a:t>Question</a:t>
            </a:r>
            <a:r>
              <a:rPr lang="en-US" dirty="0"/>
              <a:t>: Numerical parameters specific to an algorithm, like </a:t>
            </a:r>
            <a:r>
              <a:rPr lang="en-US" sz="2000" dirty="0" err="1">
                <a:latin typeface="Courier New" panose="02070309020205020404" pitchFamily="49" charset="0"/>
                <a:cs typeface="Courier New" panose="02070309020205020404" pitchFamily="49" charset="0"/>
              </a:rPr>
              <a:t>toleranceLimit</a:t>
            </a:r>
            <a:r>
              <a:rPr lang="en-US" dirty="0"/>
              <a:t>, </a:t>
            </a:r>
            <a:r>
              <a:rPr lang="en-US" sz="2000" dirty="0" err="1">
                <a:latin typeface="Courier New" panose="02070309020205020404" pitchFamily="49" charset="0"/>
                <a:cs typeface="Courier New" panose="02070309020205020404" pitchFamily="49" charset="0"/>
              </a:rPr>
              <a:t>maxIterations</a:t>
            </a:r>
            <a:r>
              <a:rPr lang="en-US" dirty="0"/>
              <a:t> for NRPF in </a:t>
            </a:r>
            <a:r>
              <a:rPr lang="en-US" b="1" dirty="0">
                <a:solidFill>
                  <a:srgbClr val="002060"/>
                </a:solidFill>
              </a:rPr>
              <a:t>P1</a:t>
            </a:r>
            <a:r>
              <a:rPr lang="en-US" dirty="0"/>
              <a:t>, </a:t>
            </a:r>
            <a:r>
              <a:rPr lang="en-US" sz="2000" dirty="0" err="1">
                <a:latin typeface="Courier New" panose="02070309020205020404" pitchFamily="49" charset="0"/>
                <a:cs typeface="Courier New" panose="02070309020205020404" pitchFamily="49" charset="0"/>
              </a:rPr>
              <a:t>CPFItrMax</a:t>
            </a:r>
            <a:r>
              <a:rPr lang="en-US" dirty="0"/>
              <a:t>, </a:t>
            </a:r>
            <a:r>
              <a:rPr lang="en-US" sz="2000" dirty="0" err="1">
                <a:latin typeface="Courier New" panose="02070309020205020404" pitchFamily="49" charset="0"/>
                <a:cs typeface="Courier New" panose="02070309020205020404" pitchFamily="49" charset="0"/>
              </a:rPr>
              <a:t>SectionItrMax</a:t>
            </a:r>
            <a:r>
              <a:rPr lang="en-US" dirty="0"/>
              <a:t>, </a:t>
            </a:r>
            <a:r>
              <a:rPr lang="en-US" sz="2000" dirty="0">
                <a:latin typeface="Courier New" panose="02070309020205020404" pitchFamily="49" charset="0"/>
                <a:cs typeface="Courier New" panose="02070309020205020404" pitchFamily="49" charset="0"/>
              </a:rPr>
              <a:t>sigma1</a:t>
            </a:r>
            <a:r>
              <a:rPr lang="en-US" dirty="0"/>
              <a:t>, </a:t>
            </a:r>
            <a:r>
              <a:rPr lang="en-US" sz="2000" dirty="0">
                <a:latin typeface="Courier New" panose="02070309020205020404" pitchFamily="49" charset="0"/>
                <a:cs typeface="Courier New" panose="02070309020205020404" pitchFamily="49" charset="0"/>
              </a:rPr>
              <a:t>2</a:t>
            </a:r>
            <a:r>
              <a:rPr lang="en-US" dirty="0"/>
              <a:t> and </a:t>
            </a:r>
            <a:r>
              <a:rPr lang="en-US" sz="2000" dirty="0">
                <a:latin typeface="Courier New" panose="02070309020205020404" pitchFamily="49" charset="0"/>
                <a:cs typeface="Courier New" panose="02070309020205020404" pitchFamily="49" charset="0"/>
              </a:rPr>
              <a:t>3</a:t>
            </a:r>
            <a:r>
              <a:rPr lang="en-US" dirty="0"/>
              <a:t> for </a:t>
            </a:r>
            <a:r>
              <a:rPr lang="en-US" b="1" dirty="0">
                <a:solidFill>
                  <a:srgbClr val="FF0000"/>
                </a:solidFill>
              </a:rPr>
              <a:t>P3</a:t>
            </a:r>
            <a:r>
              <a:rPr lang="en-US" dirty="0"/>
              <a:t>, and so on.. which are NOT </a:t>
            </a:r>
            <a:r>
              <a:rPr lang="en-US" dirty="0" err="1"/>
              <a:t>gonna</a:t>
            </a:r>
            <a:r>
              <a:rPr lang="en-US" dirty="0"/>
              <a:t> be changed or altered by a Dr. Noel:</a:t>
            </a:r>
            <a:br>
              <a:rPr lang="en-US" dirty="0"/>
            </a:br>
            <a:r>
              <a:rPr lang="en-US" dirty="0"/>
              <a:t>Should they be </a:t>
            </a:r>
          </a:p>
          <a:p>
            <a:pPr lvl="1"/>
            <a:r>
              <a:rPr lang="en-US" dirty="0"/>
              <a:t>1. hidden from a user away in the function? </a:t>
            </a:r>
          </a:p>
          <a:p>
            <a:pPr lvl="2"/>
            <a:r>
              <a:rPr lang="en-US" dirty="0"/>
              <a:t>Pros: </a:t>
            </a:r>
          </a:p>
          <a:p>
            <a:pPr lvl="3"/>
            <a:r>
              <a:rPr lang="en-US" dirty="0"/>
              <a:t>Cleaner, more scrollable main file, functions have reduced input arguments. </a:t>
            </a:r>
          </a:p>
          <a:p>
            <a:pPr lvl="2"/>
            <a:r>
              <a:rPr lang="en-US" dirty="0"/>
              <a:t>Cons: </a:t>
            </a:r>
          </a:p>
          <a:p>
            <a:pPr lvl="3"/>
            <a:r>
              <a:rPr lang="en-US" dirty="0"/>
              <a:t>Can get annoying to change parameter values every time by going into a specific function/module during initial development</a:t>
            </a:r>
          </a:p>
          <a:p>
            <a:pPr lvl="1"/>
            <a:r>
              <a:rPr lang="en-US" dirty="0"/>
              <a:t>Or 2. should they be </a:t>
            </a:r>
            <a:r>
              <a:rPr lang="en-US" dirty="0" err="1"/>
              <a:t>tinkerable</a:t>
            </a:r>
            <a:r>
              <a:rPr lang="en-US" dirty="0"/>
              <a:t> in the main file itself? (this is what I did) </a:t>
            </a:r>
          </a:p>
          <a:p>
            <a:pPr lvl="2"/>
            <a:r>
              <a:rPr lang="en-US" dirty="0"/>
              <a:t>Pros: </a:t>
            </a:r>
          </a:p>
          <a:p>
            <a:pPr lvl="3"/>
            <a:r>
              <a:rPr lang="en-US" dirty="0"/>
              <a:t>Highly </a:t>
            </a:r>
            <a:r>
              <a:rPr lang="en-US" dirty="0" err="1"/>
              <a:t>tinkerable</a:t>
            </a:r>
            <a:r>
              <a:rPr lang="en-US" dirty="0"/>
              <a:t> code making way for easier development time.</a:t>
            </a:r>
          </a:p>
          <a:p>
            <a:pPr lvl="3"/>
            <a:r>
              <a:rPr lang="en-US" dirty="0"/>
              <a:t>The user operating the code via the main file feels truly powerful.</a:t>
            </a:r>
          </a:p>
          <a:p>
            <a:pPr lvl="2"/>
            <a:r>
              <a:rPr lang="en-US" dirty="0"/>
              <a:t>Cons:</a:t>
            </a:r>
          </a:p>
          <a:p>
            <a:pPr lvl="3"/>
            <a:r>
              <a:rPr lang="en-US" dirty="0"/>
              <a:t>Number of function arguments gets nasty for some complex algorithms</a:t>
            </a:r>
          </a:p>
          <a:p>
            <a:pPr lvl="3"/>
            <a:r>
              <a:rPr lang="en-US" dirty="0"/>
              <a:t>Bigger main file. Parameters can feel out of place if the user is NOT interested in running a particular project at the time.</a:t>
            </a:r>
            <a:br>
              <a:rPr lang="en-US" dirty="0"/>
            </a:br>
            <a:endParaRPr lang="en-IN" dirty="0"/>
          </a:p>
        </p:txBody>
      </p:sp>
    </p:spTree>
    <p:extLst>
      <p:ext uri="{BB962C8B-B14F-4D97-AF65-F5344CB8AC3E}">
        <p14:creationId xmlns:p14="http://schemas.microsoft.com/office/powerpoint/2010/main" val="3677315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2717</TotalTime>
  <Words>1780</Words>
  <Application>Microsoft Office PowerPoint</Application>
  <PresentationFormat>Widescreen</PresentationFormat>
  <Paragraphs>150</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Baguet Script</vt:lpstr>
      <vt:lpstr>Calibri</vt:lpstr>
      <vt:lpstr>Calibri Light</vt:lpstr>
      <vt:lpstr>Calisto MT</vt:lpstr>
      <vt:lpstr>Cambria Math</vt:lpstr>
      <vt:lpstr>Courier New</vt:lpstr>
      <vt:lpstr>Montserrat</vt:lpstr>
      <vt:lpstr>Office Theme</vt:lpstr>
      <vt:lpstr>EE 521 Analysis of Power Systems In Julia </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257</cp:revision>
  <dcterms:created xsi:type="dcterms:W3CDTF">2023-05-14T22:01:09Z</dcterms:created>
  <dcterms:modified xsi:type="dcterms:W3CDTF">2023-05-25T16:00:08Z</dcterms:modified>
</cp:coreProperties>
</file>