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92" r:id="rId6"/>
    <p:sldId id="293" r:id="rId7"/>
    <p:sldId id="294" r:id="rId8"/>
    <p:sldId id="295" r:id="rId9"/>
    <p:sldId id="297" r:id="rId10"/>
    <p:sldId id="289" r:id="rId11"/>
    <p:sldId id="296" r:id="rId12"/>
    <p:sldId id="290" r:id="rId13"/>
    <p:sldId id="283" r:id="rId14"/>
    <p:sldId id="284" r:id="rId15"/>
    <p:sldId id="286" r:id="rId16"/>
    <p:sldId id="285" r:id="rId17"/>
    <p:sldId id="291" r:id="rId18"/>
    <p:sldId id="278" r:id="rId19"/>
    <p:sldId id="280" r:id="rId20"/>
    <p:sldId id="279" r:id="rId21"/>
    <p:sldId id="276" r:id="rId22"/>
    <p:sldId id="277" r:id="rId23"/>
    <p:sldId id="281" r:id="rId24"/>
    <p:sldId id="282" r:id="rId25"/>
    <p:sldId id="287" r:id="rId26"/>
    <p:sldId id="288" r:id="rId27"/>
    <p:sldId id="275" r:id="rId28"/>
    <p:sldId id="265" r:id="rId29"/>
    <p:sldId id="259" r:id="rId30"/>
    <p:sldId id="266" r:id="rId31"/>
    <p:sldId id="270" r:id="rId32"/>
    <p:sldId id="267" r:id="rId33"/>
    <p:sldId id="264" r:id="rId34"/>
    <p:sldId id="271" r:id="rId35"/>
    <p:sldId id="268" r:id="rId36"/>
    <p:sldId id="263" r:id="rId37"/>
    <p:sldId id="269" r:id="rId38"/>
    <p:sldId id="262" r:id="rId39"/>
    <p:sldId id="272" r:id="rId40"/>
    <p:sldId id="258" r:id="rId41"/>
    <p:sldId id="2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58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49" autoAdjust="0"/>
  </p:normalViewPr>
  <p:slideViewPr>
    <p:cSldViewPr snapToGrid="0">
      <p:cViewPr varScale="1">
        <p:scale>
          <a:sx n="113" d="100"/>
          <a:sy n="113" d="100"/>
        </p:scale>
        <p:origin x="510"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05-06-2023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05-06-2023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t.ly/HpHF" TargetMode="External"/><Relationship Id="rId2" Type="http://schemas.openxmlformats.org/officeDocument/2006/relationships/hyperlink" Target="https://ieeexplore.ieee.org/document/8442948" TargetMode="External"/><Relationship Id="rId1" Type="http://schemas.openxmlformats.org/officeDocument/2006/relationships/slideLayout" Target="../slideLayouts/slideLayout2.xml"/><Relationship Id="rId5" Type="http://schemas.openxmlformats.org/officeDocument/2006/relationships/hyperlink" Target="t.ly/-4pQ" TargetMode="External"/><Relationship Id="rId4" Type="http://schemas.openxmlformats.org/officeDocument/2006/relationships/hyperlink" Target="t.ly/6vb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t.ly/WWBq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0C9-860B-ADD5-F8DB-2FB06F37C4E3}"/>
              </a:ext>
            </a:extLst>
          </p:cNvPr>
          <p:cNvSpPr>
            <a:spLocks noGrp="1"/>
          </p:cNvSpPr>
          <p:nvPr>
            <p:ph type="title"/>
          </p:nvPr>
        </p:nvSpPr>
        <p:spPr/>
        <p:txBody>
          <a:bodyPr/>
          <a:lstStyle/>
          <a:p>
            <a:r>
              <a:rPr lang="en-US" dirty="0"/>
              <a:t>Collaboration in GitHub</a:t>
            </a:r>
            <a:endParaRPr lang="en-IN" dirty="0"/>
          </a:p>
        </p:txBody>
      </p:sp>
      <p:sp>
        <p:nvSpPr>
          <p:cNvPr id="3" name="Content Placeholder 2">
            <a:extLst>
              <a:ext uri="{FF2B5EF4-FFF2-40B4-BE49-F238E27FC236}">
                <a16:creationId xmlns:a16="http://schemas.microsoft.com/office/drawing/2014/main" id="{374E0139-771F-0AA2-D52B-A4CC5B605EE3}"/>
              </a:ext>
            </a:extLst>
          </p:cNvPr>
          <p:cNvSpPr>
            <a:spLocks noGrp="1"/>
          </p:cNvSpPr>
          <p:nvPr>
            <p:ph idx="1"/>
          </p:nvPr>
        </p:nvSpPr>
        <p:spPr/>
        <p:txBody>
          <a:bodyPr>
            <a:normAutofit fontScale="85000" lnSpcReduction="10000"/>
          </a:bodyPr>
          <a:lstStyle/>
          <a:p>
            <a:r>
              <a:rPr lang="en-US" dirty="0"/>
              <a:t>My knowledge of GitHub is very rudimentary. </a:t>
            </a:r>
          </a:p>
          <a:p>
            <a:pPr lvl="1"/>
            <a:r>
              <a:rPr lang="en-US" dirty="0"/>
              <a:t>Before starting to work on a new function in your branch, check that your branch is up to date with the latest functionalities of the main branch. You can use Branch-&gt;Update with main branch for </a:t>
            </a:r>
            <a:r>
              <a:rPr lang="en-US"/>
              <a:t>the same.</a:t>
            </a:r>
            <a:endParaRPr lang="en-US" dirty="0"/>
          </a:p>
          <a:p>
            <a:pPr lvl="1"/>
            <a:r>
              <a:rPr lang="en-US" dirty="0"/>
              <a:t>Accepting a Pull Request (which means adding stuff from your branch to the main branch) best works when there are little to no conflicts.</a:t>
            </a:r>
          </a:p>
          <a:p>
            <a:pPr lvl="1"/>
            <a:r>
              <a:rPr lang="en-US" dirty="0"/>
              <a:t>To make sure that there are little to no conflict:</a:t>
            </a:r>
          </a:p>
          <a:p>
            <a:pPr lvl="2"/>
            <a:r>
              <a:rPr lang="en-US" dirty="0"/>
              <a:t>Use your dedicated test file for testing the functions you’re creating.</a:t>
            </a:r>
          </a:p>
          <a:p>
            <a:pPr lvl="2"/>
            <a:r>
              <a:rPr lang="en-US" dirty="0"/>
              <a:t>Write your functions in a separate module.</a:t>
            </a:r>
          </a:p>
          <a:p>
            <a:pPr lvl="2"/>
            <a:r>
              <a:rPr lang="en-US" dirty="0"/>
              <a:t>Once you’re able to ascertain that your functions actually work, move them from that temporary module into the required module.</a:t>
            </a:r>
          </a:p>
          <a:p>
            <a:pPr lvl="2"/>
            <a:r>
              <a:rPr lang="en-US" dirty="0"/>
              <a:t>If your function was NOT present in the required module, there will likely be no conflicts for merging.</a:t>
            </a:r>
          </a:p>
          <a:p>
            <a:pPr lvl="2"/>
            <a:r>
              <a:rPr lang="en-US" dirty="0"/>
              <a:t>If your function has altered the state of the previous module, it will likely be the only conflict for merging, in which case you can confidently overwrite the previous code in </a:t>
            </a:r>
            <a:r>
              <a:rPr lang="en-US" dirty="0" err="1"/>
              <a:t>th</a:t>
            </a:r>
            <a:r>
              <a:rPr lang="en-US" dirty="0"/>
              <a:t> main branch, knowing that you’re the only one working on that function. </a:t>
            </a:r>
          </a:p>
          <a:p>
            <a:pPr lvl="1"/>
            <a:r>
              <a:rPr lang="en-US" dirty="0"/>
              <a:t>If all else fails, we can always revert to a previous, working version of the main branch.	</a:t>
            </a:r>
            <a:endParaRPr lang="en-IN" dirty="0"/>
          </a:p>
        </p:txBody>
      </p:sp>
    </p:spTree>
    <p:extLst>
      <p:ext uri="{BB962C8B-B14F-4D97-AF65-F5344CB8AC3E}">
        <p14:creationId xmlns:p14="http://schemas.microsoft.com/office/powerpoint/2010/main" val="161648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r>
              <a:rPr lang="en-US" dirty="0">
                <a:latin typeface="Georgia" panose="02040502050405020303" pitchFamily="18" charset="0"/>
                <a:cs typeface="Helvetica" panose="020B0604020202020204" pitchFamily="34" charset="0"/>
              </a:rPr>
              <a:t>We’re doing </a:t>
            </a:r>
            <a:r>
              <a:rPr lang="en-US" b="1" dirty="0">
                <a:latin typeface="Georgia" panose="02040502050405020303" pitchFamily="18" charset="0"/>
                <a:cs typeface="Helvetica" panose="020B0604020202020204" pitchFamily="34" charset="0"/>
              </a:rPr>
              <a:t>useful</a:t>
            </a:r>
            <a:r>
              <a:rPr lang="en-US" dirty="0">
                <a:latin typeface="Georgia" panose="02040502050405020303" pitchFamily="18" charset="0"/>
                <a:cs typeface="Helvetica" panose="020B0604020202020204" pitchFamily="34" charset="0"/>
              </a:rPr>
              <a:t>, </a:t>
            </a:r>
            <a:r>
              <a:rPr lang="en-US" b="1" dirty="0">
                <a:latin typeface="Georgia" panose="02040502050405020303" pitchFamily="18" charset="0"/>
                <a:cs typeface="Helvetica" panose="020B0604020202020204" pitchFamily="34" charset="0"/>
              </a:rPr>
              <a:t>innovative</a:t>
            </a:r>
            <a:r>
              <a:rPr lang="en-US" dirty="0">
                <a:latin typeface="Georgia" panose="02040502050405020303" pitchFamily="18" charset="0"/>
                <a:cs typeface="Helvetica" panose="020B0604020202020204" pitchFamily="34" charset="0"/>
              </a:rPr>
              <a:t> work.</a:t>
            </a:r>
          </a:p>
          <a:p>
            <a:r>
              <a:rPr lang="en-US" dirty="0">
                <a:latin typeface="Georgia" panose="02040502050405020303" pitchFamily="18" charset="0"/>
                <a:cs typeface="Helvetica" panose="020B0604020202020204" pitchFamily="34" charset="0"/>
              </a:rPr>
              <a:t>Need to convince the reviewers that our work is </a:t>
            </a:r>
            <a:r>
              <a:rPr lang="en-US" b="1" dirty="0">
                <a:latin typeface="Georgia" panose="02040502050405020303" pitchFamily="18" charset="0"/>
                <a:cs typeface="Helvetica" panose="020B0604020202020204" pitchFamily="34" charset="0"/>
              </a:rPr>
              <a:t>useful</a:t>
            </a:r>
            <a:r>
              <a:rPr lang="en-US" dirty="0">
                <a:latin typeface="Georgia" panose="02040502050405020303" pitchFamily="18" charset="0"/>
                <a:cs typeface="Helvetica" panose="020B0604020202020204" pitchFamily="34" charset="0"/>
              </a:rPr>
              <a:t> and </a:t>
            </a:r>
            <a:r>
              <a:rPr lang="en-US" b="1" dirty="0">
                <a:latin typeface="Georgia" panose="02040502050405020303" pitchFamily="18" charset="0"/>
                <a:cs typeface="Helvetica" panose="020B0604020202020204" pitchFamily="34" charset="0"/>
              </a:rPr>
              <a:t>innovative</a:t>
            </a:r>
            <a:r>
              <a:rPr lang="en-US" dirty="0">
                <a:latin typeface="Georgia" panose="02040502050405020303" pitchFamily="18" charset="0"/>
                <a:cs typeface="Helvetica" panose="020B0604020202020204" pitchFamily="34" charset="0"/>
              </a:rPr>
              <a:t>.</a:t>
            </a:r>
          </a:p>
          <a:p>
            <a:r>
              <a:rPr lang="en-US" dirty="0">
                <a:latin typeface="Georgia" panose="02040502050405020303" pitchFamily="18" charset="0"/>
                <a:cs typeface="Helvetica" panose="020B0604020202020204" pitchFamily="34" charset="0"/>
              </a:rPr>
              <a:t>Need to read up on papers presenting packages in Power Systems.</a:t>
            </a:r>
          </a:p>
        </p:txBody>
      </p:sp>
    </p:spTree>
    <p:extLst>
      <p:ext uri="{BB962C8B-B14F-4D97-AF65-F5344CB8AC3E}">
        <p14:creationId xmlns:p14="http://schemas.microsoft.com/office/powerpoint/2010/main" val="100729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dirty="0">
                <a:latin typeface="Georgia" panose="02040502050405020303" pitchFamily="18" charset="0"/>
                <a:cs typeface="Helvetica" panose="020B0604020202020204" pitchFamily="34" charset="0"/>
              </a:rPr>
              <a:t>Need to read up on papers presenting packages in Power Systems.</a:t>
            </a:r>
          </a:p>
          <a:p>
            <a:pPr marL="0" indent="0">
              <a:buNone/>
            </a:pPr>
            <a:endParaRPr lang="en-US"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PowerModels.jl</a:t>
            </a:r>
            <a:r>
              <a:rPr lang="en-US" sz="1600" dirty="0">
                <a:latin typeface="Georgia" panose="02040502050405020303" pitchFamily="18" charset="0"/>
                <a:cs typeface="Helvetica" panose="020B0604020202020204" pitchFamily="34" charset="0"/>
              </a:rPr>
              <a:t>: An Open-Source Framework for Exploring Power Flow Formulations from </a:t>
            </a:r>
            <a:r>
              <a:rPr lang="en-US" sz="1600" i="1" dirty="0">
                <a:latin typeface="Georgia" panose="02040502050405020303" pitchFamily="18" charset="0"/>
                <a:cs typeface="Helvetica" panose="020B0604020202020204" pitchFamily="34" charset="0"/>
              </a:rPr>
              <a:t>PSCC 2018</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2"/>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PowerSystems.jl</a:t>
            </a:r>
            <a:r>
              <a:rPr lang="en-US" sz="1600" dirty="0">
                <a:latin typeface="Georgia" panose="02040502050405020303" pitchFamily="18" charset="0"/>
                <a:cs typeface="Helvetica" panose="020B0604020202020204" pitchFamily="34" charset="0"/>
              </a:rPr>
              <a:t> — A power system data management package for large scale modeling from </a:t>
            </a:r>
            <a:r>
              <a:rPr lang="en-US" sz="1600" i="1" dirty="0" err="1">
                <a:latin typeface="Georgia" panose="02040502050405020303" pitchFamily="18" charset="0"/>
                <a:cs typeface="Helvetica" panose="020B0604020202020204" pitchFamily="34" charset="0"/>
              </a:rPr>
              <a:t>SoftwareX</a:t>
            </a:r>
            <a:r>
              <a:rPr lang="en-US" sz="1600" i="1" dirty="0">
                <a:latin typeface="Georgia" panose="02040502050405020303" pitchFamily="18" charset="0"/>
                <a:cs typeface="Helvetica" panose="020B0604020202020204" pitchFamily="34" charset="0"/>
              </a:rPr>
              <a:t> 2021</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3" action="ppaction://hlinkfile"/>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PyPSA</a:t>
            </a:r>
            <a:r>
              <a:rPr lang="en-US" sz="1600" dirty="0">
                <a:latin typeface="Georgia" panose="02040502050405020303" pitchFamily="18" charset="0"/>
                <a:cs typeface="Helvetica" panose="020B0604020202020204" pitchFamily="34" charset="0"/>
              </a:rPr>
              <a:t>: Python for Power System Analysis from </a:t>
            </a:r>
            <a:r>
              <a:rPr lang="en-US" sz="1600" i="1" dirty="0">
                <a:latin typeface="Georgia" panose="02040502050405020303" pitchFamily="18" charset="0"/>
                <a:cs typeface="Helvetica" panose="020B0604020202020204" pitchFamily="34" charset="0"/>
              </a:rPr>
              <a:t>Journal of Open Research Software, 2018</a:t>
            </a:r>
            <a:r>
              <a:rPr lang="en-US" sz="1600" b="1"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4" action="ppaction://hlinkfile"/>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PowerModelsDistribution.jl</a:t>
            </a:r>
            <a:r>
              <a:rPr lang="en-US" sz="1600" dirty="0">
                <a:latin typeface="Georgia" panose="02040502050405020303" pitchFamily="18" charset="0"/>
                <a:cs typeface="Helvetica" panose="020B0604020202020204" pitchFamily="34" charset="0"/>
              </a:rPr>
              <a:t>: An Open-Source Framework for Exploring Distribution Power Flow Formulations from </a:t>
            </a:r>
            <a:r>
              <a:rPr lang="en-US" sz="1600" i="1" dirty="0">
                <a:latin typeface="Georgia" panose="02040502050405020303" pitchFamily="18" charset="0"/>
                <a:cs typeface="Helvetica" panose="020B0604020202020204" pitchFamily="34" charset="0"/>
              </a:rPr>
              <a:t>Electric Power Systems Research 2020</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5" action="ppaction://hlinkfile"/>
              </a:rPr>
              <a:t>Link</a:t>
            </a:r>
            <a:endParaRPr lang="en-US" sz="16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380027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dirty="0">
                <a:latin typeface="Georgia" panose="02040502050405020303" pitchFamily="18" charset="0"/>
                <a:cs typeface="Helvetica" panose="020B0604020202020204" pitchFamily="34" charset="0"/>
              </a:rPr>
              <a:t>Contents to cite:</a:t>
            </a:r>
          </a:p>
          <a:p>
            <a:pPr marL="0" indent="0">
              <a:buNone/>
            </a:pPr>
            <a:endParaRPr lang="en-US"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Symbolics.jl</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2" action="ppaction://hlinkfile"/>
              </a:rPr>
              <a:t>paper</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a:latin typeface="Georgia" panose="02040502050405020303" pitchFamily="18" charset="0"/>
                <a:cs typeface="Helvetica" panose="020B0604020202020204" pitchFamily="34" charset="0"/>
              </a:rPr>
              <a:t>Every package we’re using</a:t>
            </a:r>
          </a:p>
          <a:p>
            <a:pPr lvl="1">
              <a:buClr>
                <a:srgbClr val="00B050"/>
              </a:buClr>
              <a:buSzPct val="50000"/>
              <a:buFont typeface="Wingdings" panose="05000000000000000000" pitchFamily="2" charset="2"/>
              <a:buChar char="v"/>
            </a:pPr>
            <a:r>
              <a:rPr lang="en-US" sz="1600" dirty="0">
                <a:latin typeface="Georgia" panose="02040502050405020303" pitchFamily="18" charset="0"/>
                <a:cs typeface="Helvetica" panose="020B0604020202020204" pitchFamily="34" charset="0"/>
              </a:rPr>
              <a:t>Every package we’re </a:t>
            </a:r>
            <a:r>
              <a:rPr lang="en-US" sz="1600">
                <a:latin typeface="Georgia" panose="02040502050405020303" pitchFamily="18" charset="0"/>
                <a:cs typeface="Helvetica" panose="020B0604020202020204" pitchFamily="34" charset="0"/>
              </a:rPr>
              <a:t>comparing against</a:t>
            </a:r>
            <a:endParaRPr lang="en-US" sz="16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114174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dirty="0">
                <a:latin typeface="Lobster" panose="00000500000000000000" pitchFamily="2" charset="0"/>
                <a:cs typeface="Varela Round" panose="020B0604020202020204" pitchFamily="2" charset="-79"/>
              </a:rPr>
              <a:t>Goal 1: </a:t>
            </a:r>
            <a:br>
              <a:rPr lang="en-US" sz="4000" dirty="0">
                <a:latin typeface="Lobster" panose="00000500000000000000" pitchFamily="2" charset="0"/>
                <a:cs typeface="Varela Round" panose="020B0604020202020204" pitchFamily="2" charset="-79"/>
              </a:rPr>
            </a:br>
            <a:r>
              <a:rPr lang="en-US" sz="4000" dirty="0">
                <a:latin typeface="Lobster" panose="00000500000000000000" pitchFamily="2" charset="0"/>
                <a:cs typeface="Varela Round" panose="020B0604020202020204" pitchFamily="2" charset="-79"/>
              </a:rPr>
              <a:t>Present </a:t>
            </a:r>
            <a:r>
              <a:rPr lang="en-US" sz="4000" dirty="0">
                <a:solidFill>
                  <a:srgbClr val="C00000"/>
                </a:solidFill>
                <a:latin typeface="Lobster" panose="00000500000000000000" pitchFamily="2" charset="0"/>
                <a:cs typeface="Varela Round" panose="020B0604020202020204" pitchFamily="2" charset="-79"/>
              </a:rPr>
              <a:t>Noel</a:t>
            </a:r>
            <a:r>
              <a:rPr lang="en-US" sz="4000" dirty="0">
                <a:solidFill>
                  <a:schemeClr val="accent3">
                    <a:lumMod val="75000"/>
                  </a:schemeClr>
                </a:solidFill>
                <a:latin typeface="Lobster" panose="00000500000000000000" pitchFamily="2" charset="0"/>
                <a:cs typeface="Varela Round" panose="020B0604020202020204" pitchFamily="2" charset="-79"/>
              </a:rPr>
              <a:t> </a:t>
            </a:r>
            <a:r>
              <a:rPr lang="en-US" sz="4000" dirty="0">
                <a:latin typeface="Lobster" panose="00000500000000000000" pitchFamily="2" charset="0"/>
                <a:cs typeface="Varela Round" panose="020B0604020202020204" pitchFamily="2" charset="-79"/>
              </a:rPr>
              <a:t>with</a:t>
            </a:r>
            <a:r>
              <a:rPr lang="en-US" sz="4000" dirty="0">
                <a:solidFill>
                  <a:schemeClr val="accent3">
                    <a:lumMod val="75000"/>
                  </a:schemeClr>
                </a:solidFill>
                <a:latin typeface="Lobster" panose="00000500000000000000" pitchFamily="2" charset="0"/>
                <a:cs typeface="Varela Round" panose="020B0604020202020204" pitchFamily="2" charset="-79"/>
              </a:rPr>
              <a:t> </a:t>
            </a:r>
            <a:r>
              <a:rPr lang="en-US" sz="4000" dirty="0">
                <a:solidFill>
                  <a:srgbClr val="002060"/>
                </a:solidFill>
                <a:latin typeface="Lobster" panose="00000500000000000000" pitchFamily="2" charset="0"/>
                <a:cs typeface="Varela Round" panose="020B0604020202020204" pitchFamily="2" charset="-79"/>
              </a:rPr>
              <a:t>P1</a:t>
            </a:r>
            <a:r>
              <a:rPr lang="en-US" sz="4000" dirty="0">
                <a:latin typeface="Lobster" panose="00000500000000000000" pitchFamily="2" charset="0"/>
                <a:cs typeface="Varela Round" panose="020B0604020202020204" pitchFamily="2" charset="-79"/>
              </a:rPr>
              <a:t>, with all the bells and whistles</a:t>
            </a:r>
          </a:p>
        </p:txBody>
      </p:sp>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a:ln>
            <a:solidFill>
              <a:schemeClr val="accent1"/>
            </a:solidFill>
          </a:ln>
        </p:spPr>
        <p:txBody>
          <a:bodyPr>
            <a:normAutofit/>
          </a:bodyPr>
          <a:lstStyle/>
          <a:p>
            <a:pPr marL="0" indent="0">
              <a:buNone/>
            </a:pPr>
            <a:r>
              <a:rPr lang="en-US" sz="2000" dirty="0">
                <a:solidFill>
                  <a:schemeClr val="accent5">
                    <a:lumMod val="50000"/>
                  </a:schemeClr>
                </a:solidFill>
                <a:latin typeface="Avenir Next LT Pro" panose="020B0504020202020204" pitchFamily="34" charset="0"/>
              </a:rPr>
              <a:t>When? </a:t>
            </a:r>
          </a:p>
          <a:p>
            <a:pPr marL="0" indent="0">
              <a:buNone/>
            </a:pPr>
            <a:endParaRPr lang="en-US" sz="2000" dirty="0">
              <a:solidFill>
                <a:schemeClr val="accent5">
                  <a:lumMod val="50000"/>
                </a:schemeClr>
              </a:solidFill>
              <a:latin typeface="Avenir Next LT Pro" panose="020B0504020202020204" pitchFamily="34" charset="0"/>
            </a:endParaRPr>
          </a:p>
          <a:p>
            <a:pPr marL="0" indent="0">
              <a:buNone/>
            </a:pPr>
            <a:r>
              <a:rPr lang="en-US" sz="2000" dirty="0">
                <a:solidFill>
                  <a:schemeClr val="accent5">
                    <a:lumMod val="50000"/>
                  </a:schemeClr>
                </a:solidFill>
                <a:latin typeface="Avenir Next LT Pro" panose="020B0504020202020204" pitchFamily="34" charset="0"/>
              </a:rPr>
              <a:t>Sub-goal: </a:t>
            </a:r>
          </a:p>
          <a:p>
            <a:pPr marL="0" indent="0">
              <a:buNone/>
            </a:pPr>
            <a:r>
              <a:rPr lang="en-US" sz="2000" dirty="0">
                <a:solidFill>
                  <a:schemeClr val="accent5">
                    <a:lumMod val="50000"/>
                  </a:schemeClr>
                </a:solidFill>
                <a:latin typeface="Avenir Next LT Pro" panose="020B0504020202020204" pitchFamily="34" charset="0"/>
              </a:rPr>
              <a:t>	P1 is evaluation-worthy. </a:t>
            </a:r>
          </a:p>
          <a:p>
            <a:pPr marL="0" indent="0">
              <a:buNone/>
            </a:pPr>
            <a:r>
              <a:rPr lang="en-US" sz="2000" dirty="0">
                <a:solidFill>
                  <a:schemeClr val="accent5">
                    <a:lumMod val="50000"/>
                  </a:schemeClr>
                </a:solidFill>
                <a:latin typeface="Avenir Next LT Pro" panose="020B0504020202020204" pitchFamily="34" charset="0"/>
              </a:rPr>
              <a:t>	Has running NRPF, FDPF for 14 bus.</a:t>
            </a:r>
          </a:p>
        </p:txBody>
      </p:sp>
      <p:pic>
        <p:nvPicPr>
          <p:cNvPr id="1026" name="Picture 2">
            <a:extLst>
              <a:ext uri="{FF2B5EF4-FFF2-40B4-BE49-F238E27FC236}">
                <a16:creationId xmlns:a16="http://schemas.microsoft.com/office/drawing/2014/main" id="{A5AEB3E0-560B-66A6-B76B-A3270A2D0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799" y="2061708"/>
            <a:ext cx="4064001" cy="452656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Graphic 4" descr="Flip calendar with solid fill">
            <a:extLst>
              <a:ext uri="{FF2B5EF4-FFF2-40B4-BE49-F238E27FC236}">
                <a16:creationId xmlns:a16="http://schemas.microsoft.com/office/drawing/2014/main" id="{31A3D01D-10F9-07E5-3D3A-76E2EADE39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3526" y="1799410"/>
            <a:ext cx="524597" cy="524597"/>
          </a:xfrm>
          <a:prstGeom prst="rect">
            <a:avLst/>
          </a:prstGeom>
        </p:spPr>
      </p:pic>
    </p:spTree>
    <p:extLst>
      <p:ext uri="{BB962C8B-B14F-4D97-AF65-F5344CB8AC3E}">
        <p14:creationId xmlns:p14="http://schemas.microsoft.com/office/powerpoint/2010/main" val="413408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dirty="0">
                <a:latin typeface="Lobster" panose="00000500000000000000" pitchFamily="2" charset="0"/>
                <a:cs typeface="Varela Round" panose="020B0604020202020204" pitchFamily="2" charset="-79"/>
              </a:rPr>
              <a:t>Goal 1: </a:t>
            </a:r>
            <a:br>
              <a:rPr lang="en-US" sz="4000" dirty="0">
                <a:latin typeface="Lobster" panose="00000500000000000000" pitchFamily="2" charset="0"/>
                <a:cs typeface="Varela Round" panose="020B0604020202020204" pitchFamily="2" charset="-79"/>
              </a:rPr>
            </a:br>
            <a:r>
              <a:rPr lang="en-US" sz="4000" dirty="0">
                <a:latin typeface="Lobster" panose="00000500000000000000" pitchFamily="2" charset="0"/>
                <a:cs typeface="Varela Round" panose="020B0604020202020204" pitchFamily="2" charset="-79"/>
              </a:rPr>
              <a:t>Present </a:t>
            </a:r>
            <a:r>
              <a:rPr lang="en-US" sz="4000" dirty="0">
                <a:solidFill>
                  <a:srgbClr val="C00000"/>
                </a:solidFill>
                <a:latin typeface="Lobster" panose="00000500000000000000" pitchFamily="2" charset="0"/>
                <a:cs typeface="Varela Round" panose="020B0604020202020204" pitchFamily="2" charset="-79"/>
              </a:rPr>
              <a:t>Noel</a:t>
            </a:r>
            <a:r>
              <a:rPr lang="en-US" sz="4000" dirty="0">
                <a:latin typeface="Lobster" panose="00000500000000000000" pitchFamily="2" charset="0"/>
                <a:cs typeface="Varela Round" panose="020B0604020202020204" pitchFamily="2" charset="-79"/>
              </a:rPr>
              <a:t> with </a:t>
            </a:r>
            <a:r>
              <a:rPr lang="en-US" sz="4000" dirty="0">
                <a:solidFill>
                  <a:srgbClr val="002060"/>
                </a:solidFill>
                <a:latin typeface="Lobster" panose="00000500000000000000" pitchFamily="2" charset="0"/>
                <a:cs typeface="Varela Round" panose="020B0604020202020204" pitchFamily="2" charset="-79"/>
              </a:rPr>
              <a:t>P1</a:t>
            </a:r>
            <a:r>
              <a:rPr lang="en-US" sz="4000" dirty="0">
                <a:latin typeface="Lobster" panose="00000500000000000000" pitchFamily="2" charset="0"/>
                <a:cs typeface="Varela Round" panose="020B0604020202020204" pitchFamily="2" charset="-79"/>
              </a:rPr>
              <a:t>, with all the bells and whistles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p:txBody>
              <a:bodyPr>
                <a:normAutofit/>
              </a:bodyPr>
              <a:lstStyle/>
              <a:p>
                <a:pPr marL="0" indent="0">
                  <a:buNone/>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Bells and Whistles?</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A notebook environment, where user inputs are inserted using widgets.</a:t>
                </a:r>
              </a:p>
              <a:p>
                <a:pPr lvl="1">
                  <a:buFont typeface="Wingdings" panose="05000000000000000000" pitchFamily="2" charset="2"/>
                  <a:buChar char="ü"/>
                </a:pPr>
                <a:r>
                  <a:rPr lang="en-US" sz="1600" dirty="0">
                    <a:solidFill>
                      <a:srgbClr val="002060"/>
                    </a:solidFill>
                    <a:latin typeface="Avenir Next LT Pro" panose="020B0504020202020204" pitchFamily="34" charset="0"/>
                    <a:ea typeface="Lato" panose="020B0604020202020204" pitchFamily="34" charset="0"/>
                    <a:cs typeface="Lato" panose="020B0604020202020204" pitchFamily="34" charset="0"/>
                  </a:rPr>
                  <a:t>Pluto</a:t>
                </a:r>
              </a:p>
              <a:p>
                <a:pPr lvl="1">
                  <a:buFont typeface="Wingdings" panose="05000000000000000000" pitchFamily="2" charset="2"/>
                  <a:buChar char="ü"/>
                </a:pPr>
                <a:r>
                  <a:rPr lang="en-US" sz="1600" dirty="0" err="1">
                    <a:solidFill>
                      <a:srgbClr val="002060"/>
                    </a:solidFill>
                    <a:latin typeface="Avenir Next LT Pro" panose="020B0504020202020204" pitchFamily="34" charset="0"/>
                    <a:ea typeface="Lato" panose="020B0604020202020204" pitchFamily="34" charset="0"/>
                    <a:cs typeface="Lato" panose="020B0604020202020204" pitchFamily="34" charset="0"/>
                  </a:rPr>
                  <a:t>Jupyter</a:t>
                </a:r>
                <a:endParaRPr lang="en-US" sz="1600" dirty="0">
                  <a:solidFill>
                    <a:srgbClr val="002060"/>
                  </a:solidFill>
                  <a:latin typeface="Avenir Next LT Pro" panose="020B0504020202020204" pitchFamily="34" charset="0"/>
                  <a:ea typeface="Lato" panose="020B0604020202020204" pitchFamily="34" charset="0"/>
                  <a:cs typeface="Lato" panose="020B0604020202020204" pitchFamily="34" charset="0"/>
                </a:endParaRP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For in-program visualization:</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a:t>
                </a:r>
                <a:r>
                  <a:rPr lang="en-US" sz="2000" dirty="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for </a:t>
                </a:r>
                <a14:m>
                  <m:oMath xmlns:m="http://schemas.openxmlformats.org/officeDocument/2006/math">
                    <m:r>
                      <m:rPr>
                        <m:sty m:val="p"/>
                      </m:rPr>
                      <a:rPr lang="en-US" sz="2000" b="0" i="0" smtClean="0">
                        <a:solidFill>
                          <a:srgbClr val="002060"/>
                        </a:solidFill>
                        <a:latin typeface="Cambria Math" panose="02040503050406030204" pitchFamily="18" charset="0"/>
                      </a:rPr>
                      <m:t>busData</m:t>
                    </m:r>
                    <m:r>
                      <a:rPr lang="en-US" sz="2000" b="0" i="0" smtClean="0">
                        <a:solidFill>
                          <a:srgbClr val="002060"/>
                        </a:solidFill>
                        <a:latin typeface="Cambria Math" panose="02040503050406030204" pitchFamily="18" charset="0"/>
                      </a:rPr>
                      <m:t>, </m:t>
                    </m:r>
                    <m:r>
                      <m:rPr>
                        <m:sty m:val="p"/>
                      </m:rPr>
                      <a:rPr lang="en-US" sz="2000" b="0" i="0" smtClean="0">
                        <a:solidFill>
                          <a:srgbClr val="002060"/>
                        </a:solidFill>
                        <a:latin typeface="Cambria Math" panose="02040503050406030204" pitchFamily="18" charset="0"/>
                      </a:rPr>
                      <m:t>branchData</m:t>
                    </m:r>
                    <m:r>
                      <a:rPr lang="en-US" sz="2000" b="0" i="0"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𝑌</m:t>
                        </m:r>
                      </m:e>
                      <m:sub>
                        <m:r>
                          <a:rPr lang="en-US" sz="2000" b="0" i="1" smtClean="0">
                            <a:solidFill>
                              <a:srgbClr val="002060"/>
                            </a:solidFill>
                            <a:latin typeface="Cambria Math" panose="02040503050406030204" pitchFamily="18" charset="0"/>
                          </a:rPr>
                          <m:t>𝐵𝑢𝑠</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𝐽</m:t>
                    </m:r>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11</m:t>
                        </m:r>
                      </m:sub>
                    </m:sSub>
                    <m:r>
                      <a:rPr lang="en-US" sz="2000" b="0" i="1"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12</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21</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22</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𝑟𝑒𝑠𝑢𝑙𝑡𝐷𝑎𝑡𝑎</m:t>
                    </m:r>
                  </m:oMath>
                </a14:m>
                <a:r>
                  <a:rPr lang="en-US" sz="2000" b="0" dirty="0">
                    <a:solidFill>
                      <a:srgbClr val="002060"/>
                    </a:solidFill>
                    <a:latin typeface="Avenir Next LT Pro" panose="020B0504020202020204" pitchFamily="34" charset="0"/>
                    <a:ea typeface="Lato" panose="020B0604020202020204" pitchFamily="34" charset="0"/>
                    <a:cs typeface="Lato" panose="020B0604020202020204" pitchFamily="34" charset="0"/>
                  </a:rPr>
                  <a:t> (where </a:t>
                </a:r>
                <a14:m>
                  <m:oMath xmlns:m="http://schemas.openxmlformats.org/officeDocument/2006/math">
                    <m:r>
                      <a:rPr lang="en-US" sz="2000" b="0" i="1" smtClean="0">
                        <a:solidFill>
                          <a:srgbClr val="002060"/>
                        </a:solidFill>
                        <a:latin typeface="Cambria Math" panose="02040503050406030204" pitchFamily="18" charset="0"/>
                        <a:cs typeface="Aparajita" panose="020B0502040204020203" pitchFamily="18" charset="0"/>
                      </a:rPr>
                      <m:t>𝑟𝑒𝑠𝑢𝑙𝑡𝐷𝑎𝑡𝑎</m:t>
                    </m:r>
                    <m:r>
                      <a:rPr lang="en-US" sz="2000" b="0" i="1" smtClean="0">
                        <a:solidFill>
                          <a:srgbClr val="002060"/>
                        </a:solidFill>
                        <a:latin typeface="Cambria Math" panose="02040503050406030204" pitchFamily="18" charset="0"/>
                        <a:cs typeface="Aparajita" panose="020B0502040204020203" pitchFamily="18" charset="0"/>
                      </a:rPr>
                      <m:t>=[</m:t>
                    </m:r>
                    <m:r>
                      <a:rPr lang="en-US" sz="2000" b="0" i="1" smtClean="0">
                        <a:solidFill>
                          <a:srgbClr val="002060"/>
                        </a:solidFill>
                        <a:latin typeface="Cambria Math" panose="02040503050406030204" pitchFamily="18" charset="0"/>
                        <a:cs typeface="Aparajita" panose="020B0502040204020203" pitchFamily="18" charset="0"/>
                      </a:rPr>
                      <m:t>𝑏𝑢𝑠𝑁𝑢𝑚</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𝑉</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𝛿</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𝑃</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𝑄</m:t>
                    </m:r>
                    <m:r>
                      <a:rPr lang="en-US" sz="2000" b="0" i="1" smtClean="0">
                        <a:solidFill>
                          <a:srgbClr val="002060"/>
                        </a:solidFill>
                        <a:latin typeface="Cambria Math" panose="02040503050406030204" pitchFamily="18" charset="0"/>
                        <a:cs typeface="Aparajita" panose="020B0502040204020203" pitchFamily="18" charset="0"/>
                      </a:rPr>
                      <m:t>]</m:t>
                    </m:r>
                  </m:oMath>
                </a14:m>
                <a:r>
                  <a:rPr lang="en-US" sz="2000" b="0" dirty="0">
                    <a:solidFill>
                      <a:srgbClr val="002060"/>
                    </a:solidFill>
                    <a:latin typeface="Avenir Next LT Pro" panose="020B0504020202020204" pitchFamily="34" charset="0"/>
                    <a:ea typeface="Lato" panose="020B0604020202020204" pitchFamily="34" charset="0"/>
                    <a:cs typeface="Lato" panose="020B0604020202020204" pitchFamily="34" charset="0"/>
                  </a:rPr>
                  <a:t>)</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All functions generating these data structures have the option to save those </a:t>
                </a:r>
                <a:r>
                  <a:rPr lang="en-US" sz="2000" dirty="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into CSV files.</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Two plots (for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𝑉</m:t>
                    </m:r>
                  </m:oMath>
                </a14:m>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and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𝛿</m:t>
                    </m:r>
                  </m:oMath>
                </a14:m>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comparing our </a:t>
                </a:r>
                <a:r>
                  <a:rPr lang="en-US" sz="2000" dirty="0" err="1">
                    <a:solidFill>
                      <a:srgbClr val="002060"/>
                    </a:solidFill>
                    <a:latin typeface="Avenir Next LT Pro" panose="020B0504020202020204" pitchFamily="34" charset="0"/>
                    <a:ea typeface="Lato" panose="020B0604020202020204" pitchFamily="34" charset="0"/>
                    <a:cs typeface="Lato" panose="020B0604020202020204" pitchFamily="34" charset="0"/>
                  </a:rPr>
                  <a:t>PowerFlow</a:t>
                </a: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 results with the CSV file values.</a:t>
                </a:r>
              </a:p>
              <a:p>
                <a:pPr>
                  <a:buFont typeface="Wingdings" panose="05000000000000000000" pitchFamily="2" charset="2"/>
                  <a:buChar char="ü"/>
                </a:pPr>
                <a:r>
                  <a:rPr lang="en-US" sz="2000" dirty="0">
                    <a:solidFill>
                      <a:srgbClr val="002060"/>
                    </a:solidFill>
                    <a:latin typeface="Avenir Next LT Pro" panose="020B0504020202020204" pitchFamily="34" charset="0"/>
                    <a:ea typeface="Lato" panose="020B0604020202020204" pitchFamily="34" charset="0"/>
                    <a:cs typeface="Lato" panose="020B0604020202020204" pitchFamily="34" charset="0"/>
                  </a:rPr>
                  <a:t>More??</a:t>
                </a:r>
              </a:p>
            </p:txBody>
          </p:sp>
        </mc:Choice>
        <mc:Fallback>
          <p:sp>
            <p:nvSpPr>
              <p:cNvPr id="3" name="Content Placeholder 2">
                <a:extLst>
                  <a:ext uri="{FF2B5EF4-FFF2-40B4-BE49-F238E27FC236}">
                    <a16:creationId xmlns:a16="http://schemas.microsoft.com/office/drawing/2014/main" id="{D88795ED-4FC2-E4A0-7B75-53C97C0AADAC}"/>
                  </a:ext>
                </a:extLst>
              </p:cNvPr>
              <p:cNvSpPr>
                <a:spLocks noGrp="1" noRot="1" noChangeAspect="1" noMove="1" noResize="1" noEditPoints="1" noAdjustHandles="1" noChangeArrowheads="1" noChangeShapeType="1" noTextEdit="1"/>
              </p:cNvSpPr>
              <p:nvPr>
                <p:ph idx="1"/>
              </p:nvPr>
            </p:nvSpPr>
            <p:spPr>
              <a:blipFill>
                <a:blip r:embed="rId2"/>
                <a:stretch>
                  <a:fillRect l="-638" t="-1261"/>
                </a:stretch>
              </a:blipFill>
            </p:spPr>
            <p:txBody>
              <a:bodyPr/>
              <a:lstStyle/>
              <a:p>
                <a:r>
                  <a:rPr lang="en-US">
                    <a:noFill/>
                  </a:rPr>
                  <a:t> </a:t>
                </a:r>
              </a:p>
            </p:txBody>
          </p:sp>
        </mc:Fallback>
      </mc:AlternateContent>
    </p:spTree>
    <p:extLst>
      <p:ext uri="{BB962C8B-B14F-4D97-AF65-F5344CB8AC3E}">
        <p14:creationId xmlns:p14="http://schemas.microsoft.com/office/powerpoint/2010/main" val="185583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endParaRPr lang="en-US" sz="48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2"/>
          <a:srcRect t="32798"/>
          <a:stretch/>
        </p:blipFill>
        <p:spPr>
          <a:xfrm>
            <a:off x="465157" y="4334290"/>
            <a:ext cx="11258632" cy="2141138"/>
          </a:xfrm>
          <a:prstGeom prst="rect">
            <a:avLst/>
          </a:prstGeom>
          <a:ln>
            <a:solidFill>
              <a:schemeClr val="accent1"/>
            </a:solidFill>
          </a:ln>
        </p:spPr>
      </p:pic>
      <p:pic>
        <p:nvPicPr>
          <p:cNvPr id="5" name="Picture 4">
            <a:extLst>
              <a:ext uri="{FF2B5EF4-FFF2-40B4-BE49-F238E27FC236}">
                <a16:creationId xmlns:a16="http://schemas.microsoft.com/office/drawing/2014/main" id="{7F27D93D-D1EF-780A-9AB4-DAC93C3804F1}"/>
              </a:ext>
            </a:extLst>
          </p:cNvPr>
          <p:cNvPicPr>
            <a:picLocks noChangeAspect="1"/>
          </p:cNvPicPr>
          <p:nvPr/>
        </p:nvPicPr>
        <p:blipFill>
          <a:blip r:embed="rId3"/>
          <a:stretch>
            <a:fillRect/>
          </a:stretch>
        </p:blipFill>
        <p:spPr>
          <a:xfrm>
            <a:off x="2007677" y="1940777"/>
            <a:ext cx="8173591" cy="2143424"/>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endParaRPr lang="en-US" sz="4800" kern="1200" dirty="0">
              <a:solidFill>
                <a:schemeClr val="tx1"/>
              </a:solidFill>
              <a:latin typeface="+mj-lt"/>
              <a:ea typeface="+mj-ea"/>
              <a:cs typeface="+mj-cs"/>
            </a:endParaRPr>
          </a:p>
        </p:txBody>
      </p:sp>
      <p:pic>
        <p:nvPicPr>
          <p:cNvPr id="6" name="Picture 5">
            <a:extLst>
              <a:ext uri="{FF2B5EF4-FFF2-40B4-BE49-F238E27FC236}">
                <a16:creationId xmlns:a16="http://schemas.microsoft.com/office/drawing/2014/main" id="{22166BF3-63B7-834E-E3A8-8FE9DF193651}"/>
              </a:ext>
            </a:extLst>
          </p:cNvPr>
          <p:cNvPicPr>
            <a:picLocks noChangeAspect="1"/>
          </p:cNvPicPr>
          <p:nvPr/>
        </p:nvPicPr>
        <p:blipFill>
          <a:blip r:embed="rId2"/>
          <a:stretch>
            <a:fillRect/>
          </a:stretch>
        </p:blipFill>
        <p:spPr>
          <a:xfrm>
            <a:off x="180766" y="2049228"/>
            <a:ext cx="8313431" cy="1771602"/>
          </a:xfrm>
          <a:prstGeom prst="rect">
            <a:avLst/>
          </a:prstGeom>
          <a:ln>
            <a:solidFill>
              <a:schemeClr val="accent1"/>
            </a:solidFill>
          </a:ln>
        </p:spPr>
      </p:pic>
      <p:pic>
        <p:nvPicPr>
          <p:cNvPr id="8" name="Picture 7">
            <a:extLst>
              <a:ext uri="{FF2B5EF4-FFF2-40B4-BE49-F238E27FC236}">
                <a16:creationId xmlns:a16="http://schemas.microsoft.com/office/drawing/2014/main" id="{1A0382F6-5406-356E-ABAC-248A2EF36589}"/>
              </a:ext>
            </a:extLst>
          </p:cNvPr>
          <p:cNvPicPr>
            <a:picLocks noChangeAspect="1"/>
          </p:cNvPicPr>
          <p:nvPr/>
        </p:nvPicPr>
        <p:blipFill>
          <a:blip r:embed="rId3"/>
          <a:stretch>
            <a:fillRect/>
          </a:stretch>
        </p:blipFill>
        <p:spPr>
          <a:xfrm>
            <a:off x="6743682" y="3235463"/>
            <a:ext cx="4958790" cy="3401763"/>
          </a:xfrm>
          <a:prstGeom prst="rect">
            <a:avLst/>
          </a:prstGeom>
          <a:ln>
            <a:solidFill>
              <a:schemeClr val="accent1"/>
            </a:solidFill>
          </a:ln>
        </p:spPr>
      </p:pic>
      <p:pic>
        <p:nvPicPr>
          <p:cNvPr id="10" name="Picture 9">
            <a:extLst>
              <a:ext uri="{FF2B5EF4-FFF2-40B4-BE49-F238E27FC236}">
                <a16:creationId xmlns:a16="http://schemas.microsoft.com/office/drawing/2014/main" id="{A5BDEC19-C218-584E-0AD6-15762FCA180B}"/>
              </a:ext>
            </a:extLst>
          </p:cNvPr>
          <p:cNvPicPr>
            <a:picLocks noChangeAspect="1"/>
          </p:cNvPicPr>
          <p:nvPr/>
        </p:nvPicPr>
        <p:blipFill>
          <a:blip r:embed="rId4"/>
          <a:stretch>
            <a:fillRect/>
          </a:stretch>
        </p:blipFill>
        <p:spPr>
          <a:xfrm>
            <a:off x="8165116" y="2719610"/>
            <a:ext cx="3537356" cy="502217"/>
          </a:xfrm>
          <a:prstGeom prst="rect">
            <a:avLst/>
          </a:prstGeom>
          <a:ln>
            <a:solidFill>
              <a:schemeClr val="accent1"/>
            </a:solidFill>
          </a:ln>
        </p:spPr>
      </p:pic>
      <p:pic>
        <p:nvPicPr>
          <p:cNvPr id="12" name="Picture 11">
            <a:extLst>
              <a:ext uri="{FF2B5EF4-FFF2-40B4-BE49-F238E27FC236}">
                <a16:creationId xmlns:a16="http://schemas.microsoft.com/office/drawing/2014/main" id="{43CADD92-99A3-97B0-9B40-97AAE58C392E}"/>
              </a:ext>
            </a:extLst>
          </p:cNvPr>
          <p:cNvPicPr>
            <a:picLocks noChangeAspect="1"/>
          </p:cNvPicPr>
          <p:nvPr/>
        </p:nvPicPr>
        <p:blipFill>
          <a:blip r:embed="rId5"/>
          <a:stretch>
            <a:fillRect/>
          </a:stretch>
        </p:blipFill>
        <p:spPr>
          <a:xfrm>
            <a:off x="180766" y="4033334"/>
            <a:ext cx="4820323" cy="619211"/>
          </a:xfrm>
          <a:prstGeom prst="rect">
            <a:avLst/>
          </a:prstGeom>
          <a:ln>
            <a:solidFill>
              <a:schemeClr val="accent1"/>
            </a:solidFill>
          </a:ln>
        </p:spPr>
      </p:pic>
      <p:pic>
        <p:nvPicPr>
          <p:cNvPr id="16" name="Picture 15">
            <a:extLst>
              <a:ext uri="{FF2B5EF4-FFF2-40B4-BE49-F238E27FC236}">
                <a16:creationId xmlns:a16="http://schemas.microsoft.com/office/drawing/2014/main" id="{1523B9D6-EEAE-86A1-DE96-B0444CF009E1}"/>
              </a:ext>
            </a:extLst>
          </p:cNvPr>
          <p:cNvPicPr>
            <a:picLocks noChangeAspect="1"/>
          </p:cNvPicPr>
          <p:nvPr/>
        </p:nvPicPr>
        <p:blipFill>
          <a:blip r:embed="rId6"/>
          <a:stretch>
            <a:fillRect/>
          </a:stretch>
        </p:blipFill>
        <p:spPr>
          <a:xfrm>
            <a:off x="673875" y="4563296"/>
            <a:ext cx="1638529" cy="1105054"/>
          </a:xfrm>
          <a:prstGeom prst="rect">
            <a:avLst/>
          </a:prstGeom>
          <a:ln>
            <a:solidFill>
              <a:schemeClr val="accent1"/>
            </a:solidFill>
          </a:ln>
        </p:spPr>
      </p:pic>
      <p:sp>
        <p:nvSpPr>
          <p:cNvPr id="17" name="TextBox 16">
            <a:extLst>
              <a:ext uri="{FF2B5EF4-FFF2-40B4-BE49-F238E27FC236}">
                <a16:creationId xmlns:a16="http://schemas.microsoft.com/office/drawing/2014/main" id="{BFD1E577-C4D7-F6BB-ABFB-2AF4A6E420F8}"/>
              </a:ext>
            </a:extLst>
          </p:cNvPr>
          <p:cNvSpPr txBox="1"/>
          <p:nvPr/>
        </p:nvSpPr>
        <p:spPr>
          <a:xfrm>
            <a:off x="3038158" y="4892232"/>
            <a:ext cx="3057842" cy="369332"/>
          </a:xfrm>
          <a:prstGeom prst="rect">
            <a:avLst/>
          </a:prstGeom>
          <a:noFill/>
          <a:ln>
            <a:solidFill>
              <a:schemeClr val="accent1"/>
            </a:solidFill>
          </a:ln>
        </p:spPr>
        <p:txBody>
          <a:bodyPr wrap="square" rtlCol="0">
            <a:spAutoFit/>
          </a:bodyPr>
          <a:lstStyle/>
          <a:p>
            <a:r>
              <a:rPr lang="en-US" dirty="0"/>
              <a:t>Need to have him on-board.</a:t>
            </a:r>
          </a:p>
        </p:txBody>
      </p:sp>
      <p:cxnSp>
        <p:nvCxnSpPr>
          <p:cNvPr id="19" name="Straight Arrow Connector 18">
            <a:extLst>
              <a:ext uri="{FF2B5EF4-FFF2-40B4-BE49-F238E27FC236}">
                <a16:creationId xmlns:a16="http://schemas.microsoft.com/office/drawing/2014/main" id="{F66619B4-1526-5842-DFFE-8F65F256A16E}"/>
              </a:ext>
            </a:extLst>
          </p:cNvPr>
          <p:cNvCxnSpPr>
            <a:cxnSpLocks/>
            <a:endCxn id="17" idx="1"/>
          </p:cNvCxnSpPr>
          <p:nvPr/>
        </p:nvCxnSpPr>
        <p:spPr>
          <a:xfrm flipV="1">
            <a:off x="1896533" y="5076898"/>
            <a:ext cx="1141625" cy="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95A9445-1864-460B-2B38-27862F2DC798}"/>
              </a:ext>
            </a:extLst>
          </p:cNvPr>
          <p:cNvPicPr>
            <a:picLocks noChangeAspect="1"/>
          </p:cNvPicPr>
          <p:nvPr/>
        </p:nvPicPr>
        <p:blipFill>
          <a:blip r:embed="rId7"/>
          <a:stretch>
            <a:fillRect/>
          </a:stretch>
        </p:blipFill>
        <p:spPr>
          <a:xfrm>
            <a:off x="181026" y="5878796"/>
            <a:ext cx="4572638" cy="543001"/>
          </a:xfrm>
          <a:prstGeom prst="rect">
            <a:avLst/>
          </a:prstGeom>
          <a:ln>
            <a:solidFill>
              <a:schemeClr val="accent1"/>
            </a:solidFill>
          </a:ln>
        </p:spPr>
      </p:pic>
      <p:pic>
        <p:nvPicPr>
          <p:cNvPr id="25" name="Picture 24">
            <a:extLst>
              <a:ext uri="{FF2B5EF4-FFF2-40B4-BE49-F238E27FC236}">
                <a16:creationId xmlns:a16="http://schemas.microsoft.com/office/drawing/2014/main" id="{AF8C36C9-21B3-6F02-0D41-9F7CE33989B5}"/>
              </a:ext>
            </a:extLst>
          </p:cNvPr>
          <p:cNvPicPr>
            <a:picLocks noChangeAspect="1"/>
          </p:cNvPicPr>
          <p:nvPr/>
        </p:nvPicPr>
        <p:blipFill>
          <a:blip r:embed="rId8"/>
          <a:stretch>
            <a:fillRect/>
          </a:stretch>
        </p:blipFill>
        <p:spPr>
          <a:xfrm>
            <a:off x="4173450" y="6254951"/>
            <a:ext cx="2455791" cy="603049"/>
          </a:xfrm>
          <a:prstGeom prst="rect">
            <a:avLst/>
          </a:prstGeom>
        </p:spPr>
      </p:pic>
    </p:spTree>
    <p:extLst>
      <p:ext uri="{BB962C8B-B14F-4D97-AF65-F5344CB8AC3E}">
        <p14:creationId xmlns:p14="http://schemas.microsoft.com/office/powerpoint/2010/main" val="397424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customXml/itemProps2.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3.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3193</TotalTime>
  <Words>2971</Words>
  <Application>Microsoft Office PowerPoint</Application>
  <PresentationFormat>Widescreen</PresentationFormat>
  <Paragraphs>256</Paragraphs>
  <Slides>38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Avenir Next LT Pro</vt:lpstr>
      <vt:lpstr>Baguet Script</vt:lpstr>
      <vt:lpstr>Calibri</vt:lpstr>
      <vt:lpstr>Calibri Light</vt:lpstr>
      <vt:lpstr>Calisto MT</vt:lpstr>
      <vt:lpstr>Cambria Math</vt:lpstr>
      <vt:lpstr>Courier New</vt:lpstr>
      <vt:lpstr>Georgia</vt:lpstr>
      <vt:lpstr>Lobster</vt:lpstr>
      <vt:lpstr>Montserrat</vt:lpstr>
      <vt:lpstr>Palatino Linotype</vt:lpstr>
      <vt:lpstr>Wingdings</vt:lpstr>
      <vt:lpstr>Office Theme</vt:lpstr>
      <vt:lpstr>EE 521 Analysis of Power Systems In Julia </vt:lpstr>
      <vt:lpstr>Presenting PowerEdu.jl in a paper</vt:lpstr>
      <vt:lpstr>Presenting PowerEdu.jl in a paper</vt:lpstr>
      <vt:lpstr>Presenting PowerEdu.jl in a paper</vt:lpstr>
      <vt:lpstr>Goal 1:  Present Noel with P1, with all the bells and whistles</vt:lpstr>
      <vt:lpstr>Goal 1:  Present Noel with P1, with all the bells and whistles</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Collaboration in GitHub</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551</cp:revision>
  <dcterms:created xsi:type="dcterms:W3CDTF">2023-05-14T22:01:09Z</dcterms:created>
  <dcterms:modified xsi:type="dcterms:W3CDTF">2023-06-06T02:18:38Z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