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88" r:id="rId3"/>
    <p:sldId id="268" r:id="rId4"/>
    <p:sldId id="269" r:id="rId5"/>
    <p:sldId id="270" r:id="rId6"/>
    <p:sldId id="264" r:id="rId7"/>
    <p:sldId id="290" r:id="rId8"/>
    <p:sldId id="266" r:id="rId9"/>
    <p:sldId id="291" r:id="rId10"/>
    <p:sldId id="262" r:id="rId11"/>
    <p:sldId id="293" r:id="rId12"/>
    <p:sldId id="263" r:id="rId13"/>
    <p:sldId id="294" r:id="rId14"/>
    <p:sldId id="275" r:id="rId15"/>
    <p:sldId id="272" r:id="rId16"/>
    <p:sldId id="276" r:id="rId17"/>
    <p:sldId id="295" r:id="rId18"/>
    <p:sldId id="277" r:id="rId19"/>
    <p:sldId id="278" r:id="rId20"/>
    <p:sldId id="279" r:id="rId21"/>
    <p:sldId id="281" r:id="rId22"/>
    <p:sldId id="282" r:id="rId23"/>
    <p:sldId id="283" r:id="rId24"/>
    <p:sldId id="284" r:id="rId25"/>
    <p:sldId id="285" r:id="rId26"/>
    <p:sldId id="286" r:id="rId27"/>
    <p:sldId id="289"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k Nightmare" initials="DN" lastIdx="1" clrIdx="0">
    <p:extLst>
      <p:ext uri="{19B8F6BF-5375-455C-9EA6-DF929625EA0E}">
        <p15:presenceInfo xmlns:p15="http://schemas.microsoft.com/office/powerpoint/2012/main" userId="4c3267c9bbd611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02T13:39:02.38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886D-B262-DE47-5816-B38CFF474936}"/>
              </a:ext>
            </a:extLst>
          </p:cNvPr>
          <p:cNvSpPr>
            <a:spLocks noGrp="1"/>
          </p:cNvSpPr>
          <p:nvPr>
            <p:ph type="ctrTitle"/>
          </p:nvPr>
        </p:nvSpPr>
        <p:spPr>
          <a:xfrm>
            <a:off x="142206" y="412220"/>
            <a:ext cx="10906055" cy="880202"/>
          </a:xfrm>
        </p:spPr>
        <p:txBody>
          <a:bodyPr/>
          <a:lstStyle/>
          <a:p>
            <a:pPr algn="ctr"/>
            <a:r>
              <a:rPr lang="en-GB" sz="2400" dirty="0"/>
              <a:t>Forward and Reverse Image Steganography Using </a:t>
            </a:r>
            <a:br>
              <a:rPr lang="en-GB" sz="2400" dirty="0"/>
            </a:br>
            <a:r>
              <a:rPr lang="en-GB" sz="2400" dirty="0"/>
              <a:t>odd-even bits</a:t>
            </a:r>
            <a:endParaRPr lang="en-IN" sz="2400" dirty="0"/>
          </a:p>
        </p:txBody>
      </p:sp>
      <p:sp>
        <p:nvSpPr>
          <p:cNvPr id="6" name="TextBox 5">
            <a:extLst>
              <a:ext uri="{FF2B5EF4-FFF2-40B4-BE49-F238E27FC236}">
                <a16:creationId xmlns:a16="http://schemas.microsoft.com/office/drawing/2014/main" id="{036D2DB0-07FC-09B0-1C1C-CBAC90949E68}"/>
              </a:ext>
            </a:extLst>
          </p:cNvPr>
          <p:cNvSpPr txBox="1"/>
          <p:nvPr/>
        </p:nvSpPr>
        <p:spPr>
          <a:xfrm>
            <a:off x="1464816" y="3808795"/>
            <a:ext cx="7235301" cy="1883657"/>
          </a:xfrm>
          <a:prstGeom prst="rect">
            <a:avLst/>
          </a:prstGeom>
          <a:noFill/>
        </p:spPr>
        <p:txBody>
          <a:bodyPr wrap="square" rtlCol="0">
            <a:spAutoFit/>
          </a:bodyPr>
          <a:lstStyle/>
          <a:p>
            <a:pPr algn="l">
              <a:lnSpc>
                <a:spcPct val="150000"/>
              </a:lnSpc>
            </a:pPr>
            <a:r>
              <a:rPr lang="en-GB" sz="2000" dirty="0">
                <a:solidFill>
                  <a:schemeClr val="accent2"/>
                </a:solidFill>
                <a:latin typeface="Times New Roman" panose="02020603050405020304" pitchFamily="18" charset="0"/>
                <a:cs typeface="Times New Roman" panose="02020603050405020304" pitchFamily="18" charset="0"/>
              </a:rPr>
              <a:t>Made By:</a:t>
            </a:r>
            <a:br>
              <a:rPr lang="en-GB" sz="2000" dirty="0">
                <a:solidFill>
                  <a:schemeClr val="accent2"/>
                </a:solidFill>
                <a:latin typeface="Times New Roman" panose="02020603050405020304" pitchFamily="18" charset="0"/>
                <a:cs typeface="Times New Roman" panose="02020603050405020304" pitchFamily="18" charset="0"/>
              </a:rPr>
            </a:br>
            <a:r>
              <a:rPr lang="en-GB" sz="2000" dirty="0">
                <a:solidFill>
                  <a:schemeClr val="accent2"/>
                </a:solidFill>
                <a:latin typeface="Times New Roman" panose="02020603050405020304" pitchFamily="18" charset="0"/>
                <a:cs typeface="Times New Roman" panose="02020603050405020304" pitchFamily="18" charset="0"/>
              </a:rPr>
              <a:t>Aryan Sawale (BC162)</a:t>
            </a:r>
            <a:br>
              <a:rPr lang="en-GB" sz="2000" dirty="0">
                <a:solidFill>
                  <a:schemeClr val="accent2"/>
                </a:solidFill>
                <a:latin typeface="Times New Roman" panose="02020603050405020304" pitchFamily="18" charset="0"/>
                <a:cs typeface="Times New Roman" panose="02020603050405020304" pitchFamily="18" charset="0"/>
              </a:rPr>
            </a:br>
            <a:r>
              <a:rPr lang="en-GB" sz="2000" dirty="0" err="1">
                <a:solidFill>
                  <a:schemeClr val="accent2"/>
                </a:solidFill>
                <a:latin typeface="Times New Roman" panose="02020603050405020304" pitchFamily="18" charset="0"/>
                <a:cs typeface="Times New Roman" panose="02020603050405020304" pitchFamily="18" charset="0"/>
              </a:rPr>
              <a:t>Apoorv</a:t>
            </a:r>
            <a:r>
              <a:rPr lang="en-GB" sz="2000" dirty="0">
                <a:solidFill>
                  <a:schemeClr val="accent2"/>
                </a:solidFill>
                <a:latin typeface="Times New Roman" panose="02020603050405020304" pitchFamily="18" charset="0"/>
                <a:cs typeface="Times New Roman" panose="02020603050405020304" pitchFamily="18" charset="0"/>
              </a:rPr>
              <a:t> Pandit (BC152)</a:t>
            </a:r>
            <a:br>
              <a:rPr lang="en-GB" sz="2000" dirty="0">
                <a:solidFill>
                  <a:schemeClr val="accent2"/>
                </a:solidFill>
                <a:latin typeface="Times New Roman" panose="02020603050405020304" pitchFamily="18" charset="0"/>
                <a:cs typeface="Times New Roman" panose="02020603050405020304" pitchFamily="18" charset="0"/>
              </a:rPr>
            </a:br>
            <a:r>
              <a:rPr lang="en-GB" sz="2000" dirty="0">
                <a:solidFill>
                  <a:schemeClr val="accent2"/>
                </a:solidFill>
                <a:latin typeface="Times New Roman" panose="02020603050405020304" pitchFamily="18" charset="0"/>
                <a:cs typeface="Times New Roman" panose="02020603050405020304" pitchFamily="18" charset="0"/>
              </a:rPr>
              <a:t>Class: BE-I</a:t>
            </a:r>
          </a:p>
        </p:txBody>
      </p:sp>
      <p:sp>
        <p:nvSpPr>
          <p:cNvPr id="3" name="TextBox 2">
            <a:extLst>
              <a:ext uri="{FF2B5EF4-FFF2-40B4-BE49-F238E27FC236}">
                <a16:creationId xmlns:a16="http://schemas.microsoft.com/office/drawing/2014/main" id="{9D154896-B993-C751-136B-604992E5F95C}"/>
              </a:ext>
            </a:extLst>
          </p:cNvPr>
          <p:cNvSpPr txBox="1"/>
          <p:nvPr/>
        </p:nvSpPr>
        <p:spPr>
          <a:xfrm>
            <a:off x="2046467" y="1493386"/>
            <a:ext cx="7337230" cy="923330"/>
          </a:xfrm>
          <a:prstGeom prst="rect">
            <a:avLst/>
          </a:prstGeom>
          <a:noFill/>
        </p:spPr>
        <p:txBody>
          <a:bodyPr wrap="square" rtlCol="0">
            <a:spAutoFit/>
          </a:bodyPr>
          <a:lstStyle/>
          <a:p>
            <a:pPr algn="ctr"/>
            <a:r>
              <a:rPr lang="en-GB" b="1" i="0" dirty="0">
                <a:solidFill>
                  <a:schemeClr val="bg1">
                    <a:lumMod val="50000"/>
                  </a:schemeClr>
                </a:solidFill>
                <a:effectLst/>
                <a:latin typeface="Open Sans" panose="020B0606030504020204" pitchFamily="34" charset="0"/>
              </a:rPr>
              <a:t>Marathwada Mitra Mandal's College of Engineering</a:t>
            </a:r>
          </a:p>
          <a:p>
            <a:pPr algn="ctr"/>
            <a:r>
              <a:rPr lang="en-GB" b="1" dirty="0">
                <a:solidFill>
                  <a:schemeClr val="bg1">
                    <a:lumMod val="50000"/>
                  </a:schemeClr>
                </a:solidFill>
                <a:latin typeface="Open Sans" panose="020B0606030504020204" pitchFamily="34" charset="0"/>
              </a:rPr>
              <a:t>	Department of Computer Engineering</a:t>
            </a:r>
            <a:endParaRPr lang="en-GB" b="1" i="0" dirty="0">
              <a:solidFill>
                <a:schemeClr val="bg1">
                  <a:lumMod val="50000"/>
                </a:schemeClr>
              </a:solidFill>
              <a:effectLst/>
              <a:latin typeface="Open Sans" panose="020B0606030504020204" pitchFamily="34" charset="0"/>
            </a:endParaRPr>
          </a:p>
          <a:p>
            <a:endParaRPr lang="en-IN" dirty="0"/>
          </a:p>
        </p:txBody>
      </p:sp>
      <p:pic>
        <p:nvPicPr>
          <p:cNvPr id="7" name="Picture 6">
            <a:extLst>
              <a:ext uri="{FF2B5EF4-FFF2-40B4-BE49-F238E27FC236}">
                <a16:creationId xmlns:a16="http://schemas.microsoft.com/office/drawing/2014/main" id="{A9FFE27C-01F0-0ACC-4F2F-AAF4A435E4D7}"/>
              </a:ext>
            </a:extLst>
          </p:cNvPr>
          <p:cNvPicPr>
            <a:picLocks noChangeAspect="1"/>
          </p:cNvPicPr>
          <p:nvPr/>
        </p:nvPicPr>
        <p:blipFill>
          <a:blip r:embed="rId2"/>
          <a:stretch>
            <a:fillRect/>
          </a:stretch>
        </p:blipFill>
        <p:spPr>
          <a:xfrm>
            <a:off x="5062245" y="2149826"/>
            <a:ext cx="1065978" cy="1279174"/>
          </a:xfrm>
          <a:prstGeom prst="rect">
            <a:avLst/>
          </a:prstGeom>
        </p:spPr>
      </p:pic>
    </p:spTree>
    <p:extLst>
      <p:ext uri="{BB962C8B-B14F-4D97-AF65-F5344CB8AC3E}">
        <p14:creationId xmlns:p14="http://schemas.microsoft.com/office/powerpoint/2010/main" val="97894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FF09-4256-31CB-0029-3DE0DCEB0356}"/>
              </a:ext>
            </a:extLst>
          </p:cNvPr>
          <p:cNvSpPr>
            <a:spLocks noGrp="1"/>
          </p:cNvSpPr>
          <p:nvPr>
            <p:ph type="title"/>
          </p:nvPr>
        </p:nvSpPr>
        <p:spPr>
          <a:xfrm>
            <a:off x="1825677" y="387954"/>
            <a:ext cx="6478068" cy="651029"/>
          </a:xfrm>
        </p:spPr>
        <p:txBody>
          <a:bodyPr>
            <a:normAutofit/>
          </a:bodyPr>
          <a:lstStyle/>
          <a:p>
            <a:pPr algn="ctr"/>
            <a:r>
              <a:rPr lang="en-GB" sz="2800" dirty="0"/>
              <a:t>Literature Survey</a:t>
            </a:r>
            <a:endParaRPr lang="en-IN" sz="2800" dirty="0"/>
          </a:p>
        </p:txBody>
      </p:sp>
      <p:graphicFrame>
        <p:nvGraphicFramePr>
          <p:cNvPr id="4" name="Table 4">
            <a:extLst>
              <a:ext uri="{FF2B5EF4-FFF2-40B4-BE49-F238E27FC236}">
                <a16:creationId xmlns:a16="http://schemas.microsoft.com/office/drawing/2014/main" id="{68962D22-150A-4FC0-6568-4A2E02FD0B7F}"/>
              </a:ext>
            </a:extLst>
          </p:cNvPr>
          <p:cNvGraphicFramePr>
            <a:graphicFrameLocks noGrp="1"/>
          </p:cNvGraphicFramePr>
          <p:nvPr>
            <p:extLst>
              <p:ext uri="{D42A27DB-BD31-4B8C-83A1-F6EECF244321}">
                <p14:modId xmlns:p14="http://schemas.microsoft.com/office/powerpoint/2010/main" val="2020075365"/>
              </p:ext>
            </p:extLst>
          </p:nvPr>
        </p:nvGraphicFramePr>
        <p:xfrm>
          <a:off x="1029810" y="1349406"/>
          <a:ext cx="8069802" cy="5120640"/>
        </p:xfrm>
        <a:graphic>
          <a:graphicData uri="http://schemas.openxmlformats.org/drawingml/2006/table">
            <a:tbl>
              <a:tblPr firstRow="1" bandRow="1">
                <a:tableStyleId>{5C22544A-7EE6-4342-B048-85BDC9FD1C3A}</a:tableStyleId>
              </a:tblPr>
              <a:tblGrid>
                <a:gridCol w="8069802">
                  <a:extLst>
                    <a:ext uri="{9D8B030D-6E8A-4147-A177-3AD203B41FA5}">
                      <a16:colId xmlns:a16="http://schemas.microsoft.com/office/drawing/2014/main" val="272771603"/>
                    </a:ext>
                  </a:extLst>
                </a:gridCol>
              </a:tblGrid>
              <a:tr h="336717">
                <a:tc>
                  <a:txBody>
                    <a:bodyPr/>
                    <a:lstStyle/>
                    <a:p>
                      <a:endParaRPr lang="en-IN" dirty="0"/>
                    </a:p>
                  </a:txBody>
                  <a:tcPr/>
                </a:tc>
                <a:extLst>
                  <a:ext uri="{0D108BD9-81ED-4DB2-BD59-A6C34878D82A}">
                    <a16:rowId xmlns:a16="http://schemas.microsoft.com/office/drawing/2014/main" val="2239499000"/>
                  </a:ext>
                </a:extLst>
              </a:tr>
              <a:tr h="1346869">
                <a:tc>
                  <a:txBody>
                    <a:bodyPr/>
                    <a:lstStyle/>
                    <a:p>
                      <a:pPr marL="0" indent="0">
                        <a:buFont typeface="Arial" panose="020B0604020202020204" pitchFamily="34" charset="0"/>
                        <a:buNone/>
                      </a:pPr>
                      <a:r>
                        <a:rPr lang="en-GB" b="1" dirty="0"/>
                        <a:t>Paper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i="0" dirty="0">
                          <a:solidFill>
                            <a:srgbClr val="333333"/>
                          </a:solidFill>
                          <a:effectLst/>
                          <a:latin typeface="Times New Roman" panose="02020603050405020304" pitchFamily="18" charset="0"/>
                          <a:cs typeface="Times New Roman" panose="02020603050405020304" pitchFamily="18" charset="0"/>
                        </a:rPr>
                        <a:t>R. W. Ahmad, K. Salah, R. Jayaraman, I. Yaqoob, M. Omar and S. </a:t>
                      </a:r>
                      <a:r>
                        <a:rPr lang="en-IN" sz="1800" b="0" i="0" dirty="0" err="1">
                          <a:solidFill>
                            <a:srgbClr val="333333"/>
                          </a:solidFill>
                          <a:effectLst/>
                          <a:latin typeface="Times New Roman" panose="02020603050405020304" pitchFamily="18" charset="0"/>
                          <a:cs typeface="Times New Roman" panose="02020603050405020304" pitchFamily="18" charset="0"/>
                        </a:rPr>
                        <a:t>Ellahham</a:t>
                      </a:r>
                      <a:r>
                        <a:rPr lang="en-IN" sz="1800" b="0" i="0" dirty="0">
                          <a:solidFill>
                            <a:srgbClr val="333333"/>
                          </a:solidFill>
                          <a:effectLst/>
                          <a:latin typeface="Times New Roman" panose="02020603050405020304" pitchFamily="18" charset="0"/>
                          <a:cs typeface="Times New Roman" panose="02020603050405020304" pitchFamily="18" charset="0"/>
                        </a:rPr>
                        <a:t>, "Blockchain-Based Forward Supply Chain and Waste Management for COVID-19 Medical Equipment and Supplies," in </a:t>
                      </a:r>
                      <a:r>
                        <a:rPr lang="en-IN" sz="1800" b="0" i="1" dirty="0">
                          <a:solidFill>
                            <a:srgbClr val="333333"/>
                          </a:solidFill>
                          <a:effectLst/>
                          <a:latin typeface="Times New Roman" panose="02020603050405020304" pitchFamily="18" charset="0"/>
                          <a:cs typeface="Times New Roman" panose="02020603050405020304" pitchFamily="18" charset="0"/>
                        </a:rPr>
                        <a:t>IEEE Access</a:t>
                      </a:r>
                      <a:r>
                        <a:rPr lang="en-IN" sz="1800" b="0" i="0" dirty="0">
                          <a:solidFill>
                            <a:srgbClr val="333333"/>
                          </a:solidFill>
                          <a:effectLst/>
                          <a:latin typeface="Times New Roman" panose="02020603050405020304" pitchFamily="18" charset="0"/>
                          <a:cs typeface="Times New Roman" panose="02020603050405020304" pitchFamily="18" charset="0"/>
                        </a:rPr>
                        <a:t>, vol. 9, pp. 44905-44927, 2021, </a:t>
                      </a:r>
                      <a:r>
                        <a:rPr lang="en-IN" sz="1800" b="0" i="0" dirty="0" err="1">
                          <a:solidFill>
                            <a:srgbClr val="333333"/>
                          </a:solidFill>
                          <a:effectLst/>
                          <a:latin typeface="Times New Roman" panose="02020603050405020304" pitchFamily="18" charset="0"/>
                          <a:cs typeface="Times New Roman" panose="02020603050405020304" pitchFamily="18" charset="0"/>
                        </a:rPr>
                        <a:t>doi</a:t>
                      </a:r>
                      <a:r>
                        <a:rPr lang="en-IN" sz="1800" b="0" i="0" dirty="0">
                          <a:solidFill>
                            <a:srgbClr val="333333"/>
                          </a:solidFill>
                          <a:effectLst/>
                          <a:latin typeface="Times New Roman" panose="02020603050405020304" pitchFamily="18" charset="0"/>
                          <a:cs typeface="Times New Roman" panose="02020603050405020304" pitchFamily="18" charset="0"/>
                        </a:rPr>
                        <a:t>: 10.1109/ACCESS.2021.3066503.</a:t>
                      </a:r>
                    </a:p>
                  </a:txBody>
                  <a:tcPr/>
                </a:tc>
                <a:extLst>
                  <a:ext uri="{0D108BD9-81ED-4DB2-BD59-A6C34878D82A}">
                    <a16:rowId xmlns:a16="http://schemas.microsoft.com/office/drawing/2014/main" val="52011404"/>
                  </a:ext>
                </a:extLst>
              </a:tr>
              <a:tr h="1094332">
                <a:tc>
                  <a:txBody>
                    <a:bodyPr/>
                    <a:lstStyle/>
                    <a:p>
                      <a:r>
                        <a:rPr lang="en-GB" b="1" dirty="0"/>
                        <a:t>Description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latin typeface="Times New Roman" panose="02020603050405020304" pitchFamily="18" charset="0"/>
                          <a:cs typeface="Times New Roman" panose="02020603050405020304" pitchFamily="18" charset="0"/>
                        </a:rPr>
                        <a:t>Proposed a decentralized blockchain-based solution to automate forward supply chain processes for the COVID-19 medical equipment and enable information exchange among all the stakeholders involved in their waste management.</a:t>
                      </a:r>
                    </a:p>
                  </a:txBody>
                  <a:tcPr/>
                </a:tc>
                <a:extLst>
                  <a:ext uri="{0D108BD9-81ED-4DB2-BD59-A6C34878D82A}">
                    <a16:rowId xmlns:a16="http://schemas.microsoft.com/office/drawing/2014/main" val="3456949820"/>
                  </a:ext>
                </a:extLst>
              </a:tr>
              <a:tr h="841794">
                <a:tc>
                  <a:txBody>
                    <a:bodyPr/>
                    <a:lstStyle/>
                    <a:p>
                      <a:r>
                        <a:rPr lang="en-GB" b="1" dirty="0"/>
                        <a:t>Advantages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latin typeface="Times New Roman" panose="02020603050405020304" pitchFamily="18" charset="0"/>
                          <a:cs typeface="Times New Roman" panose="02020603050405020304" pitchFamily="18" charset="0"/>
                        </a:rPr>
                        <a:t>Used decentralized storage of interplanetary file systems (IPFS) which keeps the burden off the chain.</a:t>
                      </a:r>
                      <a:endParaRPr lang="en-GB" dirty="0"/>
                    </a:p>
                  </a:txBody>
                  <a:tcPr/>
                </a:tc>
                <a:extLst>
                  <a:ext uri="{0D108BD9-81ED-4DB2-BD59-A6C34878D82A}">
                    <a16:rowId xmlns:a16="http://schemas.microsoft.com/office/drawing/2014/main" val="529149725"/>
                  </a:ext>
                </a:extLst>
              </a:tr>
              <a:tr h="1094332">
                <a:tc>
                  <a:txBody>
                    <a:bodyPr/>
                    <a:lstStyle/>
                    <a:p>
                      <a:r>
                        <a:rPr lang="en-GB" b="1" dirty="0"/>
                        <a:t>Disadvantages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latin typeface="Times New Roman" panose="02020603050405020304" pitchFamily="18" charset="0"/>
                          <a:cs typeface="Times New Roman" panose="02020603050405020304" pitchFamily="18" charset="0"/>
                        </a:rPr>
                        <a:t>The system can be improved by using a private blockchain platform such as Hyperledger fabric </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837133379"/>
                  </a:ext>
                </a:extLst>
              </a:tr>
            </a:tbl>
          </a:graphicData>
        </a:graphic>
      </p:graphicFrame>
    </p:spTree>
    <p:extLst>
      <p:ext uri="{BB962C8B-B14F-4D97-AF65-F5344CB8AC3E}">
        <p14:creationId xmlns:p14="http://schemas.microsoft.com/office/powerpoint/2010/main" val="63090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AB0F4C-848B-123A-281F-719D9BC126B4}"/>
              </a:ext>
            </a:extLst>
          </p:cNvPr>
          <p:cNvPicPr>
            <a:picLocks noChangeAspect="1"/>
          </p:cNvPicPr>
          <p:nvPr/>
        </p:nvPicPr>
        <p:blipFill>
          <a:blip r:embed="rId2"/>
          <a:stretch>
            <a:fillRect/>
          </a:stretch>
        </p:blipFill>
        <p:spPr>
          <a:xfrm>
            <a:off x="1821373" y="253514"/>
            <a:ext cx="7358138" cy="6350972"/>
          </a:xfrm>
          <a:prstGeom prst="rect">
            <a:avLst/>
          </a:prstGeom>
        </p:spPr>
      </p:pic>
    </p:spTree>
    <p:extLst>
      <p:ext uri="{BB962C8B-B14F-4D97-AF65-F5344CB8AC3E}">
        <p14:creationId xmlns:p14="http://schemas.microsoft.com/office/powerpoint/2010/main" val="90333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FF09-4256-31CB-0029-3DE0DCEB0356}"/>
              </a:ext>
            </a:extLst>
          </p:cNvPr>
          <p:cNvSpPr>
            <a:spLocks noGrp="1"/>
          </p:cNvSpPr>
          <p:nvPr>
            <p:ph type="title"/>
          </p:nvPr>
        </p:nvSpPr>
        <p:spPr>
          <a:xfrm>
            <a:off x="1825677" y="387954"/>
            <a:ext cx="6478068" cy="651029"/>
          </a:xfrm>
        </p:spPr>
        <p:txBody>
          <a:bodyPr>
            <a:normAutofit/>
          </a:bodyPr>
          <a:lstStyle/>
          <a:p>
            <a:pPr algn="ctr"/>
            <a:r>
              <a:rPr lang="en-GB" sz="2800" dirty="0"/>
              <a:t>Literature Survey</a:t>
            </a:r>
            <a:endParaRPr lang="en-IN" sz="2800" dirty="0"/>
          </a:p>
        </p:txBody>
      </p:sp>
      <p:graphicFrame>
        <p:nvGraphicFramePr>
          <p:cNvPr id="4" name="Table 4">
            <a:extLst>
              <a:ext uri="{FF2B5EF4-FFF2-40B4-BE49-F238E27FC236}">
                <a16:creationId xmlns:a16="http://schemas.microsoft.com/office/drawing/2014/main" id="{68962D22-150A-4FC0-6568-4A2E02FD0B7F}"/>
              </a:ext>
            </a:extLst>
          </p:cNvPr>
          <p:cNvGraphicFramePr>
            <a:graphicFrameLocks noGrp="1"/>
          </p:cNvGraphicFramePr>
          <p:nvPr>
            <p:extLst>
              <p:ext uri="{D42A27DB-BD31-4B8C-83A1-F6EECF244321}">
                <p14:modId xmlns:p14="http://schemas.microsoft.com/office/powerpoint/2010/main" val="2614509916"/>
              </p:ext>
            </p:extLst>
          </p:nvPr>
        </p:nvGraphicFramePr>
        <p:xfrm>
          <a:off x="1029810" y="1349406"/>
          <a:ext cx="8069802" cy="4953646"/>
        </p:xfrm>
        <a:graphic>
          <a:graphicData uri="http://schemas.openxmlformats.org/drawingml/2006/table">
            <a:tbl>
              <a:tblPr firstRow="1" bandRow="1">
                <a:tableStyleId>{5C22544A-7EE6-4342-B048-85BDC9FD1C3A}</a:tableStyleId>
              </a:tblPr>
              <a:tblGrid>
                <a:gridCol w="8069802">
                  <a:extLst>
                    <a:ext uri="{9D8B030D-6E8A-4147-A177-3AD203B41FA5}">
                      <a16:colId xmlns:a16="http://schemas.microsoft.com/office/drawing/2014/main" val="272771603"/>
                    </a:ext>
                  </a:extLst>
                </a:gridCol>
              </a:tblGrid>
              <a:tr h="336717">
                <a:tc>
                  <a:txBody>
                    <a:bodyPr/>
                    <a:lstStyle/>
                    <a:p>
                      <a:endParaRPr lang="en-IN" dirty="0"/>
                    </a:p>
                  </a:txBody>
                  <a:tcPr/>
                </a:tc>
                <a:extLst>
                  <a:ext uri="{0D108BD9-81ED-4DB2-BD59-A6C34878D82A}">
                    <a16:rowId xmlns:a16="http://schemas.microsoft.com/office/drawing/2014/main" val="2239499000"/>
                  </a:ext>
                </a:extLst>
              </a:tr>
              <a:tr h="1346869">
                <a:tc>
                  <a:txBody>
                    <a:bodyPr/>
                    <a:lstStyle/>
                    <a:p>
                      <a:pPr marL="0" indent="0">
                        <a:buFont typeface="Arial" panose="020B0604020202020204" pitchFamily="34" charset="0"/>
                        <a:buNone/>
                      </a:pPr>
                      <a:r>
                        <a:rPr lang="en-GB" b="1" dirty="0"/>
                        <a:t>Paper</a:t>
                      </a:r>
                    </a:p>
                    <a:p>
                      <a:pPr marL="285750" indent="-285750">
                        <a:buFont typeface="Arial" panose="020B0604020202020204" pitchFamily="34" charset="0"/>
                        <a:buChar char="•"/>
                      </a:pPr>
                      <a:r>
                        <a:rPr lang="en-IN" sz="1800" b="0" i="0" dirty="0">
                          <a:solidFill>
                            <a:srgbClr val="333333"/>
                          </a:solidFill>
                          <a:effectLst/>
                          <a:latin typeface="Times New Roman" panose="02020603050405020304" pitchFamily="18" charset="0"/>
                          <a:cs typeface="Times New Roman" panose="02020603050405020304" pitchFamily="18" charset="0"/>
                        </a:rPr>
                        <a:t>Abbas, </a:t>
                      </a:r>
                      <a:r>
                        <a:rPr lang="en-IN" sz="1800" b="0" i="0" dirty="0" err="1">
                          <a:solidFill>
                            <a:srgbClr val="333333"/>
                          </a:solidFill>
                          <a:effectLst/>
                          <a:latin typeface="Times New Roman" panose="02020603050405020304" pitchFamily="18" charset="0"/>
                          <a:cs typeface="Times New Roman" panose="02020603050405020304" pitchFamily="18" charset="0"/>
                        </a:rPr>
                        <a:t>Khizar</a:t>
                      </a:r>
                      <a:r>
                        <a:rPr lang="en-IN" sz="1800" b="0" i="0" dirty="0">
                          <a:solidFill>
                            <a:srgbClr val="333333"/>
                          </a:solidFill>
                          <a:effectLst/>
                          <a:latin typeface="Times New Roman" panose="02020603050405020304" pitchFamily="18" charset="0"/>
                          <a:cs typeface="Times New Roman" panose="02020603050405020304" pitchFamily="18" charset="0"/>
                        </a:rPr>
                        <a:t> &amp; Muhammad, </a:t>
                      </a:r>
                      <a:r>
                        <a:rPr lang="en-IN" sz="1800" b="0" i="0" dirty="0" err="1">
                          <a:solidFill>
                            <a:srgbClr val="333333"/>
                          </a:solidFill>
                          <a:effectLst/>
                          <a:latin typeface="Times New Roman" panose="02020603050405020304" pitchFamily="18" charset="0"/>
                          <a:cs typeface="Times New Roman" panose="02020603050405020304" pitchFamily="18" charset="0"/>
                        </a:rPr>
                        <a:t>Afaq</a:t>
                      </a:r>
                      <a:r>
                        <a:rPr lang="en-IN" sz="1800" b="0" i="0" dirty="0">
                          <a:solidFill>
                            <a:srgbClr val="333333"/>
                          </a:solidFill>
                          <a:effectLst/>
                          <a:latin typeface="Times New Roman" panose="02020603050405020304" pitchFamily="18" charset="0"/>
                          <a:cs typeface="Times New Roman" panose="02020603050405020304" pitchFamily="18" charset="0"/>
                        </a:rPr>
                        <a:t> &amp; Ahmed Khan, Talha &amp; Song, Wang-Cheol. (2020). A Blockchain and Machine Learning-Based Drug Supply Chain Management and Recommendation System for Smart Pharmaceutical Industry. Electronics. 9. 852. 10.3390/electronics9050852.</a:t>
                      </a:r>
                    </a:p>
                  </a:txBody>
                  <a:tcPr/>
                </a:tc>
                <a:extLst>
                  <a:ext uri="{0D108BD9-81ED-4DB2-BD59-A6C34878D82A}">
                    <a16:rowId xmlns:a16="http://schemas.microsoft.com/office/drawing/2014/main" val="52011404"/>
                  </a:ext>
                </a:extLst>
              </a:tr>
              <a:tr h="1094332">
                <a:tc>
                  <a:txBody>
                    <a:bodyPr/>
                    <a:lstStyle/>
                    <a:p>
                      <a:r>
                        <a:rPr lang="en-GB" b="1" dirty="0"/>
                        <a:t>Description</a:t>
                      </a:r>
                    </a:p>
                    <a:p>
                      <a:pPr marL="285750" indent="-285750">
                        <a:buFont typeface="Arial" panose="020B0604020202020204" pitchFamily="34" charset="0"/>
                        <a:buChar char="•"/>
                      </a:pPr>
                      <a:r>
                        <a:rPr lang="en-GB" sz="1800" b="0" i="0" dirty="0">
                          <a:solidFill>
                            <a:srgbClr val="333333"/>
                          </a:solidFill>
                          <a:effectLst/>
                          <a:latin typeface="Times New Roman" panose="02020603050405020304" pitchFamily="18" charset="0"/>
                          <a:cs typeface="Times New Roman" panose="02020603050405020304" pitchFamily="18" charset="0"/>
                        </a:rPr>
                        <a:t>The </a:t>
                      </a:r>
                      <a:r>
                        <a:rPr lang="en-GB" sz="1800" dirty="0">
                          <a:latin typeface="Times New Roman" panose="02020603050405020304" pitchFamily="18" charset="0"/>
                          <a:cs typeface="Times New Roman" panose="02020603050405020304" pitchFamily="18" charset="0"/>
                        </a:rPr>
                        <a:t>proposed system consists of two main modules: blockchain-based drug supply chain management and machine learning-based drug recommendation system for consumers. </a:t>
                      </a:r>
                    </a:p>
                  </a:txBody>
                  <a:tcPr/>
                </a:tc>
                <a:extLst>
                  <a:ext uri="{0D108BD9-81ED-4DB2-BD59-A6C34878D82A}">
                    <a16:rowId xmlns:a16="http://schemas.microsoft.com/office/drawing/2014/main" val="3456949820"/>
                  </a:ext>
                </a:extLst>
              </a:tr>
              <a:tr h="841794">
                <a:tc>
                  <a:txBody>
                    <a:bodyPr/>
                    <a:lstStyle/>
                    <a:p>
                      <a:r>
                        <a:rPr lang="en-GB" b="1" dirty="0"/>
                        <a:t>Advantages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Uses a private network with Hyperledger fabrics.</a:t>
                      </a:r>
                    </a:p>
                  </a:txBody>
                  <a:tcPr/>
                </a:tc>
                <a:extLst>
                  <a:ext uri="{0D108BD9-81ED-4DB2-BD59-A6C34878D82A}">
                    <a16:rowId xmlns:a16="http://schemas.microsoft.com/office/drawing/2014/main" val="529149725"/>
                  </a:ext>
                </a:extLst>
              </a:tr>
              <a:tr h="1094332">
                <a:tc>
                  <a:txBody>
                    <a:bodyPr/>
                    <a:lstStyle/>
                    <a:p>
                      <a:r>
                        <a:rPr lang="en-GB" b="1" dirty="0"/>
                        <a:t>Disadvantages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system can be tested in real life and the machine learning models can be improved in terms of accuracy and recommendation results.</a:t>
                      </a:r>
                      <a:endParaRPr lang="en-IN" sz="1800" b="0" i="0" dirty="0">
                        <a:solidFill>
                          <a:srgbClr val="333333"/>
                        </a:solidFill>
                        <a:effectLst/>
                        <a:latin typeface="Arial" panose="020B0604020202020204" pitchFamily="34" charset="0"/>
                      </a:endParaRPr>
                    </a:p>
                  </a:txBody>
                  <a:tcPr/>
                </a:tc>
                <a:extLst>
                  <a:ext uri="{0D108BD9-81ED-4DB2-BD59-A6C34878D82A}">
                    <a16:rowId xmlns:a16="http://schemas.microsoft.com/office/drawing/2014/main" val="837133379"/>
                  </a:ext>
                </a:extLst>
              </a:tr>
            </a:tbl>
          </a:graphicData>
        </a:graphic>
      </p:graphicFrame>
    </p:spTree>
    <p:extLst>
      <p:ext uri="{BB962C8B-B14F-4D97-AF65-F5344CB8AC3E}">
        <p14:creationId xmlns:p14="http://schemas.microsoft.com/office/powerpoint/2010/main" val="340944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253EC3-DA5F-60CB-640F-885D6EAC9D9E}"/>
              </a:ext>
            </a:extLst>
          </p:cNvPr>
          <p:cNvPicPr>
            <a:picLocks noChangeAspect="1"/>
          </p:cNvPicPr>
          <p:nvPr/>
        </p:nvPicPr>
        <p:blipFill>
          <a:blip r:embed="rId2"/>
          <a:stretch>
            <a:fillRect/>
          </a:stretch>
        </p:blipFill>
        <p:spPr>
          <a:xfrm>
            <a:off x="128177" y="0"/>
            <a:ext cx="11935645" cy="6858000"/>
          </a:xfrm>
          <a:prstGeom prst="rect">
            <a:avLst/>
          </a:prstGeom>
        </p:spPr>
      </p:pic>
    </p:spTree>
    <p:extLst>
      <p:ext uri="{BB962C8B-B14F-4D97-AF65-F5344CB8AC3E}">
        <p14:creationId xmlns:p14="http://schemas.microsoft.com/office/powerpoint/2010/main" val="335351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Proposed Technology</a:t>
            </a:r>
            <a:endParaRPr lang="en-IN" dirty="0"/>
          </a:p>
        </p:txBody>
      </p:sp>
      <p:sp>
        <p:nvSpPr>
          <p:cNvPr id="3" name="TextBox 2">
            <a:extLst>
              <a:ext uri="{FF2B5EF4-FFF2-40B4-BE49-F238E27FC236}">
                <a16:creationId xmlns:a16="http://schemas.microsoft.com/office/drawing/2014/main" id="{B483FA86-E17F-4BB1-D935-2E3F2F24E68A}"/>
              </a:ext>
            </a:extLst>
          </p:cNvPr>
          <p:cNvSpPr txBox="1"/>
          <p:nvPr/>
        </p:nvSpPr>
        <p:spPr>
          <a:xfrm>
            <a:off x="942776" y="999823"/>
            <a:ext cx="7773708" cy="4966809"/>
          </a:xfrm>
          <a:prstGeom prst="rect">
            <a:avLst/>
          </a:prstGeom>
          <a:noFill/>
        </p:spPr>
        <p:txBody>
          <a:bodyPr wrap="square" rtlCol="0">
            <a:spAutoFit/>
          </a:bodyPr>
          <a:lstStyle/>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stakeholders are identified: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Ø"/>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Raw material suppliers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Ø"/>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Manufacturers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Ø"/>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Distributers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Wingdings" panose="05000000000000000000" pitchFamily="2" charset="2"/>
              <a:buChar char="Ø"/>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Retailers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GB" sz="2000" dirty="0">
                <a:latin typeface="Times New Roman" panose="02020603050405020304" pitchFamily="18" charset="0"/>
                <a:ea typeface="Calibri" panose="020F0502020204030204" pitchFamily="34" charset="0"/>
                <a:cs typeface="Times New Roman" panose="02020603050405020304" pitchFamily="18" charset="0"/>
              </a:rPr>
              <a:t>They will interact with the application using crypto accounts which will be used for authentication.</a:t>
            </a:r>
          </a:p>
          <a:p>
            <a:pPr marL="285750" indent="-285750">
              <a:lnSpc>
                <a:spcPct val="107000"/>
              </a:lnSpc>
              <a:spcAft>
                <a:spcPts val="800"/>
              </a:spcAft>
              <a:buFont typeface="Wingdings" panose="05000000000000000000" pitchFamily="2" charset="2"/>
              <a:buChar char="v"/>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frontend of the application </a:t>
            </a:r>
            <a:r>
              <a:rPr lang="en-GB" sz="2000" dirty="0">
                <a:latin typeface="Times New Roman" panose="02020603050405020304" pitchFamily="18" charset="0"/>
                <a:ea typeface="Calibri" panose="020F0502020204030204" pitchFamily="34" charset="0"/>
                <a:cs typeface="Times New Roman" panose="02020603050405020304" pitchFamily="18" charset="0"/>
              </a:rPr>
              <a:t>will be</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created using React and smart contracts are created </a:t>
            </a:r>
            <a:r>
              <a:rPr lang="en-GB" sz="2000" dirty="0">
                <a:latin typeface="Times New Roman" panose="02020603050405020304" pitchFamily="18" charset="0"/>
                <a:ea typeface="Calibri" panose="020F0502020204030204" pitchFamily="34" charset="0"/>
                <a:cs typeface="Times New Roman" panose="02020603050405020304" pitchFamily="18" charset="0"/>
              </a:rPr>
              <a:t>using S</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olidity which contain the logic of the application.</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data is stored and retrieved from the Ethereum blockchain network.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GB" sz="2000" dirty="0">
                <a:latin typeface="Times New Roman" panose="02020603050405020304" pitchFamily="18" charset="0"/>
                <a:ea typeface="Calibri" panose="020F0502020204030204" pitchFamily="34" charset="0"/>
                <a:cs typeface="Times New Roman" panose="02020603050405020304" pitchFamily="18" charset="0"/>
              </a:rPr>
              <a:t>The web app will be deployed and available for use from anywhere.</a:t>
            </a:r>
          </a:p>
        </p:txBody>
      </p:sp>
    </p:spTree>
    <p:extLst>
      <p:ext uri="{BB962C8B-B14F-4D97-AF65-F5344CB8AC3E}">
        <p14:creationId xmlns:p14="http://schemas.microsoft.com/office/powerpoint/2010/main" val="1796440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Software Required</a:t>
            </a:r>
            <a:endParaRPr lang="en-IN" dirty="0"/>
          </a:p>
        </p:txBody>
      </p:sp>
      <p:sp>
        <p:nvSpPr>
          <p:cNvPr id="3" name="TextBox 2">
            <a:extLst>
              <a:ext uri="{FF2B5EF4-FFF2-40B4-BE49-F238E27FC236}">
                <a16:creationId xmlns:a16="http://schemas.microsoft.com/office/drawing/2014/main" id="{B483FA86-E17F-4BB1-D935-2E3F2F24E68A}"/>
              </a:ext>
            </a:extLst>
          </p:cNvPr>
          <p:cNvSpPr txBox="1"/>
          <p:nvPr/>
        </p:nvSpPr>
        <p:spPr>
          <a:xfrm>
            <a:off x="978287" y="1097477"/>
            <a:ext cx="7773708" cy="5844164"/>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Truffle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A development environment, testing framework and asset pipeline for blockchains using the Ethereum Virtual Machine (EVM).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Ganache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A personal blockchain for Ethereum development that can be used to deploy contracts, develop applications, and run tests.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React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React is a free and open-source front-end JavaScript library for building user interfaces based on UI components.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Node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Node.js is an open-source, cross-platform, back-end JavaScript runtime environment that runs on a JavaScript Engine and executes JavaScript code outside a web browser.</a:t>
            </a:r>
          </a:p>
          <a:p>
            <a:pPr marL="342900" lvl="0" indent="-342900">
              <a:lnSpc>
                <a:spcPct val="107000"/>
              </a:lnSpc>
              <a:buFont typeface="Wingdings" panose="05000000000000000000" pitchFamily="2" charset="2"/>
              <a:buChar char=""/>
            </a:pPr>
            <a:r>
              <a:rPr lang="en-GB" b="1" dirty="0" err="1">
                <a:effectLst/>
                <a:latin typeface="Times New Roman" panose="02020603050405020304" pitchFamily="18" charset="0"/>
                <a:ea typeface="Calibri" panose="020F0502020204030204" pitchFamily="34" charset="0"/>
                <a:cs typeface="Times New Roman" panose="02020603050405020304" pitchFamily="18" charset="0"/>
              </a:rPr>
              <a:t>MetaMask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dirty="0" err="1">
                <a:latin typeface="Times New Roman" panose="02020603050405020304" pitchFamily="18" charset="0"/>
                <a:cs typeface="Times New Roman" panose="02020603050405020304" pitchFamily="18" charset="0"/>
              </a:rPr>
              <a:t>MetaMask</a:t>
            </a:r>
            <a:r>
              <a:rPr lang="en-GB" dirty="0">
                <a:latin typeface="Times New Roman" panose="02020603050405020304" pitchFamily="18" charset="0"/>
                <a:cs typeface="Times New Roman" panose="02020603050405020304" pitchFamily="18" charset="0"/>
              </a:rPr>
              <a:t> is a software cryptocurrency wallet used to interact with the Ethereum blockchain. It allows users to access their Ethereum wallet through a browser extension or mobile app, which can then be used to interact with decentralized applications.</a:t>
            </a:r>
            <a:endParaRPr lang="en-IN" dirty="0">
              <a:latin typeface="Times New Roman" panose="02020603050405020304" pitchFamily="18" charset="0"/>
              <a:cs typeface="Times New Roman" panose="02020603050405020304" pitchFamily="18" charset="0"/>
            </a:endParaRPr>
          </a:p>
          <a:p>
            <a:pPr marL="457200">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313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System Architecture</a:t>
            </a:r>
            <a:endParaRPr lang="en-IN" dirty="0"/>
          </a:p>
        </p:txBody>
      </p:sp>
      <p:pic>
        <p:nvPicPr>
          <p:cNvPr id="3" name="Picture 2">
            <a:extLst>
              <a:ext uri="{FF2B5EF4-FFF2-40B4-BE49-F238E27FC236}">
                <a16:creationId xmlns:a16="http://schemas.microsoft.com/office/drawing/2014/main" id="{B947BE0B-6951-3147-3AFC-46648B552575}"/>
              </a:ext>
            </a:extLst>
          </p:cNvPr>
          <p:cNvPicPr>
            <a:picLocks noChangeAspect="1"/>
          </p:cNvPicPr>
          <p:nvPr/>
        </p:nvPicPr>
        <p:blipFill>
          <a:blip r:embed="rId2"/>
          <a:stretch>
            <a:fillRect/>
          </a:stretch>
        </p:blipFill>
        <p:spPr>
          <a:xfrm>
            <a:off x="141844" y="1435411"/>
            <a:ext cx="11908312" cy="4336611"/>
          </a:xfrm>
          <a:prstGeom prst="rect">
            <a:avLst/>
          </a:prstGeom>
        </p:spPr>
      </p:pic>
    </p:spTree>
    <p:extLst>
      <p:ext uri="{BB962C8B-B14F-4D97-AF65-F5344CB8AC3E}">
        <p14:creationId xmlns:p14="http://schemas.microsoft.com/office/powerpoint/2010/main" val="3429628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Application Architecture</a:t>
            </a:r>
            <a:endParaRPr lang="en-IN" dirty="0"/>
          </a:p>
        </p:txBody>
      </p:sp>
      <p:pic>
        <p:nvPicPr>
          <p:cNvPr id="4" name="Picture 3" descr="Diagram&#10;&#10;Description automatically generated">
            <a:extLst>
              <a:ext uri="{FF2B5EF4-FFF2-40B4-BE49-F238E27FC236}">
                <a16:creationId xmlns:a16="http://schemas.microsoft.com/office/drawing/2014/main" id="{F0A36E1C-D838-7D2E-7C3C-D2F20FA437EA}"/>
              </a:ext>
            </a:extLst>
          </p:cNvPr>
          <p:cNvPicPr>
            <a:picLocks noChangeAspect="1"/>
          </p:cNvPicPr>
          <p:nvPr/>
        </p:nvPicPr>
        <p:blipFill>
          <a:blip r:embed="rId2"/>
          <a:stretch>
            <a:fillRect/>
          </a:stretch>
        </p:blipFill>
        <p:spPr>
          <a:xfrm>
            <a:off x="646854" y="1141866"/>
            <a:ext cx="9802163" cy="5513716"/>
          </a:xfrm>
          <a:prstGeom prst="rect">
            <a:avLst/>
          </a:prstGeom>
        </p:spPr>
      </p:pic>
    </p:spTree>
    <p:extLst>
      <p:ext uri="{BB962C8B-B14F-4D97-AF65-F5344CB8AC3E}">
        <p14:creationId xmlns:p14="http://schemas.microsoft.com/office/powerpoint/2010/main" val="1659349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Code</a:t>
            </a:r>
            <a:endParaRPr lang="en-IN" dirty="0"/>
          </a:p>
        </p:txBody>
      </p:sp>
      <p:pic>
        <p:nvPicPr>
          <p:cNvPr id="7" name="Picture 6">
            <a:extLst>
              <a:ext uri="{FF2B5EF4-FFF2-40B4-BE49-F238E27FC236}">
                <a16:creationId xmlns:a16="http://schemas.microsoft.com/office/drawing/2014/main" id="{A09F51BF-9DD7-3767-49BE-A9F7CCDE7E7E}"/>
              </a:ext>
            </a:extLst>
          </p:cNvPr>
          <p:cNvPicPr>
            <a:picLocks noChangeAspect="1"/>
          </p:cNvPicPr>
          <p:nvPr/>
        </p:nvPicPr>
        <p:blipFill>
          <a:blip r:embed="rId2"/>
          <a:stretch>
            <a:fillRect/>
          </a:stretch>
        </p:blipFill>
        <p:spPr>
          <a:xfrm>
            <a:off x="646854" y="1875283"/>
            <a:ext cx="2290755" cy="3602830"/>
          </a:xfrm>
          <a:prstGeom prst="rect">
            <a:avLst/>
          </a:prstGeom>
        </p:spPr>
      </p:pic>
      <p:sp>
        <p:nvSpPr>
          <p:cNvPr id="8" name="TextBox 7">
            <a:extLst>
              <a:ext uri="{FF2B5EF4-FFF2-40B4-BE49-F238E27FC236}">
                <a16:creationId xmlns:a16="http://schemas.microsoft.com/office/drawing/2014/main" id="{AD5A6DAC-44DA-3CE5-1902-CFBEFBBD812A}"/>
              </a:ext>
            </a:extLst>
          </p:cNvPr>
          <p:cNvSpPr txBox="1"/>
          <p:nvPr/>
        </p:nvSpPr>
        <p:spPr>
          <a:xfrm>
            <a:off x="4225771" y="2175028"/>
            <a:ext cx="4616388" cy="2862322"/>
          </a:xfrm>
          <a:prstGeom prst="rect">
            <a:avLst/>
          </a:prstGeom>
          <a:noFill/>
        </p:spPr>
        <p:txBody>
          <a:bodyPr wrap="square" rtlCol="0">
            <a:spAutoFit/>
          </a:bodyPr>
          <a:lstStyle/>
          <a:p>
            <a:pPr marL="285750" indent="-285750">
              <a:buFont typeface="Wingdings" panose="05000000000000000000" pitchFamily="2" charset="2"/>
              <a:buChar char="v"/>
            </a:pPr>
            <a:r>
              <a:rPr lang="en-GB" dirty="0"/>
              <a:t>The project contains 2 main components.</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The contracts folder contains the smart contracts which define the main logic of the application.</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The client folder contains code which defines how the information is presented to the user.</a:t>
            </a:r>
            <a:endParaRPr lang="en-IN" dirty="0"/>
          </a:p>
        </p:txBody>
      </p:sp>
    </p:spTree>
    <p:extLst>
      <p:ext uri="{BB962C8B-B14F-4D97-AF65-F5344CB8AC3E}">
        <p14:creationId xmlns:p14="http://schemas.microsoft.com/office/powerpoint/2010/main" val="235622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Code</a:t>
            </a:r>
            <a:endParaRPr lang="en-IN" dirty="0"/>
          </a:p>
        </p:txBody>
      </p:sp>
      <p:pic>
        <p:nvPicPr>
          <p:cNvPr id="10" name="Picture 9">
            <a:extLst>
              <a:ext uri="{FF2B5EF4-FFF2-40B4-BE49-F238E27FC236}">
                <a16:creationId xmlns:a16="http://schemas.microsoft.com/office/drawing/2014/main" id="{2BF354A6-81D1-8AA9-60EE-7B8D77C1E0C2}"/>
              </a:ext>
            </a:extLst>
          </p:cNvPr>
          <p:cNvPicPr>
            <a:picLocks noChangeAspect="1"/>
          </p:cNvPicPr>
          <p:nvPr/>
        </p:nvPicPr>
        <p:blipFill>
          <a:blip r:embed="rId2"/>
          <a:stretch>
            <a:fillRect/>
          </a:stretch>
        </p:blipFill>
        <p:spPr>
          <a:xfrm>
            <a:off x="353507" y="1575797"/>
            <a:ext cx="2868039" cy="2800894"/>
          </a:xfrm>
          <a:prstGeom prst="rect">
            <a:avLst/>
          </a:prstGeom>
        </p:spPr>
      </p:pic>
      <p:pic>
        <p:nvPicPr>
          <p:cNvPr id="12" name="Picture 11">
            <a:extLst>
              <a:ext uri="{FF2B5EF4-FFF2-40B4-BE49-F238E27FC236}">
                <a16:creationId xmlns:a16="http://schemas.microsoft.com/office/drawing/2014/main" id="{BF0A3583-E253-D8B1-CF1C-90D1B7B93396}"/>
              </a:ext>
            </a:extLst>
          </p:cNvPr>
          <p:cNvPicPr>
            <a:picLocks noChangeAspect="1"/>
          </p:cNvPicPr>
          <p:nvPr/>
        </p:nvPicPr>
        <p:blipFill>
          <a:blip r:embed="rId3"/>
          <a:stretch>
            <a:fillRect/>
          </a:stretch>
        </p:blipFill>
        <p:spPr>
          <a:xfrm>
            <a:off x="3488924" y="1575797"/>
            <a:ext cx="8033029" cy="2899302"/>
          </a:xfrm>
          <a:prstGeom prst="rect">
            <a:avLst/>
          </a:prstGeom>
        </p:spPr>
      </p:pic>
      <p:cxnSp>
        <p:nvCxnSpPr>
          <p:cNvPr id="14" name="Straight Arrow Connector 13">
            <a:extLst>
              <a:ext uri="{FF2B5EF4-FFF2-40B4-BE49-F238E27FC236}">
                <a16:creationId xmlns:a16="http://schemas.microsoft.com/office/drawing/2014/main" id="{3B8F34E2-D926-5118-691A-21777AE03A25}"/>
              </a:ext>
            </a:extLst>
          </p:cNvPr>
          <p:cNvCxnSpPr/>
          <p:nvPr/>
        </p:nvCxnSpPr>
        <p:spPr>
          <a:xfrm>
            <a:off x="1198485" y="2976244"/>
            <a:ext cx="4243527" cy="1309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TextBox 14">
            <a:extLst>
              <a:ext uri="{FF2B5EF4-FFF2-40B4-BE49-F238E27FC236}">
                <a16:creationId xmlns:a16="http://schemas.microsoft.com/office/drawing/2014/main" id="{DFBE461C-CE64-9E9C-95B7-5B15F69153AB}"/>
              </a:ext>
            </a:extLst>
          </p:cNvPr>
          <p:cNvSpPr txBox="1"/>
          <p:nvPr/>
        </p:nvSpPr>
        <p:spPr>
          <a:xfrm>
            <a:off x="816746" y="5051394"/>
            <a:ext cx="9108489" cy="1200329"/>
          </a:xfrm>
          <a:prstGeom prst="rect">
            <a:avLst/>
          </a:prstGeom>
          <a:noFill/>
        </p:spPr>
        <p:txBody>
          <a:bodyPr wrap="square" rtlCol="0">
            <a:spAutoFit/>
          </a:bodyPr>
          <a:lstStyle/>
          <a:p>
            <a:pPr marL="285750" indent="-285750">
              <a:buFont typeface="Wingdings" panose="05000000000000000000" pitchFamily="2" charset="2"/>
              <a:buChar char="v"/>
            </a:pPr>
            <a:r>
              <a:rPr lang="en-GB" dirty="0"/>
              <a:t>In React, the various components of the visible part are defined in separate files and then combined together.</a:t>
            </a:r>
          </a:p>
          <a:p>
            <a:pPr marL="285750" indent="-285750">
              <a:buFont typeface="Wingdings" panose="05000000000000000000" pitchFamily="2" charset="2"/>
              <a:buChar char="v"/>
            </a:pPr>
            <a:r>
              <a:rPr lang="en-GB" dirty="0"/>
              <a:t>Let us consider the example of “Order Medicines” functionality which redirects to the Addmed.js file.</a:t>
            </a:r>
          </a:p>
        </p:txBody>
      </p:sp>
    </p:spTree>
    <p:extLst>
      <p:ext uri="{BB962C8B-B14F-4D97-AF65-F5344CB8AC3E}">
        <p14:creationId xmlns:p14="http://schemas.microsoft.com/office/powerpoint/2010/main" val="13311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710D-F2F5-730C-19CC-AAB125F4E981}"/>
              </a:ext>
            </a:extLst>
          </p:cNvPr>
          <p:cNvSpPr>
            <a:spLocks noGrp="1"/>
          </p:cNvSpPr>
          <p:nvPr>
            <p:ph type="title"/>
          </p:nvPr>
        </p:nvSpPr>
        <p:spPr>
          <a:xfrm>
            <a:off x="584382" y="245616"/>
            <a:ext cx="8596668" cy="988381"/>
          </a:xfrm>
        </p:spPr>
        <p:txBody>
          <a:bodyPr/>
          <a:lstStyle/>
          <a:p>
            <a:pPr algn="ctr"/>
            <a:r>
              <a:rPr lang="en-GB" dirty="0"/>
              <a:t> Introduction</a:t>
            </a:r>
            <a:endParaRPr lang="en-IN" dirty="0"/>
          </a:p>
        </p:txBody>
      </p:sp>
      <p:sp>
        <p:nvSpPr>
          <p:cNvPr id="4" name="TextBox 3">
            <a:extLst>
              <a:ext uri="{FF2B5EF4-FFF2-40B4-BE49-F238E27FC236}">
                <a16:creationId xmlns:a16="http://schemas.microsoft.com/office/drawing/2014/main" id="{7E5C94C6-5B13-C12C-BA36-53A1C76B534A}"/>
              </a:ext>
            </a:extLst>
          </p:cNvPr>
          <p:cNvSpPr txBox="1"/>
          <p:nvPr/>
        </p:nvSpPr>
        <p:spPr>
          <a:xfrm>
            <a:off x="309174" y="1310604"/>
            <a:ext cx="10122087" cy="4988353"/>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Steganography, derived from the Greek words "</a:t>
            </a:r>
            <a:r>
              <a:rPr lang="en-GB" sz="2000" dirty="0" err="1">
                <a:latin typeface="Times New Roman" panose="02020603050405020304" pitchFamily="18" charset="0"/>
                <a:cs typeface="Times New Roman" panose="02020603050405020304" pitchFamily="18" charset="0"/>
              </a:rPr>
              <a:t>steganos</a:t>
            </a:r>
            <a:r>
              <a:rPr lang="en-GB" sz="2000" dirty="0">
                <a:latin typeface="Times New Roman" panose="02020603050405020304" pitchFamily="18" charset="0"/>
                <a:cs typeface="Times New Roman" panose="02020603050405020304" pitchFamily="18" charset="0"/>
              </a:rPr>
              <a:t>" (hidden or covered) and "</a:t>
            </a:r>
            <a:r>
              <a:rPr lang="en-GB" sz="2000" dirty="0" err="1">
                <a:latin typeface="Times New Roman" panose="02020603050405020304" pitchFamily="18" charset="0"/>
                <a:cs typeface="Times New Roman" panose="02020603050405020304" pitchFamily="18" charset="0"/>
              </a:rPr>
              <a:t>graphein</a:t>
            </a:r>
            <a:r>
              <a:rPr lang="en-GB" sz="2000" dirty="0">
                <a:latin typeface="Times New Roman" panose="02020603050405020304" pitchFamily="18" charset="0"/>
                <a:cs typeface="Times New Roman" panose="02020603050405020304" pitchFamily="18" charset="0"/>
              </a:rPr>
              <a:t>" (writing), is an ancient practice of concealing information within seemingly ordinary messages or physical objects. It has been employed for centuries to ensure the privacy of communications. Unlike cryptography, which involves encoding and decoding data, steganography focuses on the covert embedding of data into various digital formats, such as text, images, audio, and video, without altering their apparent nature.</a:t>
            </a:r>
          </a:p>
          <a:p>
            <a:pPr marL="285750" indent="-285750">
              <a:lnSpc>
                <a:spcPct val="107000"/>
              </a:lnSpc>
              <a:spcAft>
                <a:spcPts val="800"/>
              </a:spcAf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 this comprehensive project, we introduce a robust image steganography technique that leverages an innovative odd/even pixel distribution scheme and incorporates a two-parameter random function for concealing secret messages, with a paramount focus on security and integrity</a:t>
            </a:r>
          </a:p>
          <a:p>
            <a:pPr marL="285750" indent="-285750">
              <a:lnSpc>
                <a:spcPct val="107000"/>
              </a:lnSpc>
              <a:spcAft>
                <a:spcPts val="800"/>
              </a:spcAf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Our approach goes beyond mere concealment; it also embraces the realm of digital forensics by rigorously examining the image metadata to strengthen the overall security and forensic aspect of the project.</a:t>
            </a:r>
          </a:p>
          <a:p>
            <a:pPr marL="285750" indent="-285750">
              <a:lnSpc>
                <a:spcPct val="107000"/>
              </a:lnSpc>
              <a:spcAft>
                <a:spcPts val="800"/>
              </a:spcAf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52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Code</a:t>
            </a:r>
            <a:endParaRPr lang="en-IN" dirty="0"/>
          </a:p>
        </p:txBody>
      </p:sp>
      <p:pic>
        <p:nvPicPr>
          <p:cNvPr id="6" name="Picture 5">
            <a:extLst>
              <a:ext uri="{FF2B5EF4-FFF2-40B4-BE49-F238E27FC236}">
                <a16:creationId xmlns:a16="http://schemas.microsoft.com/office/drawing/2014/main" id="{E80C6EB8-6DCA-890D-9198-2F2AF0BCBFD7}"/>
              </a:ext>
            </a:extLst>
          </p:cNvPr>
          <p:cNvPicPr>
            <a:picLocks noChangeAspect="1"/>
          </p:cNvPicPr>
          <p:nvPr/>
        </p:nvPicPr>
        <p:blipFill>
          <a:blip r:embed="rId2"/>
          <a:stretch>
            <a:fillRect/>
          </a:stretch>
        </p:blipFill>
        <p:spPr>
          <a:xfrm>
            <a:off x="118840" y="1239520"/>
            <a:ext cx="6538176" cy="2667378"/>
          </a:xfrm>
          <a:prstGeom prst="rect">
            <a:avLst/>
          </a:prstGeom>
        </p:spPr>
      </p:pic>
      <p:pic>
        <p:nvPicPr>
          <p:cNvPr id="8" name="Picture 7">
            <a:extLst>
              <a:ext uri="{FF2B5EF4-FFF2-40B4-BE49-F238E27FC236}">
                <a16:creationId xmlns:a16="http://schemas.microsoft.com/office/drawing/2014/main" id="{8F5C28A6-DE1B-1587-75B1-C64D289E83EE}"/>
              </a:ext>
            </a:extLst>
          </p:cNvPr>
          <p:cNvPicPr>
            <a:picLocks noChangeAspect="1"/>
          </p:cNvPicPr>
          <p:nvPr/>
        </p:nvPicPr>
        <p:blipFill>
          <a:blip r:embed="rId3"/>
          <a:stretch>
            <a:fillRect/>
          </a:stretch>
        </p:blipFill>
        <p:spPr>
          <a:xfrm>
            <a:off x="6657016" y="1239520"/>
            <a:ext cx="4888130" cy="2667378"/>
          </a:xfrm>
          <a:prstGeom prst="rect">
            <a:avLst/>
          </a:prstGeom>
        </p:spPr>
      </p:pic>
      <p:sp>
        <p:nvSpPr>
          <p:cNvPr id="9" name="TextBox 8">
            <a:extLst>
              <a:ext uri="{FF2B5EF4-FFF2-40B4-BE49-F238E27FC236}">
                <a16:creationId xmlns:a16="http://schemas.microsoft.com/office/drawing/2014/main" id="{C95424AC-6224-5C12-9FC6-5283CB60DE6A}"/>
              </a:ext>
            </a:extLst>
          </p:cNvPr>
          <p:cNvSpPr txBox="1"/>
          <p:nvPr/>
        </p:nvSpPr>
        <p:spPr>
          <a:xfrm>
            <a:off x="1278386" y="4314549"/>
            <a:ext cx="8220722" cy="2308324"/>
          </a:xfrm>
          <a:prstGeom prst="rect">
            <a:avLst/>
          </a:prstGeom>
          <a:noFill/>
        </p:spPr>
        <p:txBody>
          <a:bodyPr wrap="square" rtlCol="0">
            <a:spAutoFit/>
          </a:bodyPr>
          <a:lstStyle/>
          <a:p>
            <a:endParaRPr lang="en-GB" dirty="0"/>
          </a:p>
          <a:p>
            <a:pPr marL="285750" indent="-285750">
              <a:buFont typeface="Wingdings" panose="05000000000000000000" pitchFamily="2" charset="2"/>
              <a:buChar char="v"/>
            </a:pPr>
            <a:r>
              <a:rPr lang="en-GB" dirty="0"/>
              <a:t>The smart contracts are defined in a file.</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In this, medicine is defined as an object with various parameters such as name, description, id etc.</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A function </a:t>
            </a:r>
            <a:r>
              <a:rPr lang="en-GB" dirty="0" err="1"/>
              <a:t>addMedicine</a:t>
            </a:r>
            <a:r>
              <a:rPr lang="en-GB" dirty="0"/>
              <a:t> is created which takes the required values from the user and stores them in an array of medicines</a:t>
            </a:r>
            <a:endParaRPr lang="en-IN" dirty="0"/>
          </a:p>
        </p:txBody>
      </p:sp>
    </p:spTree>
    <p:extLst>
      <p:ext uri="{BB962C8B-B14F-4D97-AF65-F5344CB8AC3E}">
        <p14:creationId xmlns:p14="http://schemas.microsoft.com/office/powerpoint/2010/main" val="1980877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Code</a:t>
            </a:r>
            <a:endParaRPr lang="en-IN" dirty="0"/>
          </a:p>
        </p:txBody>
      </p:sp>
      <p:sp>
        <p:nvSpPr>
          <p:cNvPr id="9" name="TextBox 8">
            <a:extLst>
              <a:ext uri="{FF2B5EF4-FFF2-40B4-BE49-F238E27FC236}">
                <a16:creationId xmlns:a16="http://schemas.microsoft.com/office/drawing/2014/main" id="{C95424AC-6224-5C12-9FC6-5283CB60DE6A}"/>
              </a:ext>
            </a:extLst>
          </p:cNvPr>
          <p:cNvSpPr txBox="1"/>
          <p:nvPr/>
        </p:nvSpPr>
        <p:spPr>
          <a:xfrm>
            <a:off x="1313896" y="4518735"/>
            <a:ext cx="8220722" cy="2031325"/>
          </a:xfrm>
          <a:prstGeom prst="rect">
            <a:avLst/>
          </a:prstGeom>
          <a:noFill/>
        </p:spPr>
        <p:txBody>
          <a:bodyPr wrap="square" rtlCol="0">
            <a:spAutoFit/>
          </a:bodyPr>
          <a:lstStyle/>
          <a:p>
            <a:pPr marL="285750" indent="-285750">
              <a:buFont typeface="Wingdings" panose="05000000000000000000" pitchFamily="2" charset="2"/>
              <a:buChar char="v"/>
            </a:pPr>
            <a:r>
              <a:rPr lang="en-GB" dirty="0"/>
              <a:t>The contracts are compiled into artifacts by truffle.</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An artifact is a JSON bundle that contains a lot of useful information related to a contract like the ABI, the contract bytecode, the deployment details, compiler version etc.</a:t>
            </a:r>
          </a:p>
          <a:p>
            <a:pPr marL="285750" indent="-285750">
              <a:buFont typeface="Wingdings" panose="05000000000000000000" pitchFamily="2" charset="2"/>
              <a:buChar char="v"/>
            </a:pPr>
            <a:endParaRPr lang="en-GB" dirty="0"/>
          </a:p>
          <a:p>
            <a:pPr marL="285750" indent="-285750">
              <a:buFont typeface="Wingdings" panose="05000000000000000000" pitchFamily="2" charset="2"/>
              <a:buChar char="v"/>
            </a:pPr>
            <a:r>
              <a:rPr lang="en-GB" dirty="0"/>
              <a:t>This can then be used to access functions and data in the JS files.</a:t>
            </a:r>
          </a:p>
        </p:txBody>
      </p:sp>
      <p:pic>
        <p:nvPicPr>
          <p:cNvPr id="11" name="Picture 10">
            <a:extLst>
              <a:ext uri="{FF2B5EF4-FFF2-40B4-BE49-F238E27FC236}">
                <a16:creationId xmlns:a16="http://schemas.microsoft.com/office/drawing/2014/main" id="{8BCCF8DF-2667-741D-1C84-697C6353CCB9}"/>
              </a:ext>
            </a:extLst>
          </p:cNvPr>
          <p:cNvPicPr>
            <a:picLocks noChangeAspect="1"/>
          </p:cNvPicPr>
          <p:nvPr/>
        </p:nvPicPr>
        <p:blipFill>
          <a:blip r:embed="rId2"/>
          <a:stretch>
            <a:fillRect/>
          </a:stretch>
        </p:blipFill>
        <p:spPr>
          <a:xfrm>
            <a:off x="236053" y="1239520"/>
            <a:ext cx="5188204" cy="2787359"/>
          </a:xfrm>
          <a:prstGeom prst="rect">
            <a:avLst/>
          </a:prstGeom>
        </p:spPr>
      </p:pic>
      <p:pic>
        <p:nvPicPr>
          <p:cNvPr id="15" name="Picture 14">
            <a:extLst>
              <a:ext uri="{FF2B5EF4-FFF2-40B4-BE49-F238E27FC236}">
                <a16:creationId xmlns:a16="http://schemas.microsoft.com/office/drawing/2014/main" id="{C444D1A3-94DE-DB43-FF9E-154D1893FC47}"/>
              </a:ext>
            </a:extLst>
          </p:cNvPr>
          <p:cNvPicPr>
            <a:picLocks noChangeAspect="1"/>
          </p:cNvPicPr>
          <p:nvPr/>
        </p:nvPicPr>
        <p:blipFill>
          <a:blip r:embed="rId3"/>
          <a:stretch>
            <a:fillRect/>
          </a:stretch>
        </p:blipFill>
        <p:spPr>
          <a:xfrm>
            <a:off x="5424257" y="1239521"/>
            <a:ext cx="6116714" cy="2787454"/>
          </a:xfrm>
          <a:prstGeom prst="rect">
            <a:avLst/>
          </a:prstGeom>
        </p:spPr>
      </p:pic>
    </p:spTree>
    <p:extLst>
      <p:ext uri="{BB962C8B-B14F-4D97-AF65-F5344CB8AC3E}">
        <p14:creationId xmlns:p14="http://schemas.microsoft.com/office/powerpoint/2010/main" val="610795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Demo</a:t>
            </a:r>
            <a:endParaRPr lang="en-IN" dirty="0"/>
          </a:p>
        </p:txBody>
      </p:sp>
      <p:pic>
        <p:nvPicPr>
          <p:cNvPr id="4" name="Picture 3">
            <a:extLst>
              <a:ext uri="{FF2B5EF4-FFF2-40B4-BE49-F238E27FC236}">
                <a16:creationId xmlns:a16="http://schemas.microsoft.com/office/drawing/2014/main" id="{03B42697-8ED5-9FD6-3FC7-8BA4723832F3}"/>
              </a:ext>
            </a:extLst>
          </p:cNvPr>
          <p:cNvPicPr>
            <a:picLocks noChangeAspect="1"/>
          </p:cNvPicPr>
          <p:nvPr/>
        </p:nvPicPr>
        <p:blipFill>
          <a:blip r:embed="rId2"/>
          <a:stretch>
            <a:fillRect/>
          </a:stretch>
        </p:blipFill>
        <p:spPr>
          <a:xfrm>
            <a:off x="113948" y="1106269"/>
            <a:ext cx="5669059" cy="2862049"/>
          </a:xfrm>
          <a:prstGeom prst="rect">
            <a:avLst/>
          </a:prstGeom>
        </p:spPr>
      </p:pic>
      <p:pic>
        <p:nvPicPr>
          <p:cNvPr id="6" name="Picture 5">
            <a:extLst>
              <a:ext uri="{FF2B5EF4-FFF2-40B4-BE49-F238E27FC236}">
                <a16:creationId xmlns:a16="http://schemas.microsoft.com/office/drawing/2014/main" id="{987F3D76-F557-FBD1-DA05-048B34E52A72}"/>
              </a:ext>
            </a:extLst>
          </p:cNvPr>
          <p:cNvPicPr>
            <a:picLocks noChangeAspect="1"/>
          </p:cNvPicPr>
          <p:nvPr/>
        </p:nvPicPr>
        <p:blipFill>
          <a:blip r:embed="rId3"/>
          <a:stretch>
            <a:fillRect/>
          </a:stretch>
        </p:blipFill>
        <p:spPr>
          <a:xfrm>
            <a:off x="5999629" y="1106270"/>
            <a:ext cx="6061009" cy="4096046"/>
          </a:xfrm>
          <a:prstGeom prst="rect">
            <a:avLst/>
          </a:prstGeom>
        </p:spPr>
      </p:pic>
      <p:sp>
        <p:nvSpPr>
          <p:cNvPr id="7" name="TextBox 6">
            <a:extLst>
              <a:ext uri="{FF2B5EF4-FFF2-40B4-BE49-F238E27FC236}">
                <a16:creationId xmlns:a16="http://schemas.microsoft.com/office/drawing/2014/main" id="{A9126F64-D6B2-FA24-525B-093A1719F863}"/>
              </a:ext>
            </a:extLst>
          </p:cNvPr>
          <p:cNvSpPr txBox="1"/>
          <p:nvPr/>
        </p:nvSpPr>
        <p:spPr>
          <a:xfrm>
            <a:off x="2343705" y="3947032"/>
            <a:ext cx="3000653" cy="369332"/>
          </a:xfrm>
          <a:prstGeom prst="rect">
            <a:avLst/>
          </a:prstGeom>
          <a:noFill/>
        </p:spPr>
        <p:txBody>
          <a:bodyPr wrap="square" rtlCol="0">
            <a:spAutoFit/>
          </a:bodyPr>
          <a:lstStyle/>
          <a:p>
            <a:r>
              <a:rPr lang="en-GB" dirty="0"/>
              <a:t>Home page</a:t>
            </a:r>
            <a:endParaRPr lang="en-IN" dirty="0"/>
          </a:p>
        </p:txBody>
      </p:sp>
      <p:sp>
        <p:nvSpPr>
          <p:cNvPr id="8" name="TextBox 7">
            <a:extLst>
              <a:ext uri="{FF2B5EF4-FFF2-40B4-BE49-F238E27FC236}">
                <a16:creationId xmlns:a16="http://schemas.microsoft.com/office/drawing/2014/main" id="{3E15EA3A-0D8C-BC8A-86AB-86C604770309}"/>
              </a:ext>
            </a:extLst>
          </p:cNvPr>
          <p:cNvSpPr txBox="1"/>
          <p:nvPr/>
        </p:nvSpPr>
        <p:spPr>
          <a:xfrm>
            <a:off x="7871922" y="5382398"/>
            <a:ext cx="2743200" cy="369332"/>
          </a:xfrm>
          <a:prstGeom prst="rect">
            <a:avLst/>
          </a:prstGeom>
          <a:noFill/>
        </p:spPr>
        <p:txBody>
          <a:bodyPr wrap="square" rtlCol="0">
            <a:spAutoFit/>
          </a:bodyPr>
          <a:lstStyle/>
          <a:p>
            <a:r>
              <a:rPr lang="en-GB" dirty="0"/>
              <a:t>Register Members</a:t>
            </a:r>
            <a:endParaRPr lang="en-IN" dirty="0"/>
          </a:p>
        </p:txBody>
      </p:sp>
    </p:spTree>
    <p:extLst>
      <p:ext uri="{BB962C8B-B14F-4D97-AF65-F5344CB8AC3E}">
        <p14:creationId xmlns:p14="http://schemas.microsoft.com/office/powerpoint/2010/main" val="703264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Demo</a:t>
            </a:r>
            <a:endParaRPr lang="en-IN" dirty="0"/>
          </a:p>
        </p:txBody>
      </p:sp>
      <p:sp>
        <p:nvSpPr>
          <p:cNvPr id="7" name="TextBox 6">
            <a:extLst>
              <a:ext uri="{FF2B5EF4-FFF2-40B4-BE49-F238E27FC236}">
                <a16:creationId xmlns:a16="http://schemas.microsoft.com/office/drawing/2014/main" id="{A9126F64-D6B2-FA24-525B-093A1719F863}"/>
              </a:ext>
            </a:extLst>
          </p:cNvPr>
          <p:cNvSpPr txBox="1"/>
          <p:nvPr/>
        </p:nvSpPr>
        <p:spPr>
          <a:xfrm>
            <a:off x="4445139" y="2629801"/>
            <a:ext cx="3000653" cy="369332"/>
          </a:xfrm>
          <a:prstGeom prst="rect">
            <a:avLst/>
          </a:prstGeom>
          <a:noFill/>
        </p:spPr>
        <p:txBody>
          <a:bodyPr wrap="square" rtlCol="0">
            <a:spAutoFit/>
          </a:bodyPr>
          <a:lstStyle/>
          <a:p>
            <a:r>
              <a:rPr lang="en-GB" dirty="0"/>
              <a:t>Order medicines</a:t>
            </a:r>
            <a:endParaRPr lang="en-IN" dirty="0"/>
          </a:p>
        </p:txBody>
      </p:sp>
      <p:sp>
        <p:nvSpPr>
          <p:cNvPr id="8" name="TextBox 7">
            <a:extLst>
              <a:ext uri="{FF2B5EF4-FFF2-40B4-BE49-F238E27FC236}">
                <a16:creationId xmlns:a16="http://schemas.microsoft.com/office/drawing/2014/main" id="{3E15EA3A-0D8C-BC8A-86AB-86C604770309}"/>
              </a:ext>
            </a:extLst>
          </p:cNvPr>
          <p:cNvSpPr txBox="1"/>
          <p:nvPr/>
        </p:nvSpPr>
        <p:spPr>
          <a:xfrm>
            <a:off x="4320854" y="6301098"/>
            <a:ext cx="2743200" cy="369332"/>
          </a:xfrm>
          <a:prstGeom prst="rect">
            <a:avLst/>
          </a:prstGeom>
          <a:noFill/>
        </p:spPr>
        <p:txBody>
          <a:bodyPr wrap="square" rtlCol="0">
            <a:spAutoFit/>
          </a:bodyPr>
          <a:lstStyle/>
          <a:p>
            <a:r>
              <a:rPr lang="en-GB" dirty="0"/>
              <a:t>Control supply chain</a:t>
            </a:r>
            <a:endParaRPr lang="en-IN" dirty="0"/>
          </a:p>
        </p:txBody>
      </p:sp>
      <p:pic>
        <p:nvPicPr>
          <p:cNvPr id="5" name="Picture 4">
            <a:extLst>
              <a:ext uri="{FF2B5EF4-FFF2-40B4-BE49-F238E27FC236}">
                <a16:creationId xmlns:a16="http://schemas.microsoft.com/office/drawing/2014/main" id="{4A88B358-3F38-E6C6-5488-F270D9E513EF}"/>
              </a:ext>
            </a:extLst>
          </p:cNvPr>
          <p:cNvPicPr>
            <a:picLocks noChangeAspect="1"/>
          </p:cNvPicPr>
          <p:nvPr/>
        </p:nvPicPr>
        <p:blipFill>
          <a:blip r:embed="rId2"/>
          <a:stretch>
            <a:fillRect/>
          </a:stretch>
        </p:blipFill>
        <p:spPr>
          <a:xfrm>
            <a:off x="480813" y="1081732"/>
            <a:ext cx="8690913" cy="1548069"/>
          </a:xfrm>
          <a:prstGeom prst="rect">
            <a:avLst/>
          </a:prstGeom>
        </p:spPr>
      </p:pic>
      <p:pic>
        <p:nvPicPr>
          <p:cNvPr id="10" name="Picture 9">
            <a:extLst>
              <a:ext uri="{FF2B5EF4-FFF2-40B4-BE49-F238E27FC236}">
                <a16:creationId xmlns:a16="http://schemas.microsoft.com/office/drawing/2014/main" id="{40A605CA-9770-AC1A-AD12-FD249A6CB97F}"/>
              </a:ext>
            </a:extLst>
          </p:cNvPr>
          <p:cNvPicPr>
            <a:picLocks noChangeAspect="1"/>
          </p:cNvPicPr>
          <p:nvPr/>
        </p:nvPicPr>
        <p:blipFill>
          <a:blip r:embed="rId3"/>
          <a:stretch>
            <a:fillRect/>
          </a:stretch>
        </p:blipFill>
        <p:spPr>
          <a:xfrm>
            <a:off x="480813" y="2972409"/>
            <a:ext cx="5049975" cy="3306099"/>
          </a:xfrm>
          <a:prstGeom prst="rect">
            <a:avLst/>
          </a:prstGeom>
        </p:spPr>
      </p:pic>
    </p:spTree>
    <p:extLst>
      <p:ext uri="{BB962C8B-B14F-4D97-AF65-F5344CB8AC3E}">
        <p14:creationId xmlns:p14="http://schemas.microsoft.com/office/powerpoint/2010/main" val="2535212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A94-09D4-8915-3FD0-D2CEA5E52BD7}"/>
              </a:ext>
            </a:extLst>
          </p:cNvPr>
          <p:cNvSpPr>
            <a:spLocks noGrp="1"/>
          </p:cNvSpPr>
          <p:nvPr>
            <p:ph type="title"/>
          </p:nvPr>
        </p:nvSpPr>
        <p:spPr>
          <a:xfrm>
            <a:off x="646854" y="372236"/>
            <a:ext cx="8596668" cy="867284"/>
          </a:xfrm>
        </p:spPr>
        <p:txBody>
          <a:bodyPr/>
          <a:lstStyle/>
          <a:p>
            <a:pPr algn="ctr"/>
            <a:r>
              <a:rPr lang="en-GB" dirty="0"/>
              <a:t>Demo</a:t>
            </a:r>
            <a:endParaRPr lang="en-IN" dirty="0"/>
          </a:p>
        </p:txBody>
      </p:sp>
      <p:sp>
        <p:nvSpPr>
          <p:cNvPr id="7" name="TextBox 6">
            <a:extLst>
              <a:ext uri="{FF2B5EF4-FFF2-40B4-BE49-F238E27FC236}">
                <a16:creationId xmlns:a16="http://schemas.microsoft.com/office/drawing/2014/main" id="{A9126F64-D6B2-FA24-525B-093A1719F863}"/>
              </a:ext>
            </a:extLst>
          </p:cNvPr>
          <p:cNvSpPr txBox="1"/>
          <p:nvPr/>
        </p:nvSpPr>
        <p:spPr>
          <a:xfrm>
            <a:off x="4462508" y="5169249"/>
            <a:ext cx="3000653" cy="369332"/>
          </a:xfrm>
          <a:prstGeom prst="rect">
            <a:avLst/>
          </a:prstGeom>
          <a:noFill/>
        </p:spPr>
        <p:txBody>
          <a:bodyPr wrap="square" rtlCol="0">
            <a:spAutoFit/>
          </a:bodyPr>
          <a:lstStyle/>
          <a:p>
            <a:r>
              <a:rPr lang="en-GB" dirty="0"/>
              <a:t>Tracking order</a:t>
            </a:r>
            <a:endParaRPr lang="en-IN" dirty="0"/>
          </a:p>
        </p:txBody>
      </p:sp>
      <p:pic>
        <p:nvPicPr>
          <p:cNvPr id="4" name="Picture 3">
            <a:extLst>
              <a:ext uri="{FF2B5EF4-FFF2-40B4-BE49-F238E27FC236}">
                <a16:creationId xmlns:a16="http://schemas.microsoft.com/office/drawing/2014/main" id="{F109F6A8-22B4-CB74-9762-DEFB35BB919F}"/>
              </a:ext>
            </a:extLst>
          </p:cNvPr>
          <p:cNvPicPr>
            <a:picLocks noChangeAspect="1"/>
          </p:cNvPicPr>
          <p:nvPr/>
        </p:nvPicPr>
        <p:blipFill>
          <a:blip r:embed="rId2"/>
          <a:stretch>
            <a:fillRect/>
          </a:stretch>
        </p:blipFill>
        <p:spPr>
          <a:xfrm>
            <a:off x="551548" y="1319419"/>
            <a:ext cx="7021749" cy="3660954"/>
          </a:xfrm>
          <a:prstGeom prst="rect">
            <a:avLst/>
          </a:prstGeom>
        </p:spPr>
      </p:pic>
    </p:spTree>
    <p:extLst>
      <p:ext uri="{BB962C8B-B14F-4D97-AF65-F5344CB8AC3E}">
        <p14:creationId xmlns:p14="http://schemas.microsoft.com/office/powerpoint/2010/main" val="295493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E080-935B-6552-8BF0-9DA713D6CD9E}"/>
              </a:ext>
            </a:extLst>
          </p:cNvPr>
          <p:cNvSpPr>
            <a:spLocks noGrp="1"/>
          </p:cNvSpPr>
          <p:nvPr>
            <p:ph type="title"/>
          </p:nvPr>
        </p:nvSpPr>
        <p:spPr>
          <a:xfrm>
            <a:off x="1225974" y="396240"/>
            <a:ext cx="8273626" cy="731520"/>
          </a:xfrm>
        </p:spPr>
        <p:txBody>
          <a:bodyPr/>
          <a:lstStyle/>
          <a:p>
            <a:pPr algn="ctr"/>
            <a:r>
              <a:rPr lang="en-GB" dirty="0"/>
              <a:t>Advantages</a:t>
            </a:r>
            <a:endParaRPr lang="en-IN" dirty="0"/>
          </a:p>
        </p:txBody>
      </p:sp>
      <p:sp>
        <p:nvSpPr>
          <p:cNvPr id="3" name="TextBox 2">
            <a:extLst>
              <a:ext uri="{FF2B5EF4-FFF2-40B4-BE49-F238E27FC236}">
                <a16:creationId xmlns:a16="http://schemas.microsoft.com/office/drawing/2014/main" id="{D0F121E6-C14B-0D41-8896-24B98B640FBE}"/>
              </a:ext>
            </a:extLst>
          </p:cNvPr>
          <p:cNvSpPr txBox="1"/>
          <p:nvPr/>
        </p:nvSpPr>
        <p:spPr>
          <a:xfrm>
            <a:off x="344158" y="1536174"/>
            <a:ext cx="11125200" cy="4524315"/>
          </a:xfrm>
          <a:prstGeom prst="rect">
            <a:avLst/>
          </a:prstGeom>
          <a:noFill/>
        </p:spPr>
        <p:txBody>
          <a:bodyPr wrap="square" rtlCol="0">
            <a:spAutoFit/>
          </a:bodyPr>
          <a:lstStyle/>
          <a:p>
            <a:pPr marL="285750" indent="-285750">
              <a:buFont typeface="Wingdings" panose="05000000000000000000" pitchFamily="2" charset="2"/>
              <a:buChar char="v"/>
            </a:pPr>
            <a:r>
              <a:rPr lang="en-GB" sz="2400" dirty="0"/>
              <a:t>Completely transparent, which allows tracking of orders.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Allows collection of data which can be analysed to identify bottlenecks and suggest improvements.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In case of an emergency, a drug recall can be implemented using the data available.</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Functionality of users is clearly defined and identified using their crypto accounts.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Since it is a web app, it can be accessed from anywhere easily.</a:t>
            </a:r>
          </a:p>
        </p:txBody>
      </p:sp>
    </p:spTree>
    <p:extLst>
      <p:ext uri="{BB962C8B-B14F-4D97-AF65-F5344CB8AC3E}">
        <p14:creationId xmlns:p14="http://schemas.microsoft.com/office/powerpoint/2010/main" val="412234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E080-935B-6552-8BF0-9DA713D6CD9E}"/>
              </a:ext>
            </a:extLst>
          </p:cNvPr>
          <p:cNvSpPr>
            <a:spLocks noGrp="1"/>
          </p:cNvSpPr>
          <p:nvPr>
            <p:ph type="title"/>
          </p:nvPr>
        </p:nvSpPr>
        <p:spPr>
          <a:xfrm>
            <a:off x="1225974" y="396240"/>
            <a:ext cx="8273626" cy="731520"/>
          </a:xfrm>
        </p:spPr>
        <p:txBody>
          <a:bodyPr/>
          <a:lstStyle/>
          <a:p>
            <a:pPr algn="ctr"/>
            <a:r>
              <a:rPr lang="en-GB" dirty="0"/>
              <a:t>Disadvantages/Future scope</a:t>
            </a:r>
            <a:endParaRPr lang="en-IN" dirty="0"/>
          </a:p>
        </p:txBody>
      </p:sp>
      <p:sp>
        <p:nvSpPr>
          <p:cNvPr id="3" name="TextBox 2">
            <a:extLst>
              <a:ext uri="{FF2B5EF4-FFF2-40B4-BE49-F238E27FC236}">
                <a16:creationId xmlns:a16="http://schemas.microsoft.com/office/drawing/2014/main" id="{D0F121E6-C14B-0D41-8896-24B98B640FBE}"/>
              </a:ext>
            </a:extLst>
          </p:cNvPr>
          <p:cNvSpPr txBox="1"/>
          <p:nvPr/>
        </p:nvSpPr>
        <p:spPr>
          <a:xfrm>
            <a:off x="344158" y="1536174"/>
            <a:ext cx="11125200" cy="2308324"/>
          </a:xfrm>
          <a:prstGeom prst="rect">
            <a:avLst/>
          </a:prstGeom>
          <a:noFill/>
        </p:spPr>
        <p:txBody>
          <a:bodyPr wrap="square" rtlCol="0">
            <a:spAutoFit/>
          </a:bodyPr>
          <a:lstStyle/>
          <a:p>
            <a:pPr marL="285750" indent="-285750">
              <a:buFont typeface="Wingdings" panose="05000000000000000000" pitchFamily="2" charset="2"/>
              <a:buChar char="v"/>
            </a:pPr>
            <a:r>
              <a:rPr lang="en-GB" sz="2400" dirty="0"/>
              <a:t>Some Privacy is sacrificed for more data availability.</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Does not utilize machine learning for a recommendation system based on the data generated.</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All data is stored on the blockchain.</a:t>
            </a:r>
          </a:p>
        </p:txBody>
      </p:sp>
    </p:spTree>
    <p:extLst>
      <p:ext uri="{BB962C8B-B14F-4D97-AF65-F5344CB8AC3E}">
        <p14:creationId xmlns:p14="http://schemas.microsoft.com/office/powerpoint/2010/main" val="29111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E080-935B-6552-8BF0-9DA713D6CD9E}"/>
              </a:ext>
            </a:extLst>
          </p:cNvPr>
          <p:cNvSpPr>
            <a:spLocks noGrp="1"/>
          </p:cNvSpPr>
          <p:nvPr>
            <p:ph type="title"/>
          </p:nvPr>
        </p:nvSpPr>
        <p:spPr>
          <a:xfrm>
            <a:off x="1225974" y="396240"/>
            <a:ext cx="8273626" cy="731520"/>
          </a:xfrm>
        </p:spPr>
        <p:txBody>
          <a:bodyPr/>
          <a:lstStyle/>
          <a:p>
            <a:pPr algn="ctr"/>
            <a:r>
              <a:rPr lang="en-GB" dirty="0"/>
              <a:t>Conclusion</a:t>
            </a:r>
            <a:endParaRPr lang="en-IN" dirty="0"/>
          </a:p>
        </p:txBody>
      </p:sp>
      <p:sp>
        <p:nvSpPr>
          <p:cNvPr id="3" name="TextBox 2">
            <a:extLst>
              <a:ext uri="{FF2B5EF4-FFF2-40B4-BE49-F238E27FC236}">
                <a16:creationId xmlns:a16="http://schemas.microsoft.com/office/drawing/2014/main" id="{D0F121E6-C14B-0D41-8896-24B98B640FBE}"/>
              </a:ext>
            </a:extLst>
          </p:cNvPr>
          <p:cNvSpPr txBox="1"/>
          <p:nvPr/>
        </p:nvSpPr>
        <p:spPr>
          <a:xfrm>
            <a:off x="344158" y="1536174"/>
            <a:ext cx="11125200" cy="2308324"/>
          </a:xfrm>
          <a:prstGeom prst="rect">
            <a:avLst/>
          </a:prstGeom>
          <a:noFill/>
        </p:spPr>
        <p:txBody>
          <a:bodyPr wrap="square" rtlCol="0">
            <a:spAutoFit/>
          </a:bodyPr>
          <a:lstStyle/>
          <a:p>
            <a:pPr marL="285750" indent="-285750">
              <a:buFont typeface="Wingdings" panose="05000000000000000000" pitchFamily="2" charset="2"/>
              <a:buChar char="v"/>
            </a:pPr>
            <a:r>
              <a:rPr lang="en-GB" sz="2400" dirty="0"/>
              <a:t>A use case of blockchain was explored.</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Identified various merits and demerits of using blockchain technology.</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In the future, centralized and decentralized technologies will go hand in hand.</a:t>
            </a:r>
          </a:p>
        </p:txBody>
      </p:sp>
    </p:spTree>
    <p:extLst>
      <p:ext uri="{BB962C8B-B14F-4D97-AF65-F5344CB8AC3E}">
        <p14:creationId xmlns:p14="http://schemas.microsoft.com/office/powerpoint/2010/main" val="1823845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E080-935B-6552-8BF0-9DA713D6CD9E}"/>
              </a:ext>
            </a:extLst>
          </p:cNvPr>
          <p:cNvSpPr>
            <a:spLocks noGrp="1"/>
          </p:cNvSpPr>
          <p:nvPr>
            <p:ph type="title"/>
          </p:nvPr>
        </p:nvSpPr>
        <p:spPr>
          <a:xfrm>
            <a:off x="1208219" y="103277"/>
            <a:ext cx="8273626" cy="731520"/>
          </a:xfrm>
        </p:spPr>
        <p:txBody>
          <a:bodyPr/>
          <a:lstStyle/>
          <a:p>
            <a:pPr algn="ctr"/>
            <a:r>
              <a:rPr lang="en-GB" dirty="0"/>
              <a:t>References</a:t>
            </a:r>
            <a:endParaRPr lang="en-IN" dirty="0"/>
          </a:p>
        </p:txBody>
      </p:sp>
      <p:sp>
        <p:nvSpPr>
          <p:cNvPr id="3" name="TextBox 2">
            <a:extLst>
              <a:ext uri="{FF2B5EF4-FFF2-40B4-BE49-F238E27FC236}">
                <a16:creationId xmlns:a16="http://schemas.microsoft.com/office/drawing/2014/main" id="{D0F121E6-C14B-0D41-8896-24B98B640FBE}"/>
              </a:ext>
            </a:extLst>
          </p:cNvPr>
          <p:cNvSpPr txBox="1"/>
          <p:nvPr/>
        </p:nvSpPr>
        <p:spPr>
          <a:xfrm>
            <a:off x="299770" y="728265"/>
            <a:ext cx="11125200" cy="6531724"/>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 W. Ahmad, K. Salah, R. Jayaraman, I. Yaqoob, M. Omar and 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Ellahham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"Blockchain-Based Forward Supply Chain and Waste Management for COVID-19 Medical Equipment and Supplies," in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vol. 9, pp. 44905-44927, 2021,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10.1109/ACCESS.2021.3066503.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Bocek</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B. Rodrigues, T. Strasser and B. Stiller, "Blockchains everywhere - a use-case of blockchains in the pharma supply-chain,"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2017 IFIP/IEEE Symposium on Integrated Network and Service Management (IM)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2017, pp. 772-777,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10.23919/INM.2017.7987376.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Zoughalian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Marchang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 Ghita B. A Blockchain Secured Pharmaceutical Distribution System to Fight Counterfeiting. Int J Environ Res Public Health. 2022 Mar 30;19(7):4091.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10.3390/ijerph19074091. PMID: 35409774; PMCID: PMC8998750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A.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Musamih</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et al., "A Blockchain-Based Approach for Drug Traceability in Healthcare Supply Chain," in IEEE Access, vol. 9, pp. 9728-9743, 2021,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10.1109/ACCESS.2021.3049920.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Abbas,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Khizar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&amp; Muhammad,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Afaq</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&amp; Ahmed Khan, Talha &amp; Song, Wang-Cheol. (2020). A Blockchain and Machine Learning-Based Drug Supply Chain Management and Recommendation System for Smart Pharmaceutical Industry. Electronics. 9. 852. 10.3390/electronics9050852.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Reda,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Moulouki</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&amp; Kanga, Dominique &amp; Fatima, Taif &amp;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Azouazi</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Mohamed. (2020). Blockchain in health supply chain management: State of art challenges and opportunities. Procedia Computer Science. 175. 706-709. 10.1016/j.procs.2020.07.104.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Y. Raj and S. B, "Study on Supply Chain Management using Blockchain Technology," </a:t>
            </a:r>
            <a:r>
              <a:rPr lang="en-IN" sz="1600" i="1" dirty="0">
                <a:effectLst/>
                <a:latin typeface="Calibri" panose="020F0502020204030204" pitchFamily="34" charset="0"/>
                <a:ea typeface="Calibri" panose="020F0502020204030204" pitchFamily="34" charset="0"/>
                <a:cs typeface="Times New Roman" panose="02020603050405020304" pitchFamily="18" charset="0"/>
              </a:rPr>
              <a:t>2021 6th International Conference on Inventive Computation Technologies (ICICT)</a:t>
            </a:r>
            <a:r>
              <a:rPr lang="en-IN" sz="1600" dirty="0">
                <a:effectLst/>
                <a:latin typeface="Calibri" panose="020F0502020204030204" pitchFamily="34" charset="0"/>
                <a:ea typeface="Calibri" panose="020F0502020204030204" pitchFamily="34" charset="0"/>
                <a:cs typeface="Times New Roman" panose="02020603050405020304" pitchFamily="18" charset="0"/>
              </a:rPr>
              <a:t>, 2021, pp. 1243-1247,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600" dirty="0">
                <a:effectLst/>
                <a:latin typeface="Calibri" panose="020F0502020204030204" pitchFamily="34" charset="0"/>
                <a:ea typeface="Calibri" panose="020F0502020204030204" pitchFamily="34" charset="0"/>
                <a:cs typeface="Times New Roman" panose="02020603050405020304" pitchFamily="18" charset="0"/>
              </a:rPr>
              <a:t>: 10.1109/ICICT50816.2021.9358768.</a:t>
            </a:r>
          </a:p>
          <a:p>
            <a:pPr marL="342900" lvl="0" indent="-342900">
              <a:lnSpc>
                <a:spcPct val="107000"/>
              </a:lnSpc>
              <a:buFont typeface="Symbol" panose="05050102010706020507" pitchFamily="18" charset="2"/>
              <a:buChar char=""/>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Sahoo,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Saumyaranjan</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&amp; Kumar, Satish &amp; Sivarajah,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Uthayasankar</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&amp; Lim, Weng Marc &amp; Westland, J. &amp; Kumar, Ashwani. (2022). Blockchain for Sustainable Supply Chain Management: Trends and Ways Forward. Electronic Commerce Research. 10.1007/s10660-022-09569-1.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Lingayat,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Vishwesh</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Pardikar</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Isha</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Yewalekar</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Shubham &amp;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Khachane</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Shyamal &amp; Pande, Sachin. (2021). Securing Pharmaceutical Supply Chain using Blockchain Technology. ITM Web of Conferences. 37. 01013. 10.1051/</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itmconf</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/20213701013.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856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872C-C679-458A-A771-3B956E52AF7B}"/>
              </a:ext>
            </a:extLst>
          </p:cNvPr>
          <p:cNvSpPr>
            <a:spLocks noGrp="1"/>
          </p:cNvSpPr>
          <p:nvPr>
            <p:ph type="title"/>
          </p:nvPr>
        </p:nvSpPr>
        <p:spPr>
          <a:xfrm>
            <a:off x="757233" y="361025"/>
            <a:ext cx="8596668" cy="686540"/>
          </a:xfrm>
        </p:spPr>
        <p:txBody>
          <a:bodyPr/>
          <a:lstStyle/>
          <a:p>
            <a:pPr algn="ctr"/>
            <a:r>
              <a:rPr lang="en-GB" dirty="0"/>
              <a:t>Motivation</a:t>
            </a:r>
            <a:endParaRPr lang="en-IN" dirty="0"/>
          </a:p>
        </p:txBody>
      </p:sp>
      <p:sp>
        <p:nvSpPr>
          <p:cNvPr id="3" name="TextBox 2">
            <a:extLst>
              <a:ext uri="{FF2B5EF4-FFF2-40B4-BE49-F238E27FC236}">
                <a16:creationId xmlns:a16="http://schemas.microsoft.com/office/drawing/2014/main" id="{9EE90B8A-4CD6-61FF-F643-AEB31A3F44D8}"/>
              </a:ext>
            </a:extLst>
          </p:cNvPr>
          <p:cNvSpPr txBox="1"/>
          <p:nvPr/>
        </p:nvSpPr>
        <p:spPr>
          <a:xfrm>
            <a:off x="588557" y="1868642"/>
            <a:ext cx="9117367" cy="3640164"/>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Blockchain has been around since the 1980s. But it has been recently highlighted because of cryptocurrencies, NFTs, metaverse etc.</a:t>
            </a:r>
          </a:p>
          <a:p>
            <a:pPr marL="285750" indent="-285750">
              <a:lnSpc>
                <a:spcPct val="107000"/>
              </a:lnSpc>
              <a:spcAft>
                <a:spcPts val="800"/>
              </a:spcAf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But blockchain is not only for monetary benefits, it can actually be used to improve our day to day lives. The motivation behind choosing this domain was to explore these use cases while emphasizing one of them</a:t>
            </a:r>
          </a:p>
          <a:p>
            <a:pPr marL="285750" indent="-285750">
              <a:lnSpc>
                <a:spcPct val="107000"/>
              </a:lnSpc>
              <a:spcAft>
                <a:spcPts val="800"/>
              </a:spcAf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problems in supply chain are nothing new and it's easy to see why.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These products travel globally with old infrastructure and some of the documentation is still done manually. This leads to problems like counterfeit drugs, fraud, quality control etc.</a:t>
            </a:r>
          </a:p>
          <a:p>
            <a:pPr marL="285750" indent="-285750">
              <a:lnSpc>
                <a:spcPct val="107000"/>
              </a:lnSpc>
              <a:spcAft>
                <a:spcPts val="800"/>
              </a:spcAf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Even during covid we saw how there was shortage of essential items everywhere.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sudden increase in demand exposed a lot of vulnerabilities in the existing system.                             To fix some of these vulnerabilities we can turn to blockchain.</a:t>
            </a:r>
          </a:p>
        </p:txBody>
      </p:sp>
    </p:spTree>
    <p:extLst>
      <p:ext uri="{BB962C8B-B14F-4D97-AF65-F5344CB8AC3E}">
        <p14:creationId xmlns:p14="http://schemas.microsoft.com/office/powerpoint/2010/main" val="400687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36C4-6B87-1427-B9DE-93B57B8D21AE}"/>
              </a:ext>
            </a:extLst>
          </p:cNvPr>
          <p:cNvSpPr>
            <a:spLocks noGrp="1"/>
          </p:cNvSpPr>
          <p:nvPr>
            <p:ph type="title"/>
          </p:nvPr>
        </p:nvSpPr>
        <p:spPr/>
        <p:txBody>
          <a:bodyPr/>
          <a:lstStyle/>
          <a:p>
            <a:pPr algn="ctr"/>
            <a:r>
              <a:rPr lang="en-GB" dirty="0"/>
              <a:t>Problem Statement</a:t>
            </a:r>
            <a:endParaRPr lang="en-IN" dirty="0"/>
          </a:p>
        </p:txBody>
      </p:sp>
      <p:sp>
        <p:nvSpPr>
          <p:cNvPr id="3" name="TextBox 2">
            <a:extLst>
              <a:ext uri="{FF2B5EF4-FFF2-40B4-BE49-F238E27FC236}">
                <a16:creationId xmlns:a16="http://schemas.microsoft.com/office/drawing/2014/main" id="{6451E74A-F4C4-B887-F66B-A29605D90418}"/>
              </a:ext>
            </a:extLst>
          </p:cNvPr>
          <p:cNvSpPr txBox="1"/>
          <p:nvPr/>
        </p:nvSpPr>
        <p:spPr>
          <a:xfrm>
            <a:off x="914400" y="2086253"/>
            <a:ext cx="6587231" cy="1477328"/>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rgbClr val="00B050"/>
                </a:solidFill>
                <a:effectLst/>
                <a:latin typeface="Times New Roman" panose="02020603050405020304" pitchFamily="18" charset="0"/>
                <a:ea typeface="Calibri" panose="020F0502020204030204" pitchFamily="34" charset="0"/>
              </a:rPr>
              <a:t>Analysing the current problems faced by the medical supply chain and investigating their solutions using blockchain technology.</a:t>
            </a:r>
            <a:br>
              <a:rPr lang="en-IN" sz="1800" dirty="0">
                <a:effectLst/>
                <a:latin typeface="Times New Roman" panose="02020603050405020304" pitchFamily="18" charset="0"/>
                <a:ea typeface="Calibri" panose="020F0502020204030204" pitchFamily="34" charset="0"/>
              </a:rPr>
            </a:br>
            <a:endParaRPr lang="en-IN" dirty="0"/>
          </a:p>
        </p:txBody>
      </p:sp>
    </p:spTree>
    <p:extLst>
      <p:ext uri="{BB962C8B-B14F-4D97-AF65-F5344CB8AC3E}">
        <p14:creationId xmlns:p14="http://schemas.microsoft.com/office/powerpoint/2010/main" val="393968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7CD4-453B-57DE-2A09-7D28B5AC905B}"/>
              </a:ext>
            </a:extLst>
          </p:cNvPr>
          <p:cNvSpPr>
            <a:spLocks noGrp="1"/>
          </p:cNvSpPr>
          <p:nvPr>
            <p:ph type="title"/>
          </p:nvPr>
        </p:nvSpPr>
        <p:spPr>
          <a:xfrm>
            <a:off x="677334" y="609600"/>
            <a:ext cx="8596668" cy="757561"/>
          </a:xfrm>
        </p:spPr>
        <p:txBody>
          <a:bodyPr/>
          <a:lstStyle/>
          <a:p>
            <a:pPr algn="ctr"/>
            <a:r>
              <a:rPr lang="en-GB" dirty="0"/>
              <a:t>Scope</a:t>
            </a:r>
            <a:endParaRPr lang="en-IN" dirty="0"/>
          </a:p>
        </p:txBody>
      </p:sp>
      <p:sp>
        <p:nvSpPr>
          <p:cNvPr id="3" name="TextBox 2">
            <a:extLst>
              <a:ext uri="{FF2B5EF4-FFF2-40B4-BE49-F238E27FC236}">
                <a16:creationId xmlns:a16="http://schemas.microsoft.com/office/drawing/2014/main" id="{C00A8E17-2B67-CB0A-3E8D-F3391BF463A3}"/>
              </a:ext>
            </a:extLst>
          </p:cNvPr>
          <p:cNvSpPr txBox="1"/>
          <p:nvPr/>
        </p:nvSpPr>
        <p:spPr>
          <a:xfrm>
            <a:off x="1029810" y="1438183"/>
            <a:ext cx="7794594" cy="3970318"/>
          </a:xfrm>
          <a:prstGeom prst="rect">
            <a:avLst/>
          </a:prstGeom>
          <a:noFill/>
        </p:spPr>
        <p:txBody>
          <a:bodyPr wrap="square" rtlCol="0">
            <a:spAutoFit/>
          </a:bodyPr>
          <a:lstStyle/>
          <a:p>
            <a:pPr marL="285750" indent="-285750">
              <a:buFont typeface="Wingdings" panose="05000000000000000000" pitchFamily="2" charset="2"/>
              <a:buChar char="v"/>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In this </a:t>
            </a:r>
            <a:r>
              <a:rPr lang="en-GB" sz="2400" dirty="0">
                <a:latin typeface="Times New Roman" panose="02020603050405020304" pitchFamily="18" charset="0"/>
                <a:ea typeface="Calibri" panose="020F0502020204030204" pitchFamily="34" charset="0"/>
                <a:cs typeface="Times New Roman" panose="02020603050405020304" pitchFamily="18" charset="0"/>
              </a:rPr>
              <a:t>seminar</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problems faced by the medical supply chain are identified and their various proposed solutions are compared and analysed.</a:t>
            </a: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Blockchain technology is defined along with its benefits over centralized systems.</a:t>
            </a:r>
          </a:p>
          <a:p>
            <a:pPr marL="285750" indent="-285750">
              <a:buFont typeface="Wingdings" panose="05000000000000000000" pitchFamily="2" charset="2"/>
              <a:buChar char="v"/>
            </a:pP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 decentralized application is proposed which can simulate the medical supply chain and maintain transparency.</a:t>
            </a:r>
          </a:p>
          <a:p>
            <a:pPr marL="285750" indent="-28575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601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FF09-4256-31CB-0029-3DE0DCEB0356}"/>
              </a:ext>
            </a:extLst>
          </p:cNvPr>
          <p:cNvSpPr>
            <a:spLocks noGrp="1"/>
          </p:cNvSpPr>
          <p:nvPr>
            <p:ph type="title"/>
          </p:nvPr>
        </p:nvSpPr>
        <p:spPr>
          <a:xfrm>
            <a:off x="1825677" y="387954"/>
            <a:ext cx="6478068" cy="651029"/>
          </a:xfrm>
        </p:spPr>
        <p:txBody>
          <a:bodyPr>
            <a:normAutofit/>
          </a:bodyPr>
          <a:lstStyle/>
          <a:p>
            <a:pPr algn="ctr"/>
            <a:r>
              <a:rPr lang="en-GB" sz="2800" dirty="0"/>
              <a:t>Literature Survey</a:t>
            </a:r>
            <a:endParaRPr lang="en-IN" sz="2800" dirty="0"/>
          </a:p>
        </p:txBody>
      </p:sp>
      <p:graphicFrame>
        <p:nvGraphicFramePr>
          <p:cNvPr id="4" name="Table 4">
            <a:extLst>
              <a:ext uri="{FF2B5EF4-FFF2-40B4-BE49-F238E27FC236}">
                <a16:creationId xmlns:a16="http://schemas.microsoft.com/office/drawing/2014/main" id="{68962D22-150A-4FC0-6568-4A2E02FD0B7F}"/>
              </a:ext>
            </a:extLst>
          </p:cNvPr>
          <p:cNvGraphicFramePr>
            <a:graphicFrameLocks noGrp="1"/>
          </p:cNvGraphicFramePr>
          <p:nvPr>
            <p:extLst>
              <p:ext uri="{D42A27DB-BD31-4B8C-83A1-F6EECF244321}">
                <p14:modId xmlns:p14="http://schemas.microsoft.com/office/powerpoint/2010/main" val="3372724880"/>
              </p:ext>
            </p:extLst>
          </p:nvPr>
        </p:nvGraphicFramePr>
        <p:xfrm>
          <a:off x="1029810" y="1349406"/>
          <a:ext cx="8069802" cy="4910081"/>
        </p:xfrm>
        <a:graphic>
          <a:graphicData uri="http://schemas.openxmlformats.org/drawingml/2006/table">
            <a:tbl>
              <a:tblPr firstRow="1" bandRow="1">
                <a:tableStyleId>{5C22544A-7EE6-4342-B048-85BDC9FD1C3A}</a:tableStyleId>
              </a:tblPr>
              <a:tblGrid>
                <a:gridCol w="8069802">
                  <a:extLst>
                    <a:ext uri="{9D8B030D-6E8A-4147-A177-3AD203B41FA5}">
                      <a16:colId xmlns:a16="http://schemas.microsoft.com/office/drawing/2014/main" val="272771603"/>
                    </a:ext>
                  </a:extLst>
                </a:gridCol>
              </a:tblGrid>
              <a:tr h="336717">
                <a:tc>
                  <a:txBody>
                    <a:bodyPr/>
                    <a:lstStyle/>
                    <a:p>
                      <a:endParaRPr lang="en-IN" dirty="0"/>
                    </a:p>
                  </a:txBody>
                  <a:tcPr/>
                </a:tc>
                <a:extLst>
                  <a:ext uri="{0D108BD9-81ED-4DB2-BD59-A6C34878D82A}">
                    <a16:rowId xmlns:a16="http://schemas.microsoft.com/office/drawing/2014/main" val="2239499000"/>
                  </a:ext>
                </a:extLst>
              </a:tr>
              <a:tr h="1346869">
                <a:tc>
                  <a:txBody>
                    <a:bodyPr/>
                    <a:lstStyle/>
                    <a:p>
                      <a:pPr marL="0" indent="0">
                        <a:buFont typeface="Arial" panose="020B0604020202020204" pitchFamily="34" charset="0"/>
                        <a:buNone/>
                      </a:pPr>
                      <a:r>
                        <a:rPr lang="en-GB" b="1" dirty="0"/>
                        <a:t>Paper</a:t>
                      </a:r>
                    </a:p>
                    <a:p>
                      <a:pPr marL="285750" indent="-285750">
                        <a:buFont typeface="Arial" panose="020B0604020202020204" pitchFamily="34" charset="0"/>
                        <a:buChar char="•"/>
                      </a:pPr>
                      <a:r>
                        <a:rPr lang="en-GB" sz="1800" b="0" i="0" dirty="0">
                          <a:solidFill>
                            <a:srgbClr val="333333"/>
                          </a:solidFill>
                          <a:effectLst/>
                          <a:latin typeface="Times New Roman" panose="02020603050405020304" pitchFamily="18" charset="0"/>
                          <a:cs typeface="Times New Roman" panose="02020603050405020304" pitchFamily="18" charset="0"/>
                        </a:rPr>
                        <a:t>A. </a:t>
                      </a:r>
                      <a:r>
                        <a:rPr lang="en-GB" sz="1800" b="0" i="0" dirty="0" err="1">
                          <a:solidFill>
                            <a:srgbClr val="333333"/>
                          </a:solidFill>
                          <a:effectLst/>
                          <a:latin typeface="Times New Roman" panose="02020603050405020304" pitchFamily="18" charset="0"/>
                          <a:cs typeface="Times New Roman" panose="02020603050405020304" pitchFamily="18" charset="0"/>
                        </a:rPr>
                        <a:t>Musamih</a:t>
                      </a:r>
                      <a:r>
                        <a:rPr lang="en-GB" sz="1800" b="0" i="0" dirty="0">
                          <a:solidFill>
                            <a:srgbClr val="333333"/>
                          </a:solidFill>
                          <a:effectLst/>
                          <a:latin typeface="Times New Roman" panose="02020603050405020304" pitchFamily="18" charset="0"/>
                          <a:cs typeface="Times New Roman" panose="02020603050405020304" pitchFamily="18" charset="0"/>
                        </a:rPr>
                        <a:t> et al., "A Blockchain-Based Approach for Drug Traceability in Healthcare Supply Chain," in IEEE Access, vol. 9, pp. 9728-9743, 2021, </a:t>
                      </a:r>
                      <a:r>
                        <a:rPr lang="en-GB" sz="1800" b="0" i="0" dirty="0" err="1">
                          <a:solidFill>
                            <a:srgbClr val="333333"/>
                          </a:solidFill>
                          <a:effectLst/>
                          <a:latin typeface="Times New Roman" panose="02020603050405020304" pitchFamily="18" charset="0"/>
                          <a:cs typeface="Times New Roman" panose="02020603050405020304" pitchFamily="18" charset="0"/>
                        </a:rPr>
                        <a:t>doi</a:t>
                      </a:r>
                      <a:r>
                        <a:rPr lang="en-GB" sz="1800" b="0" i="0" dirty="0">
                          <a:solidFill>
                            <a:srgbClr val="333333"/>
                          </a:solidFill>
                          <a:effectLst/>
                          <a:latin typeface="Times New Roman" panose="02020603050405020304" pitchFamily="18" charset="0"/>
                          <a:cs typeface="Times New Roman" panose="02020603050405020304" pitchFamily="18" charset="0"/>
                        </a:rPr>
                        <a:t>: 10.1109/ACCESS.2021.3049920.</a:t>
                      </a:r>
                    </a:p>
                  </a:txBody>
                  <a:tcPr/>
                </a:tc>
                <a:extLst>
                  <a:ext uri="{0D108BD9-81ED-4DB2-BD59-A6C34878D82A}">
                    <a16:rowId xmlns:a16="http://schemas.microsoft.com/office/drawing/2014/main" val="52011404"/>
                  </a:ext>
                </a:extLst>
              </a:tr>
              <a:tr h="1094332">
                <a:tc>
                  <a:txBody>
                    <a:bodyPr/>
                    <a:lstStyle/>
                    <a:p>
                      <a:r>
                        <a:rPr lang="en-GB" b="1" dirty="0"/>
                        <a:t>Description</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Proposed </a:t>
                      </a:r>
                      <a:r>
                        <a:rPr lang="en-GB" sz="1800" b="0" i="0" dirty="0">
                          <a:solidFill>
                            <a:srgbClr val="000000"/>
                          </a:solidFill>
                          <a:effectLst/>
                          <a:latin typeface="Times New Roman" panose="02020603050405020304" pitchFamily="18" charset="0"/>
                          <a:cs typeface="Times New Roman" panose="02020603050405020304" pitchFamily="18" charset="0"/>
                        </a:rPr>
                        <a:t>an Ethereum blockchain-based approach leveraging smart contracts and decentralized off-chain storage overcoming the limitations of current healthcare supply chain</a:t>
                      </a:r>
                    </a:p>
                  </a:txBody>
                  <a:tcPr/>
                </a:tc>
                <a:extLst>
                  <a:ext uri="{0D108BD9-81ED-4DB2-BD59-A6C34878D82A}">
                    <a16:rowId xmlns:a16="http://schemas.microsoft.com/office/drawing/2014/main" val="3456949820"/>
                  </a:ext>
                </a:extLst>
              </a:tr>
              <a:tr h="841794">
                <a:tc>
                  <a:txBody>
                    <a:bodyPr/>
                    <a:lstStyle/>
                    <a:p>
                      <a:r>
                        <a:rPr lang="en-GB" b="1" dirty="0"/>
                        <a:t>Advantages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Uses off-chain storage which is a low-cost solution </a:t>
                      </a:r>
                      <a:r>
                        <a:rPr lang="en-GB" sz="1800" b="0" i="0" dirty="0">
                          <a:solidFill>
                            <a:srgbClr val="000000"/>
                          </a:solidFill>
                          <a:effectLst/>
                          <a:latin typeface="Times New Roman" panose="02020603050405020304" pitchFamily="18" charset="0"/>
                          <a:cs typeface="Times New Roman" panose="02020603050405020304" pitchFamily="18" charset="0"/>
                        </a:rPr>
                        <a:t>to store supply chain transactions data to ensure reliability, accessibility, and integrity of the stored data.</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9149725"/>
                  </a:ext>
                </a:extLst>
              </a:tr>
              <a:tr h="1094332">
                <a:tc>
                  <a:txBody>
                    <a:bodyPr/>
                    <a:lstStyle/>
                    <a:p>
                      <a:r>
                        <a:rPr lang="en-GB" b="1" dirty="0"/>
                        <a:t>Disadvantages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dirty="0">
                          <a:latin typeface="Times New Roman" panose="02020603050405020304" pitchFamily="18" charset="0"/>
                          <a:cs typeface="Times New Roman" panose="02020603050405020304" pitchFamily="18" charset="0"/>
                        </a:rPr>
                        <a:t>The system can be improved by using a private blockchain platform such as Hyperledger fabric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7133379"/>
                  </a:ext>
                </a:extLst>
              </a:tr>
            </a:tbl>
          </a:graphicData>
        </a:graphic>
      </p:graphicFrame>
    </p:spTree>
    <p:extLst>
      <p:ext uri="{BB962C8B-B14F-4D97-AF65-F5344CB8AC3E}">
        <p14:creationId xmlns:p14="http://schemas.microsoft.com/office/powerpoint/2010/main" val="103736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C29CE4-50C7-8B7B-1E92-B738586F382F}"/>
              </a:ext>
            </a:extLst>
          </p:cNvPr>
          <p:cNvPicPr>
            <a:picLocks noChangeAspect="1"/>
          </p:cNvPicPr>
          <p:nvPr/>
        </p:nvPicPr>
        <p:blipFill>
          <a:blip r:embed="rId2"/>
          <a:stretch>
            <a:fillRect/>
          </a:stretch>
        </p:blipFill>
        <p:spPr>
          <a:xfrm>
            <a:off x="908913" y="785443"/>
            <a:ext cx="10374173" cy="5287113"/>
          </a:xfrm>
          <a:prstGeom prst="rect">
            <a:avLst/>
          </a:prstGeom>
        </p:spPr>
      </p:pic>
    </p:spTree>
    <p:extLst>
      <p:ext uri="{BB962C8B-B14F-4D97-AF65-F5344CB8AC3E}">
        <p14:creationId xmlns:p14="http://schemas.microsoft.com/office/powerpoint/2010/main" val="105052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FF09-4256-31CB-0029-3DE0DCEB0356}"/>
              </a:ext>
            </a:extLst>
          </p:cNvPr>
          <p:cNvSpPr>
            <a:spLocks noGrp="1"/>
          </p:cNvSpPr>
          <p:nvPr>
            <p:ph type="title"/>
          </p:nvPr>
        </p:nvSpPr>
        <p:spPr>
          <a:xfrm>
            <a:off x="1825677" y="387954"/>
            <a:ext cx="6478068" cy="651029"/>
          </a:xfrm>
        </p:spPr>
        <p:txBody>
          <a:bodyPr>
            <a:normAutofit/>
          </a:bodyPr>
          <a:lstStyle/>
          <a:p>
            <a:pPr algn="ctr"/>
            <a:r>
              <a:rPr lang="en-GB" sz="2800" dirty="0"/>
              <a:t>Literature Survey</a:t>
            </a:r>
            <a:endParaRPr lang="en-IN" sz="2800" dirty="0"/>
          </a:p>
        </p:txBody>
      </p:sp>
      <p:graphicFrame>
        <p:nvGraphicFramePr>
          <p:cNvPr id="4" name="Table 4">
            <a:extLst>
              <a:ext uri="{FF2B5EF4-FFF2-40B4-BE49-F238E27FC236}">
                <a16:creationId xmlns:a16="http://schemas.microsoft.com/office/drawing/2014/main" id="{68962D22-150A-4FC0-6568-4A2E02FD0B7F}"/>
              </a:ext>
            </a:extLst>
          </p:cNvPr>
          <p:cNvGraphicFramePr>
            <a:graphicFrameLocks noGrp="1"/>
          </p:cNvGraphicFramePr>
          <p:nvPr>
            <p:extLst>
              <p:ext uri="{D42A27DB-BD31-4B8C-83A1-F6EECF244321}">
                <p14:modId xmlns:p14="http://schemas.microsoft.com/office/powerpoint/2010/main" val="2944055120"/>
              </p:ext>
            </p:extLst>
          </p:nvPr>
        </p:nvGraphicFramePr>
        <p:xfrm>
          <a:off x="1029810" y="1349406"/>
          <a:ext cx="8069802" cy="5026252"/>
        </p:xfrm>
        <a:graphic>
          <a:graphicData uri="http://schemas.openxmlformats.org/drawingml/2006/table">
            <a:tbl>
              <a:tblPr firstRow="1" bandRow="1">
                <a:tableStyleId>{5C22544A-7EE6-4342-B048-85BDC9FD1C3A}</a:tableStyleId>
              </a:tblPr>
              <a:tblGrid>
                <a:gridCol w="8069802">
                  <a:extLst>
                    <a:ext uri="{9D8B030D-6E8A-4147-A177-3AD203B41FA5}">
                      <a16:colId xmlns:a16="http://schemas.microsoft.com/office/drawing/2014/main" val="272771603"/>
                    </a:ext>
                  </a:extLst>
                </a:gridCol>
              </a:tblGrid>
              <a:tr h="336717">
                <a:tc>
                  <a:txBody>
                    <a:bodyPr/>
                    <a:lstStyle/>
                    <a:p>
                      <a:endParaRPr lang="en-IN" dirty="0"/>
                    </a:p>
                  </a:txBody>
                  <a:tcPr/>
                </a:tc>
                <a:extLst>
                  <a:ext uri="{0D108BD9-81ED-4DB2-BD59-A6C34878D82A}">
                    <a16:rowId xmlns:a16="http://schemas.microsoft.com/office/drawing/2014/main" val="2239499000"/>
                  </a:ext>
                </a:extLst>
              </a:tr>
              <a:tr h="1346869">
                <a:tc>
                  <a:txBody>
                    <a:bodyPr/>
                    <a:lstStyle/>
                    <a:p>
                      <a:pPr marL="0" indent="0">
                        <a:buFont typeface="Arial" panose="020B0604020202020204" pitchFamily="34" charset="0"/>
                        <a:buNone/>
                      </a:pPr>
                      <a:r>
                        <a:rPr lang="en-GB" b="1" dirty="0"/>
                        <a:t>Paper</a:t>
                      </a:r>
                    </a:p>
                    <a:p>
                      <a:pPr marL="285750" indent="-285750">
                        <a:buFont typeface="Arial" panose="020B0604020202020204" pitchFamily="34" charset="0"/>
                        <a:buChar char="•"/>
                      </a:pPr>
                      <a:r>
                        <a:rPr lang="en-IN" sz="1800" b="0" i="0" dirty="0">
                          <a:solidFill>
                            <a:srgbClr val="333333"/>
                          </a:solidFill>
                          <a:effectLst/>
                          <a:latin typeface="Times New Roman" panose="02020603050405020304" pitchFamily="18" charset="0"/>
                          <a:cs typeface="Times New Roman" panose="02020603050405020304" pitchFamily="18" charset="0"/>
                        </a:rPr>
                        <a:t>T. </a:t>
                      </a:r>
                      <a:r>
                        <a:rPr lang="en-IN" sz="1800" b="0" i="0" dirty="0" err="1">
                          <a:solidFill>
                            <a:srgbClr val="333333"/>
                          </a:solidFill>
                          <a:effectLst/>
                          <a:latin typeface="Times New Roman" panose="02020603050405020304" pitchFamily="18" charset="0"/>
                          <a:cs typeface="Times New Roman" panose="02020603050405020304" pitchFamily="18" charset="0"/>
                        </a:rPr>
                        <a:t>Bocek</a:t>
                      </a:r>
                      <a:r>
                        <a:rPr lang="en-IN" sz="1800" b="0" i="0" dirty="0">
                          <a:solidFill>
                            <a:srgbClr val="333333"/>
                          </a:solidFill>
                          <a:effectLst/>
                          <a:latin typeface="Times New Roman" panose="02020603050405020304" pitchFamily="18" charset="0"/>
                          <a:cs typeface="Times New Roman" panose="02020603050405020304" pitchFamily="18" charset="0"/>
                        </a:rPr>
                        <a:t>, B. B. Rodrigues, T. Strasser and B. Stiller, "Blockchains everywhere - a use-case of blockchains in the pharma supply-chain," </a:t>
                      </a:r>
                      <a:r>
                        <a:rPr lang="en-IN" sz="1800" b="0" i="1" dirty="0">
                          <a:solidFill>
                            <a:srgbClr val="333333"/>
                          </a:solidFill>
                          <a:effectLst/>
                          <a:latin typeface="Times New Roman" panose="02020603050405020304" pitchFamily="18" charset="0"/>
                          <a:cs typeface="Times New Roman" panose="02020603050405020304" pitchFamily="18" charset="0"/>
                        </a:rPr>
                        <a:t>2017 IFIP/IEEE Symposium on Integrated Network and Service Management (IM)</a:t>
                      </a:r>
                      <a:r>
                        <a:rPr lang="en-IN" sz="1800" b="0" i="0" dirty="0">
                          <a:solidFill>
                            <a:srgbClr val="333333"/>
                          </a:solidFill>
                          <a:effectLst/>
                          <a:latin typeface="Times New Roman" panose="02020603050405020304" pitchFamily="18" charset="0"/>
                          <a:cs typeface="Times New Roman" panose="02020603050405020304" pitchFamily="18" charset="0"/>
                        </a:rPr>
                        <a:t>, 2017, pp. 772-777, </a:t>
                      </a:r>
                      <a:r>
                        <a:rPr lang="en-IN" sz="1800" b="0" i="0" dirty="0" err="1">
                          <a:solidFill>
                            <a:srgbClr val="333333"/>
                          </a:solidFill>
                          <a:effectLst/>
                          <a:latin typeface="Times New Roman" panose="02020603050405020304" pitchFamily="18" charset="0"/>
                          <a:cs typeface="Times New Roman" panose="02020603050405020304" pitchFamily="18" charset="0"/>
                        </a:rPr>
                        <a:t>doi</a:t>
                      </a:r>
                      <a:r>
                        <a:rPr lang="en-IN" sz="1800" b="0" i="0" dirty="0">
                          <a:solidFill>
                            <a:srgbClr val="333333"/>
                          </a:solidFill>
                          <a:effectLst/>
                          <a:latin typeface="Times New Roman" panose="02020603050405020304" pitchFamily="18" charset="0"/>
                          <a:cs typeface="Times New Roman" panose="02020603050405020304" pitchFamily="18" charset="0"/>
                        </a:rPr>
                        <a:t>: 10.23919/INM.2017.7987376.</a:t>
                      </a:r>
                    </a:p>
                  </a:txBody>
                  <a:tcPr/>
                </a:tc>
                <a:extLst>
                  <a:ext uri="{0D108BD9-81ED-4DB2-BD59-A6C34878D82A}">
                    <a16:rowId xmlns:a16="http://schemas.microsoft.com/office/drawing/2014/main" val="52011404"/>
                  </a:ext>
                </a:extLst>
              </a:tr>
              <a:tr h="1094332">
                <a:tc>
                  <a:txBody>
                    <a:bodyPr/>
                    <a:lstStyle/>
                    <a:p>
                      <a:r>
                        <a:rPr lang="en-GB" b="1" dirty="0"/>
                        <a:t>Description</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Platform which uses IoT leveraging blockchain technology to monitor environmental conditions such as temperature and humidity to ensure quality control of sensitive medical shipments.</a:t>
                      </a:r>
                    </a:p>
                  </a:txBody>
                  <a:tcPr/>
                </a:tc>
                <a:extLst>
                  <a:ext uri="{0D108BD9-81ED-4DB2-BD59-A6C34878D82A}">
                    <a16:rowId xmlns:a16="http://schemas.microsoft.com/office/drawing/2014/main" val="3456949820"/>
                  </a:ext>
                </a:extLst>
              </a:tr>
              <a:tr h="841794">
                <a:tc>
                  <a:txBody>
                    <a:bodyPr/>
                    <a:lstStyle/>
                    <a:p>
                      <a:r>
                        <a:rPr lang="en-GB" b="1" dirty="0"/>
                        <a:t>Advantages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Uses Ethereum network and their </a:t>
                      </a:r>
                      <a:r>
                        <a:rPr lang="en-GB" sz="1800" dirty="0" err="1">
                          <a:latin typeface="Times New Roman" panose="02020603050405020304" pitchFamily="18" charset="0"/>
                          <a:cs typeface="Times New Roman" panose="02020603050405020304" pitchFamily="18" charset="0"/>
                        </a:rPr>
                        <a:t>startup</a:t>
                      </a:r>
                      <a:r>
                        <a:rPr lang="en-GB" sz="1800" dirty="0">
                          <a:latin typeface="Times New Roman" panose="02020603050405020304" pitchFamily="18" charset="0"/>
                          <a:cs typeface="Times New Roman" panose="02020603050405020304" pitchFamily="18" charset="0"/>
                        </a:rPr>
                        <a:t> has successfully completed their pilot shipments with their first clients.</a:t>
                      </a:r>
                    </a:p>
                  </a:txBody>
                  <a:tcPr/>
                </a:tc>
                <a:extLst>
                  <a:ext uri="{0D108BD9-81ED-4DB2-BD59-A6C34878D82A}">
                    <a16:rowId xmlns:a16="http://schemas.microsoft.com/office/drawing/2014/main" val="529149725"/>
                  </a:ext>
                </a:extLst>
              </a:tr>
              <a:tr h="1094332">
                <a:tc>
                  <a:txBody>
                    <a:bodyPr/>
                    <a:lstStyle/>
                    <a:p>
                      <a:r>
                        <a:rPr lang="en-GB" b="1" dirty="0"/>
                        <a:t>Disadvantages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Only an android app is developed. A web app would increase accessibility and reach.</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7133379"/>
                  </a:ext>
                </a:extLst>
              </a:tr>
            </a:tbl>
          </a:graphicData>
        </a:graphic>
      </p:graphicFrame>
    </p:spTree>
    <p:extLst>
      <p:ext uri="{BB962C8B-B14F-4D97-AF65-F5344CB8AC3E}">
        <p14:creationId xmlns:p14="http://schemas.microsoft.com/office/powerpoint/2010/main" val="136927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50A05-DEEB-8AEC-737F-5789A9EA559E}"/>
              </a:ext>
            </a:extLst>
          </p:cNvPr>
          <p:cNvPicPr>
            <a:picLocks noChangeAspect="1"/>
          </p:cNvPicPr>
          <p:nvPr/>
        </p:nvPicPr>
        <p:blipFill>
          <a:blip r:embed="rId2"/>
          <a:stretch>
            <a:fillRect/>
          </a:stretch>
        </p:blipFill>
        <p:spPr>
          <a:xfrm>
            <a:off x="73579" y="1067322"/>
            <a:ext cx="11050542" cy="4439270"/>
          </a:xfrm>
          <a:prstGeom prst="rect">
            <a:avLst/>
          </a:prstGeom>
        </p:spPr>
      </p:pic>
    </p:spTree>
    <p:extLst>
      <p:ext uri="{BB962C8B-B14F-4D97-AF65-F5344CB8AC3E}">
        <p14:creationId xmlns:p14="http://schemas.microsoft.com/office/powerpoint/2010/main" val="2575007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2415</TotalTime>
  <Words>1902</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Open Sans</vt:lpstr>
      <vt:lpstr>Symbol</vt:lpstr>
      <vt:lpstr>Times New Roman</vt:lpstr>
      <vt:lpstr>Trebuchet MS</vt:lpstr>
      <vt:lpstr>Wingdings</vt:lpstr>
      <vt:lpstr>Wingdings 3</vt:lpstr>
      <vt:lpstr>Facet</vt:lpstr>
      <vt:lpstr>Forward and Reverse Image Steganography Using  odd-even bits</vt:lpstr>
      <vt:lpstr> Introduction</vt:lpstr>
      <vt:lpstr>Motivation</vt:lpstr>
      <vt:lpstr>Problem Statement</vt:lpstr>
      <vt:lpstr>Scope</vt:lpstr>
      <vt:lpstr>Literature Survey</vt:lpstr>
      <vt:lpstr>PowerPoint Presentation</vt:lpstr>
      <vt:lpstr>Literature Survey</vt:lpstr>
      <vt:lpstr>PowerPoint Presentation</vt:lpstr>
      <vt:lpstr>Literature Survey</vt:lpstr>
      <vt:lpstr>PowerPoint Presentation</vt:lpstr>
      <vt:lpstr>Literature Survey</vt:lpstr>
      <vt:lpstr>PowerPoint Presentation</vt:lpstr>
      <vt:lpstr>Proposed Technology</vt:lpstr>
      <vt:lpstr>Software Required</vt:lpstr>
      <vt:lpstr>System Architecture</vt:lpstr>
      <vt:lpstr>Application Architecture</vt:lpstr>
      <vt:lpstr>Code</vt:lpstr>
      <vt:lpstr>Code</vt:lpstr>
      <vt:lpstr>Code</vt:lpstr>
      <vt:lpstr>Code</vt:lpstr>
      <vt:lpstr>Demo</vt:lpstr>
      <vt:lpstr>Demo</vt:lpstr>
      <vt:lpstr>Demo</vt:lpstr>
      <vt:lpstr>Advantages</vt:lpstr>
      <vt:lpstr>Disadvantages/Future scope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Presentation</dc:title>
  <dc:creator>Dark Nightmare</dc:creator>
  <cp:lastModifiedBy>Aryan Sawale</cp:lastModifiedBy>
  <cp:revision>13</cp:revision>
  <dcterms:created xsi:type="dcterms:W3CDTF">2022-08-19T02:43:33Z</dcterms:created>
  <dcterms:modified xsi:type="dcterms:W3CDTF">2023-10-28T09:21:40Z</dcterms:modified>
</cp:coreProperties>
</file>