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7" r:id="rId3"/>
    <p:sldId id="258" r:id="rId4"/>
    <p:sldId id="278" r:id="rId5"/>
    <p:sldId id="260" r:id="rId6"/>
    <p:sldId id="259"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93" r:id="rId29"/>
    <p:sldId id="285" r:id="rId30"/>
    <p:sldId id="294" r:id="rId31"/>
    <p:sldId id="292" r:id="rId32"/>
    <p:sldId id="291" r:id="rId33"/>
    <p:sldId id="290" r:id="rId34"/>
    <p:sldId id="289" r:id="rId35"/>
    <p:sldId id="28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56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1EB0B3-DF8B-45F0-8721-B9EFC74E02A7}" type="datetimeFigureOut">
              <a:rPr lang="en-US" smtClean="0"/>
              <a:t>5/24/2021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7CDE8-4867-4553-A960-6D6BCC7AEAAF}" type="slidenum">
              <a:rPr lang="en-US" smtClean="0"/>
              <a:t>‹#›</a:t>
            </a:fld>
            <a:endParaRPr lang="en-US"/>
          </a:p>
        </p:txBody>
      </p:sp>
    </p:spTree>
    <p:extLst>
      <p:ext uri="{BB962C8B-B14F-4D97-AF65-F5344CB8AC3E}">
        <p14:creationId xmlns:p14="http://schemas.microsoft.com/office/powerpoint/2010/main" val="3741413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85CA5F3-71A0-4DF3-8862-2B2981193C6D}" type="datetimeFigureOut">
              <a:rPr lang="en-US" smtClean="0"/>
              <a:t>5/24/2021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FD2D3510-C311-4358-889D-EE35FE0B27D5}" type="slidenum">
              <a:rPr lang="en-US" smtClean="0"/>
              <a:t>‹#›</a:t>
            </a:fld>
            <a:endParaRPr lang="en-US"/>
          </a:p>
        </p:txBody>
      </p:sp>
    </p:spTree>
    <p:extLst>
      <p:ext uri="{BB962C8B-B14F-4D97-AF65-F5344CB8AC3E}">
        <p14:creationId xmlns:p14="http://schemas.microsoft.com/office/powerpoint/2010/main" val="4087333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85CA5F3-71A0-4DF3-8862-2B2981193C6D}"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2D3510-C311-4358-889D-EE35FE0B27D5}" type="slidenum">
              <a:rPr lang="en-US" smtClean="0"/>
              <a:t>‹#›</a:t>
            </a:fld>
            <a:endParaRPr lang="en-US"/>
          </a:p>
        </p:txBody>
      </p:sp>
    </p:spTree>
    <p:extLst>
      <p:ext uri="{BB962C8B-B14F-4D97-AF65-F5344CB8AC3E}">
        <p14:creationId xmlns:p14="http://schemas.microsoft.com/office/powerpoint/2010/main" val="4080829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5CA5F3-71A0-4DF3-8862-2B2981193C6D}"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D3510-C311-4358-889D-EE35FE0B27D5}" type="slidenum">
              <a:rPr lang="en-US" smtClean="0"/>
              <a:t>‹#›</a:t>
            </a:fld>
            <a:endParaRPr lang="en-US"/>
          </a:p>
        </p:txBody>
      </p:sp>
    </p:spTree>
    <p:extLst>
      <p:ext uri="{BB962C8B-B14F-4D97-AF65-F5344CB8AC3E}">
        <p14:creationId xmlns:p14="http://schemas.microsoft.com/office/powerpoint/2010/main" val="1882245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5CA5F3-71A0-4DF3-8862-2B2981193C6D}"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D3510-C311-4358-889D-EE35FE0B27D5}" type="slidenum">
              <a:rPr lang="en-US" smtClean="0"/>
              <a:t>‹#›</a:t>
            </a:fld>
            <a:endParaRPr lang="en-US"/>
          </a:p>
        </p:txBody>
      </p:sp>
    </p:spTree>
    <p:extLst>
      <p:ext uri="{BB962C8B-B14F-4D97-AF65-F5344CB8AC3E}">
        <p14:creationId xmlns:p14="http://schemas.microsoft.com/office/powerpoint/2010/main" val="825645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5CA5F3-71A0-4DF3-8862-2B2981193C6D}"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D3510-C311-4358-889D-EE35FE0B27D5}" type="slidenum">
              <a:rPr lang="en-US" smtClean="0"/>
              <a:t>‹#›</a:t>
            </a:fld>
            <a:endParaRPr lang="en-US"/>
          </a:p>
        </p:txBody>
      </p:sp>
    </p:spTree>
    <p:extLst>
      <p:ext uri="{BB962C8B-B14F-4D97-AF65-F5344CB8AC3E}">
        <p14:creationId xmlns:p14="http://schemas.microsoft.com/office/powerpoint/2010/main" val="1155473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5CA5F3-71A0-4DF3-8862-2B2981193C6D}"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D3510-C311-4358-889D-EE35FE0B27D5}" type="slidenum">
              <a:rPr lang="en-US" smtClean="0"/>
              <a:t>‹#›</a:t>
            </a:fld>
            <a:endParaRPr lang="en-US"/>
          </a:p>
        </p:txBody>
      </p:sp>
    </p:spTree>
    <p:extLst>
      <p:ext uri="{BB962C8B-B14F-4D97-AF65-F5344CB8AC3E}">
        <p14:creationId xmlns:p14="http://schemas.microsoft.com/office/powerpoint/2010/main" val="854558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5CA5F3-71A0-4DF3-8862-2B2981193C6D}"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D3510-C311-4358-889D-EE35FE0B27D5}" type="slidenum">
              <a:rPr lang="en-US" smtClean="0"/>
              <a:t>‹#›</a:t>
            </a:fld>
            <a:endParaRPr lang="en-US"/>
          </a:p>
        </p:txBody>
      </p:sp>
    </p:spTree>
    <p:extLst>
      <p:ext uri="{BB962C8B-B14F-4D97-AF65-F5344CB8AC3E}">
        <p14:creationId xmlns:p14="http://schemas.microsoft.com/office/powerpoint/2010/main" val="448082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5CA5F3-71A0-4DF3-8862-2B2981193C6D}"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D3510-C311-4358-889D-EE35FE0B27D5}"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424080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5CA5F3-71A0-4DF3-8862-2B2981193C6D}"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D3510-C311-4358-889D-EE35FE0B27D5}" type="slidenum">
              <a:rPr lang="en-US" smtClean="0"/>
              <a:t>‹#›</a:t>
            </a:fld>
            <a:endParaRPr lang="en-US"/>
          </a:p>
        </p:txBody>
      </p:sp>
    </p:spTree>
    <p:extLst>
      <p:ext uri="{BB962C8B-B14F-4D97-AF65-F5344CB8AC3E}">
        <p14:creationId xmlns:p14="http://schemas.microsoft.com/office/powerpoint/2010/main" val="2100092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5CA5F3-71A0-4DF3-8862-2B2981193C6D}"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D3510-C311-4358-889D-EE35FE0B27D5}" type="slidenum">
              <a:rPr lang="en-US" smtClean="0"/>
              <a:t>‹#›</a:t>
            </a:fld>
            <a:endParaRPr lang="en-US"/>
          </a:p>
        </p:txBody>
      </p:sp>
    </p:spTree>
    <p:extLst>
      <p:ext uri="{BB962C8B-B14F-4D97-AF65-F5344CB8AC3E}">
        <p14:creationId xmlns:p14="http://schemas.microsoft.com/office/powerpoint/2010/main" val="890648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5CA5F3-71A0-4DF3-8862-2B2981193C6D}"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D3510-C311-4358-889D-EE35FE0B27D5}" type="slidenum">
              <a:rPr lang="en-US" smtClean="0"/>
              <a:t>‹#›</a:t>
            </a:fld>
            <a:endParaRPr lang="en-US"/>
          </a:p>
        </p:txBody>
      </p:sp>
    </p:spTree>
    <p:extLst>
      <p:ext uri="{BB962C8B-B14F-4D97-AF65-F5344CB8AC3E}">
        <p14:creationId xmlns:p14="http://schemas.microsoft.com/office/powerpoint/2010/main" val="1722972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85CA5F3-71A0-4DF3-8862-2B2981193C6D}"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2D3510-C311-4358-889D-EE35FE0B27D5}" type="slidenum">
              <a:rPr lang="en-US" smtClean="0"/>
              <a:t>‹#›</a:t>
            </a:fld>
            <a:endParaRPr lang="en-US"/>
          </a:p>
        </p:txBody>
      </p:sp>
    </p:spTree>
    <p:extLst>
      <p:ext uri="{BB962C8B-B14F-4D97-AF65-F5344CB8AC3E}">
        <p14:creationId xmlns:p14="http://schemas.microsoft.com/office/powerpoint/2010/main" val="3605080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85CA5F3-71A0-4DF3-8862-2B2981193C6D}" type="datetimeFigureOut">
              <a:rPr lang="en-US" smtClean="0"/>
              <a:t>5/24/2021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2D3510-C311-4358-889D-EE35FE0B27D5}" type="slidenum">
              <a:rPr lang="en-US" smtClean="0"/>
              <a:t>‹#›</a:t>
            </a:fld>
            <a:endParaRPr lang="en-US"/>
          </a:p>
        </p:txBody>
      </p:sp>
    </p:spTree>
    <p:extLst>
      <p:ext uri="{BB962C8B-B14F-4D97-AF65-F5344CB8AC3E}">
        <p14:creationId xmlns:p14="http://schemas.microsoft.com/office/powerpoint/2010/main" val="3884528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85CA5F3-71A0-4DF3-8862-2B2981193C6D}" type="datetimeFigureOut">
              <a:rPr lang="en-US" smtClean="0"/>
              <a:t>5/24/2021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2D3510-C311-4358-889D-EE35FE0B27D5}" type="slidenum">
              <a:rPr lang="en-US" smtClean="0"/>
              <a:t>‹#›</a:t>
            </a:fld>
            <a:endParaRPr lang="en-US"/>
          </a:p>
        </p:txBody>
      </p:sp>
    </p:spTree>
    <p:extLst>
      <p:ext uri="{BB962C8B-B14F-4D97-AF65-F5344CB8AC3E}">
        <p14:creationId xmlns:p14="http://schemas.microsoft.com/office/powerpoint/2010/main" val="2367931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85CA5F3-71A0-4DF3-8862-2B2981193C6D}" type="datetimeFigureOut">
              <a:rPr lang="en-US" smtClean="0"/>
              <a:t>5/24/2021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2D3510-C311-4358-889D-EE35FE0B27D5}" type="slidenum">
              <a:rPr lang="en-US" smtClean="0"/>
              <a:t>‹#›</a:t>
            </a:fld>
            <a:endParaRPr lang="en-US"/>
          </a:p>
        </p:txBody>
      </p:sp>
    </p:spTree>
    <p:extLst>
      <p:ext uri="{BB962C8B-B14F-4D97-AF65-F5344CB8AC3E}">
        <p14:creationId xmlns:p14="http://schemas.microsoft.com/office/powerpoint/2010/main" val="3944810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85CA5F3-71A0-4DF3-8862-2B2981193C6D}"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2D3510-C311-4358-889D-EE35FE0B27D5}" type="slidenum">
              <a:rPr lang="en-US" smtClean="0"/>
              <a:t>‹#›</a:t>
            </a:fld>
            <a:endParaRPr lang="en-US"/>
          </a:p>
        </p:txBody>
      </p:sp>
    </p:spTree>
    <p:extLst>
      <p:ext uri="{BB962C8B-B14F-4D97-AF65-F5344CB8AC3E}">
        <p14:creationId xmlns:p14="http://schemas.microsoft.com/office/powerpoint/2010/main" val="759063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85CA5F3-71A0-4DF3-8862-2B2981193C6D}"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2D3510-C311-4358-889D-EE35FE0B27D5}" type="slidenum">
              <a:rPr lang="en-US" smtClean="0"/>
              <a:t>‹#›</a:t>
            </a:fld>
            <a:endParaRPr lang="en-US"/>
          </a:p>
        </p:txBody>
      </p:sp>
    </p:spTree>
    <p:extLst>
      <p:ext uri="{BB962C8B-B14F-4D97-AF65-F5344CB8AC3E}">
        <p14:creationId xmlns:p14="http://schemas.microsoft.com/office/powerpoint/2010/main" val="77597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85CA5F3-71A0-4DF3-8862-2B2981193C6D}" type="datetimeFigureOut">
              <a:rPr lang="en-US" smtClean="0"/>
              <a:t>5/24/2021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D2D3510-C311-4358-889D-EE35FE0B27D5}" type="slidenum">
              <a:rPr lang="en-US" smtClean="0"/>
              <a:t>‹#›</a:t>
            </a:fld>
            <a:endParaRPr lang="en-US"/>
          </a:p>
        </p:txBody>
      </p:sp>
    </p:spTree>
    <p:extLst>
      <p:ext uri="{BB962C8B-B14F-4D97-AF65-F5344CB8AC3E}">
        <p14:creationId xmlns:p14="http://schemas.microsoft.com/office/powerpoint/2010/main" val="24376503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hyperlink" Target="file:///C:\Users\aryanramsingh.rajap\Desktop\SAVAS%20E-Billing%20(TEST-CASES).xlsx" TargetMode="Externa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demo.smart-hospital.in/site/login"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3.jpe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Aryan-Singh11/S.A.V.A.S." TargetMode="External"/><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file:///C:\Users\aryanramsingh.rajap\Desktop\SAVAS%20Electricity%20Billing%20Software.docx" TargetMode="Externa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6" y="4359282"/>
            <a:ext cx="7266111" cy="1077218"/>
          </a:xfrm>
          <a:prstGeom prst="rect">
            <a:avLst/>
          </a:prstGeom>
          <a:noFill/>
        </p:spPr>
        <p:txBody>
          <a:bodyPr wrap="square" rtlCol="0">
            <a:spAutoFit/>
          </a:bodyPr>
          <a:lstStyle/>
          <a:p>
            <a:pPr algn="ctr"/>
            <a:r>
              <a:rPr lang="en-US" sz="3200" dirty="0" smtClean="0">
                <a:latin typeface="Arial Rounded MT Bold" panose="020F0704030504030204" pitchFamily="34" charset="0"/>
              </a:rPr>
              <a:t>Electricity bill generating Application</a:t>
            </a:r>
            <a:endParaRPr lang="en-US" sz="3200" dirty="0">
              <a:latin typeface="Arial Rounded MT Bold" panose="020F0704030504030204" pitchFamily="34" charset="0"/>
            </a:endParaRPr>
          </a:p>
        </p:txBody>
      </p:sp>
      <p:sp>
        <p:nvSpPr>
          <p:cNvPr id="6" name="Rectangle 5"/>
          <p:cNvSpPr/>
          <p:nvPr/>
        </p:nvSpPr>
        <p:spPr>
          <a:xfrm>
            <a:off x="3646794" y="469803"/>
            <a:ext cx="3976414" cy="1107996"/>
          </a:xfrm>
          <a:prstGeom prst="rect">
            <a:avLst/>
          </a:prstGeom>
          <a:noFill/>
        </p:spPr>
        <p:txBody>
          <a:bodyPr wrap="square" lIns="91440" tIns="45720" rIns="91440" bIns="45720">
            <a:spAutoFit/>
          </a:bodyPr>
          <a:lstStyle/>
          <a:p>
            <a:pPr algn="ctr"/>
            <a:r>
              <a:rPr lang="en-US" sz="6600" b="1" u="sng"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S.A.V.A.S.</a:t>
            </a:r>
            <a:endParaRPr lang="en-US" sz="6600" b="1" u="sng"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1026"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4126" y="1078948"/>
            <a:ext cx="5726063" cy="572606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srcRect l="146" t="30230" r="-146" b="27830"/>
          <a:stretch/>
        </p:blipFill>
        <p:spPr>
          <a:xfrm>
            <a:off x="8474604" y="0"/>
            <a:ext cx="3717396" cy="935432"/>
          </a:xfrm>
          <a:prstGeom prst="rect">
            <a:avLst/>
          </a:prstGeom>
        </p:spPr>
      </p:pic>
    </p:spTree>
    <p:extLst>
      <p:ext uri="{BB962C8B-B14F-4D97-AF65-F5344CB8AC3E}">
        <p14:creationId xmlns:p14="http://schemas.microsoft.com/office/powerpoint/2010/main" val="2734252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67501" y="492331"/>
            <a:ext cx="3995928" cy="584775"/>
          </a:xfrm>
          <a:prstGeom prst="rect">
            <a:avLst/>
          </a:prstGeom>
          <a:noFill/>
        </p:spPr>
        <p:txBody>
          <a:bodyPr wrap="square" rtlCol="0">
            <a:spAutoFit/>
          </a:bodyPr>
          <a:lstStyle/>
          <a:p>
            <a:pPr algn="ctr"/>
            <a:r>
              <a:rPr lang="en-US" sz="3200" u="sng" dirty="0" smtClean="0">
                <a:latin typeface="Arial Rounded MT Bold" panose="020F0704030504030204" pitchFamily="34" charset="0"/>
              </a:rPr>
              <a:t>EBSystem.java</a:t>
            </a:r>
            <a:endParaRPr lang="en-US" sz="3200" u="sng" dirty="0">
              <a:latin typeface="Arial Rounded MT Bold" panose="020F0704030504030204" pitchFamily="34" charset="0"/>
            </a:endParaRPr>
          </a:p>
        </p:txBody>
      </p:sp>
      <p:sp>
        <p:nvSpPr>
          <p:cNvPr id="3" name="TextBox 2"/>
          <p:cNvSpPr txBox="1"/>
          <p:nvPr/>
        </p:nvSpPr>
        <p:spPr>
          <a:xfrm>
            <a:off x="850391" y="2503531"/>
            <a:ext cx="5483031"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In this class all the calculation is done.</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The details user enters in the Customer.java class will be calculated in this class.</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It is a subclass of customer class.</a:t>
            </a:r>
            <a:endParaRPr lang="en-US" sz="2400" dirty="0"/>
          </a:p>
        </p:txBody>
      </p:sp>
      <p:pic>
        <p:nvPicPr>
          <p:cNvPr id="5122" name="Picture 2" descr="See the source image"/>
          <p:cNvPicPr>
            <a:picLocks noChangeAspect="1" noChangeArrowheads="1"/>
          </p:cNvPicPr>
          <p:nvPr/>
        </p:nvPicPr>
        <p:blipFill rotWithShape="1">
          <a:blip r:embed="rId2">
            <a:extLst>
              <a:ext uri="{28A0092B-C50C-407E-A947-70E740481C1C}">
                <a14:useLocalDpi xmlns:a14="http://schemas.microsoft.com/office/drawing/2010/main" val="0"/>
              </a:ext>
            </a:extLst>
          </a:blip>
          <a:srcRect l="3270" t="4015" r="8741" b="8411"/>
          <a:stretch/>
        </p:blipFill>
        <p:spPr bwMode="auto">
          <a:xfrm>
            <a:off x="6978316" y="1915428"/>
            <a:ext cx="4360245" cy="442762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rotWithShape="1">
          <a:blip r:embed="rId3"/>
          <a:srcRect l="146" t="30230" r="-146" b="27830"/>
          <a:stretch/>
        </p:blipFill>
        <p:spPr>
          <a:xfrm>
            <a:off x="8474604" y="0"/>
            <a:ext cx="3717396" cy="935432"/>
          </a:xfrm>
          <a:prstGeom prst="rect">
            <a:avLst/>
          </a:prstGeom>
        </p:spPr>
      </p:pic>
    </p:spTree>
    <p:extLst>
      <p:ext uri="{BB962C8B-B14F-4D97-AF65-F5344CB8AC3E}">
        <p14:creationId xmlns:p14="http://schemas.microsoft.com/office/powerpoint/2010/main" val="36761224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3224" y="442762"/>
            <a:ext cx="4389120" cy="707886"/>
          </a:xfrm>
          <a:prstGeom prst="rect">
            <a:avLst/>
          </a:prstGeom>
          <a:noFill/>
        </p:spPr>
        <p:txBody>
          <a:bodyPr wrap="square" rtlCol="0">
            <a:spAutoFit/>
          </a:bodyPr>
          <a:lstStyle/>
          <a:p>
            <a:pPr algn="ctr"/>
            <a:r>
              <a:rPr lang="en-US" sz="4000" u="sng" dirty="0" smtClean="0">
                <a:latin typeface="Arial Rounded MT Bold" panose="020F0704030504030204" pitchFamily="34" charset="0"/>
              </a:rPr>
              <a:t>Bill.java</a:t>
            </a:r>
            <a:endParaRPr lang="en-US" sz="4000" u="sng" dirty="0">
              <a:latin typeface="Arial Rounded MT Bold" panose="020F0704030504030204" pitchFamily="34" charset="0"/>
            </a:endParaRPr>
          </a:p>
        </p:txBody>
      </p:sp>
      <p:sp>
        <p:nvSpPr>
          <p:cNvPr id="3" name="TextBox 2"/>
          <p:cNvSpPr txBox="1"/>
          <p:nvPr/>
        </p:nvSpPr>
        <p:spPr>
          <a:xfrm>
            <a:off x="725744" y="2150285"/>
            <a:ext cx="4892040"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It is a subclass of EBSystem class.</a:t>
            </a:r>
            <a:br>
              <a:rPr lang="en-US" sz="2400" dirty="0" smtClean="0"/>
            </a:br>
            <a:endParaRPr lang="en-US" sz="2400" dirty="0" smtClean="0"/>
          </a:p>
          <a:p>
            <a:pPr marL="285750" indent="-285750">
              <a:buFont typeface="Arial" panose="020B0604020202020204" pitchFamily="34" charset="0"/>
              <a:buChar char="•"/>
            </a:pPr>
            <a:r>
              <a:rPr lang="en-US" sz="2400" dirty="0" smtClean="0"/>
              <a:t>In this class all the details will be displayed</a:t>
            </a:r>
            <a:br>
              <a:rPr lang="en-US" sz="2400" dirty="0" smtClean="0"/>
            </a:br>
            <a:endParaRPr lang="en-US" sz="2400" dirty="0" smtClean="0"/>
          </a:p>
          <a:p>
            <a:pPr marL="285750" indent="-285750">
              <a:buFont typeface="Arial" panose="020B0604020202020204" pitchFamily="34" charset="0"/>
              <a:buChar char="•"/>
            </a:pPr>
            <a:r>
              <a:rPr lang="en-US" sz="2400" dirty="0" smtClean="0"/>
              <a:t>The data will be retrieved from registration, login, consumer details and meter details will be printed in this class.</a:t>
            </a:r>
            <a:endParaRPr lang="en-US" sz="2400" dirty="0"/>
          </a:p>
        </p:txBody>
      </p:sp>
      <p:pic>
        <p:nvPicPr>
          <p:cNvPr id="4" name="Picture 3"/>
          <p:cNvPicPr>
            <a:picLocks noChangeAspect="1"/>
          </p:cNvPicPr>
          <p:nvPr/>
        </p:nvPicPr>
        <p:blipFill>
          <a:blip r:embed="rId2"/>
          <a:stretch>
            <a:fillRect/>
          </a:stretch>
        </p:blipFill>
        <p:spPr>
          <a:xfrm>
            <a:off x="6658778" y="1720215"/>
            <a:ext cx="4237823" cy="423782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Picture 4"/>
          <p:cNvPicPr>
            <a:picLocks noChangeAspect="1"/>
          </p:cNvPicPr>
          <p:nvPr/>
        </p:nvPicPr>
        <p:blipFill rotWithShape="1">
          <a:blip r:embed="rId3"/>
          <a:srcRect l="146" t="30230" r="-146" b="27830"/>
          <a:stretch/>
        </p:blipFill>
        <p:spPr>
          <a:xfrm>
            <a:off x="8474604" y="0"/>
            <a:ext cx="3717396" cy="935432"/>
          </a:xfrm>
          <a:prstGeom prst="rect">
            <a:avLst/>
          </a:prstGeom>
        </p:spPr>
      </p:pic>
    </p:spTree>
    <p:extLst>
      <p:ext uri="{BB962C8B-B14F-4D97-AF65-F5344CB8AC3E}">
        <p14:creationId xmlns:p14="http://schemas.microsoft.com/office/powerpoint/2010/main" val="9027737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0752" y="560225"/>
            <a:ext cx="4133088" cy="707886"/>
          </a:xfrm>
          <a:prstGeom prst="rect">
            <a:avLst/>
          </a:prstGeom>
          <a:noFill/>
        </p:spPr>
        <p:txBody>
          <a:bodyPr wrap="square" rtlCol="0">
            <a:spAutoFit/>
          </a:bodyPr>
          <a:lstStyle/>
          <a:p>
            <a:r>
              <a:rPr lang="en-US" sz="4000" u="sng" dirty="0" smtClean="0">
                <a:latin typeface="Arial Rounded MT Bold" panose="020F0704030504030204" pitchFamily="34" charset="0"/>
              </a:rPr>
              <a:t>Failedreg.java</a:t>
            </a:r>
            <a:endParaRPr lang="en-US" sz="4000" u="sng" dirty="0">
              <a:latin typeface="Arial Rounded MT Bold" panose="020F0704030504030204" pitchFamily="34" charset="0"/>
            </a:endParaRPr>
          </a:p>
        </p:txBody>
      </p:sp>
      <p:sp>
        <p:nvSpPr>
          <p:cNvPr id="3" name="TextBox 2"/>
          <p:cNvSpPr txBox="1"/>
          <p:nvPr/>
        </p:nvSpPr>
        <p:spPr>
          <a:xfrm>
            <a:off x="322086" y="2436855"/>
            <a:ext cx="5010912"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This is a subclass of Registration class.</a:t>
            </a:r>
            <a:br>
              <a:rPr lang="en-US" dirty="0" smtClean="0"/>
            </a:br>
            <a:endParaRPr lang="en-US" dirty="0" smtClean="0"/>
          </a:p>
          <a:p>
            <a:pPr marL="285750" indent="-285750">
              <a:buFont typeface="Arial" panose="020B0604020202020204" pitchFamily="34" charset="0"/>
              <a:buChar char="•"/>
            </a:pPr>
            <a:r>
              <a:rPr lang="en-US" dirty="0" smtClean="0"/>
              <a:t>This is used when the user enters invalid details in the fields like password and re-password while registering and invalid username and password.</a:t>
            </a:r>
            <a:br>
              <a:rPr lang="en-US" dirty="0" smtClean="0"/>
            </a:br>
            <a:endParaRPr lang="en-US" dirty="0" smtClean="0"/>
          </a:p>
          <a:p>
            <a:pPr marL="285750" indent="-285750">
              <a:buFont typeface="Arial" panose="020B0604020202020204" pitchFamily="34" charset="0"/>
              <a:buChar char="•"/>
            </a:pPr>
            <a:r>
              <a:rPr lang="en-US" dirty="0" smtClean="0"/>
              <a:t>For the registration (password &amp; re-password) three chances are given, if the user enters invalid input three times then program will terminate and start from beginning.</a:t>
            </a:r>
            <a:endParaRPr lang="en-US" dirty="0"/>
          </a:p>
        </p:txBody>
      </p:sp>
      <p:pic>
        <p:nvPicPr>
          <p:cNvPr id="5" name="Picture 4"/>
          <p:cNvPicPr>
            <a:picLocks noChangeAspect="1"/>
          </p:cNvPicPr>
          <p:nvPr/>
        </p:nvPicPr>
        <p:blipFill>
          <a:blip r:embed="rId2"/>
          <a:stretch>
            <a:fillRect/>
          </a:stretch>
        </p:blipFill>
        <p:spPr>
          <a:xfrm>
            <a:off x="5332998" y="1913121"/>
            <a:ext cx="6409823" cy="43680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rotWithShape="1">
          <a:blip r:embed="rId3"/>
          <a:srcRect l="146" t="30230" r="-146" b="27830"/>
          <a:stretch/>
        </p:blipFill>
        <p:spPr>
          <a:xfrm>
            <a:off x="8474604" y="0"/>
            <a:ext cx="3717396" cy="935432"/>
          </a:xfrm>
          <a:prstGeom prst="rect">
            <a:avLst/>
          </a:prstGeom>
        </p:spPr>
      </p:pic>
    </p:spTree>
    <p:extLst>
      <p:ext uri="{BB962C8B-B14F-4D97-AF65-F5344CB8AC3E}">
        <p14:creationId xmlns:p14="http://schemas.microsoft.com/office/powerpoint/2010/main" val="12810486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67912" y="713232"/>
            <a:ext cx="4024804" cy="584775"/>
          </a:xfrm>
          <a:prstGeom prst="rect">
            <a:avLst/>
          </a:prstGeom>
          <a:noFill/>
        </p:spPr>
        <p:txBody>
          <a:bodyPr wrap="square" rtlCol="0">
            <a:spAutoFit/>
          </a:bodyPr>
          <a:lstStyle/>
          <a:p>
            <a:r>
              <a:rPr lang="en-US" sz="3200" u="sng" dirty="0" smtClean="0">
                <a:latin typeface="Arial Rounded MT Bold" panose="020F0704030504030204" pitchFamily="34" charset="0"/>
              </a:rPr>
              <a:t>DBConnection.java</a:t>
            </a:r>
            <a:endParaRPr lang="en-US" sz="3200" u="sng" dirty="0">
              <a:latin typeface="Arial Rounded MT Bold" panose="020F0704030504030204" pitchFamily="34" charset="0"/>
            </a:endParaRPr>
          </a:p>
        </p:txBody>
      </p:sp>
      <p:sp>
        <p:nvSpPr>
          <p:cNvPr id="3" name="TextBox 2"/>
          <p:cNvSpPr txBox="1"/>
          <p:nvPr/>
        </p:nvSpPr>
        <p:spPr>
          <a:xfrm>
            <a:off x="1149978" y="2575238"/>
            <a:ext cx="5435868"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This class acts as the linking between Oracle Database and java.</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In this class all the JARs have been imported and a connection has been established. </a:t>
            </a:r>
            <a:endParaRPr lang="en-US" sz="2400" dirty="0"/>
          </a:p>
        </p:txBody>
      </p:sp>
      <p:pic>
        <p:nvPicPr>
          <p:cNvPr id="7170"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0144" y="2967400"/>
            <a:ext cx="2857500" cy="152400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a:extLst/>
        </p:spPr>
      </p:pic>
      <p:pic>
        <p:nvPicPr>
          <p:cNvPr id="5" name="Picture 4"/>
          <p:cNvPicPr>
            <a:picLocks noChangeAspect="1"/>
          </p:cNvPicPr>
          <p:nvPr/>
        </p:nvPicPr>
        <p:blipFill rotWithShape="1">
          <a:blip r:embed="rId3"/>
          <a:srcRect l="146" t="30230" r="-146" b="27830"/>
          <a:stretch/>
        </p:blipFill>
        <p:spPr>
          <a:xfrm>
            <a:off x="8474604" y="0"/>
            <a:ext cx="3717396" cy="935432"/>
          </a:xfrm>
          <a:prstGeom prst="rect">
            <a:avLst/>
          </a:prstGeom>
        </p:spPr>
      </p:pic>
    </p:spTree>
    <p:extLst>
      <p:ext uri="{BB962C8B-B14F-4D97-AF65-F5344CB8AC3E}">
        <p14:creationId xmlns:p14="http://schemas.microsoft.com/office/powerpoint/2010/main" val="4224914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94760" y="519764"/>
            <a:ext cx="3886200" cy="646331"/>
          </a:xfrm>
          <a:prstGeom prst="rect">
            <a:avLst/>
          </a:prstGeom>
          <a:noFill/>
        </p:spPr>
        <p:txBody>
          <a:bodyPr wrap="square" rtlCol="0">
            <a:spAutoFit/>
          </a:bodyPr>
          <a:lstStyle/>
          <a:p>
            <a:r>
              <a:rPr lang="en-US" sz="3600" u="sng" dirty="0" smtClean="0"/>
              <a:t>Checkuserclass.java</a:t>
            </a:r>
            <a:endParaRPr lang="en-US" sz="3600" u="sng" dirty="0"/>
          </a:p>
        </p:txBody>
      </p:sp>
      <p:sp>
        <p:nvSpPr>
          <p:cNvPr id="3" name="TextBox 2"/>
          <p:cNvSpPr txBox="1"/>
          <p:nvPr/>
        </p:nvSpPr>
        <p:spPr>
          <a:xfrm>
            <a:off x="310896" y="2103119"/>
            <a:ext cx="5570140"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In this class the First name, last name, address, username, password and re-password that the user enters during registration will be stored in database.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In this class the details entered in java will be stored in oracle database.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The entered details can be used as a reference for login.</a:t>
            </a:r>
            <a:endParaRPr lang="en-US" sz="2400" dirty="0"/>
          </a:p>
        </p:txBody>
      </p:sp>
      <p:pic>
        <p:nvPicPr>
          <p:cNvPr id="8202" name="Picture 10"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1036" y="1548020"/>
            <a:ext cx="5829300" cy="489585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rotWithShape="1">
          <a:blip r:embed="rId3"/>
          <a:srcRect l="146" t="30230" r="-146" b="27830"/>
          <a:stretch/>
        </p:blipFill>
        <p:spPr>
          <a:xfrm>
            <a:off x="8474604" y="0"/>
            <a:ext cx="3717396" cy="935432"/>
          </a:xfrm>
          <a:prstGeom prst="rect">
            <a:avLst/>
          </a:prstGeom>
        </p:spPr>
      </p:pic>
    </p:spTree>
    <p:extLst>
      <p:ext uri="{BB962C8B-B14F-4D97-AF65-F5344CB8AC3E}">
        <p14:creationId xmlns:p14="http://schemas.microsoft.com/office/powerpoint/2010/main" val="17589530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88951" y="949533"/>
            <a:ext cx="6278559" cy="584775"/>
          </a:xfrm>
          <a:prstGeom prst="rect">
            <a:avLst/>
          </a:prstGeom>
          <a:noFill/>
        </p:spPr>
        <p:txBody>
          <a:bodyPr wrap="square" rtlCol="0">
            <a:spAutoFit/>
          </a:bodyPr>
          <a:lstStyle/>
          <a:p>
            <a:r>
              <a:rPr lang="en-US" sz="3200" u="sng" dirty="0" smtClean="0"/>
              <a:t>Concepts Implemented in program</a:t>
            </a:r>
            <a:endParaRPr lang="en-US" sz="3200" u="sng" dirty="0"/>
          </a:p>
        </p:txBody>
      </p:sp>
      <p:sp>
        <p:nvSpPr>
          <p:cNvPr id="3" name="TextBox 2"/>
          <p:cNvSpPr txBox="1"/>
          <p:nvPr/>
        </p:nvSpPr>
        <p:spPr>
          <a:xfrm>
            <a:off x="1412506" y="2947255"/>
            <a:ext cx="3756259" cy="2554545"/>
          </a:xfrm>
          <a:prstGeom prst="rect">
            <a:avLst/>
          </a:prstGeom>
          <a:noFill/>
        </p:spPr>
        <p:txBody>
          <a:bodyPr wrap="square" rtlCol="0">
            <a:spAutoFit/>
          </a:bodyPr>
          <a:lstStyle/>
          <a:p>
            <a:pPr marL="285750" indent="-285750">
              <a:buFont typeface="Arial" panose="020B0604020202020204" pitchFamily="34" charset="0"/>
              <a:buChar char="•"/>
            </a:pPr>
            <a:r>
              <a:rPr lang="en-US" sz="3200" dirty="0" smtClean="0"/>
              <a:t>Classes/Objects</a:t>
            </a:r>
          </a:p>
          <a:p>
            <a:pPr marL="285750" indent="-285750">
              <a:buFont typeface="Arial" panose="020B0604020202020204" pitchFamily="34" charset="0"/>
              <a:buChar char="•"/>
            </a:pPr>
            <a:r>
              <a:rPr lang="en-US" sz="3200" dirty="0" smtClean="0"/>
              <a:t>Collections</a:t>
            </a:r>
          </a:p>
          <a:p>
            <a:pPr marL="285750" indent="-285750">
              <a:buFont typeface="Arial" panose="020B0604020202020204" pitchFamily="34" charset="0"/>
              <a:buChar char="•"/>
            </a:pPr>
            <a:r>
              <a:rPr lang="en-US" sz="3200" dirty="0" smtClean="0"/>
              <a:t>Inheritance</a:t>
            </a:r>
          </a:p>
          <a:p>
            <a:pPr marL="285750" indent="-285750">
              <a:buFont typeface="Arial" panose="020B0604020202020204" pitchFamily="34" charset="0"/>
              <a:buChar char="•"/>
            </a:pPr>
            <a:r>
              <a:rPr lang="en-US" sz="3200" dirty="0" smtClean="0"/>
              <a:t>Exception Handling</a:t>
            </a:r>
          </a:p>
          <a:p>
            <a:pPr marL="285750" indent="-285750">
              <a:buFont typeface="Arial" panose="020B0604020202020204" pitchFamily="34" charset="0"/>
              <a:buChar char="•"/>
            </a:pPr>
            <a:r>
              <a:rPr lang="en-US" sz="3200" dirty="0" smtClean="0"/>
              <a:t>JDBC</a:t>
            </a:r>
          </a:p>
        </p:txBody>
      </p:sp>
      <p:pic>
        <p:nvPicPr>
          <p:cNvPr id="4" name="Picture 3"/>
          <p:cNvPicPr>
            <a:picLocks noChangeAspect="1"/>
          </p:cNvPicPr>
          <p:nvPr/>
        </p:nvPicPr>
        <p:blipFill>
          <a:blip r:embed="rId2"/>
          <a:stretch>
            <a:fillRect/>
          </a:stretch>
        </p:blipFill>
        <p:spPr>
          <a:xfrm>
            <a:off x="6283392" y="2619996"/>
            <a:ext cx="4514850" cy="34671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5" name="Picture 4"/>
          <p:cNvPicPr>
            <a:picLocks noChangeAspect="1"/>
          </p:cNvPicPr>
          <p:nvPr/>
        </p:nvPicPr>
        <p:blipFill rotWithShape="1">
          <a:blip r:embed="rId3"/>
          <a:srcRect l="146" t="30230" r="-146" b="27830"/>
          <a:stretch/>
        </p:blipFill>
        <p:spPr>
          <a:xfrm>
            <a:off x="8474604" y="0"/>
            <a:ext cx="3717396" cy="935432"/>
          </a:xfrm>
          <a:prstGeom prst="rect">
            <a:avLst/>
          </a:prstGeom>
        </p:spPr>
      </p:pic>
    </p:spTree>
    <p:extLst>
      <p:ext uri="{BB962C8B-B14F-4D97-AF65-F5344CB8AC3E}">
        <p14:creationId xmlns:p14="http://schemas.microsoft.com/office/powerpoint/2010/main" val="25977631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19973" y="1016422"/>
            <a:ext cx="3587968" cy="830997"/>
          </a:xfrm>
          <a:prstGeom prst="rect">
            <a:avLst/>
          </a:prstGeom>
          <a:noFill/>
        </p:spPr>
        <p:txBody>
          <a:bodyPr wrap="square" rtlCol="0">
            <a:spAutoFit/>
          </a:bodyPr>
          <a:lstStyle/>
          <a:p>
            <a:r>
              <a:rPr lang="en-US" sz="4800" u="sng" dirty="0" smtClean="0">
                <a:latin typeface="Arial Rounded MT Bold" panose="020F0704030504030204" pitchFamily="34" charset="0"/>
              </a:rPr>
              <a:t>Homepage </a:t>
            </a:r>
            <a:endParaRPr lang="en-US" sz="4800" u="sng" dirty="0">
              <a:latin typeface="Arial Rounded MT Bold" panose="020F0704030504030204" pitchFamily="34" charset="0"/>
            </a:endParaRPr>
          </a:p>
        </p:txBody>
      </p:sp>
      <p:pic>
        <p:nvPicPr>
          <p:cNvPr id="4" name="Picture 3"/>
          <p:cNvPicPr>
            <a:picLocks noChangeAspect="1"/>
          </p:cNvPicPr>
          <p:nvPr/>
        </p:nvPicPr>
        <p:blipFill>
          <a:blip r:embed="rId2"/>
          <a:stretch>
            <a:fillRect/>
          </a:stretch>
        </p:blipFill>
        <p:spPr>
          <a:xfrm>
            <a:off x="1480546" y="3354405"/>
            <a:ext cx="7286625" cy="1647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ounded Rectangular Callout 4"/>
          <p:cNvSpPr/>
          <p:nvPr/>
        </p:nvSpPr>
        <p:spPr>
          <a:xfrm>
            <a:off x="8195911" y="1507791"/>
            <a:ext cx="3298098" cy="1692609"/>
          </a:xfrm>
          <a:prstGeom prst="wedgeRoundRectCallout">
            <a:avLst>
              <a:gd name="adj1" fmla="val -41241"/>
              <a:gd name="adj2" fmla="val 89387"/>
              <a:gd name="adj3" fmla="val 16667"/>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The homepage consists of two modules </a:t>
            </a:r>
          </a:p>
          <a:p>
            <a:pPr marL="285750" indent="-285750">
              <a:buFont typeface="Arial" panose="020B0604020202020204" pitchFamily="34" charset="0"/>
              <a:buChar char="•"/>
            </a:pPr>
            <a:r>
              <a:rPr lang="en-US" sz="2400" dirty="0"/>
              <a:t>Registration</a:t>
            </a:r>
          </a:p>
          <a:p>
            <a:pPr marL="285750" indent="-285750">
              <a:buFont typeface="Arial" panose="020B0604020202020204" pitchFamily="34" charset="0"/>
              <a:buChar char="•"/>
            </a:pPr>
            <a:r>
              <a:rPr lang="en-US" sz="2400" dirty="0"/>
              <a:t>Login </a:t>
            </a:r>
          </a:p>
        </p:txBody>
      </p:sp>
      <p:pic>
        <p:nvPicPr>
          <p:cNvPr id="6" name="Picture 5"/>
          <p:cNvPicPr>
            <a:picLocks noChangeAspect="1"/>
          </p:cNvPicPr>
          <p:nvPr/>
        </p:nvPicPr>
        <p:blipFill rotWithShape="1">
          <a:blip r:embed="rId3"/>
          <a:srcRect l="146" t="30230" r="-146" b="27830"/>
          <a:stretch/>
        </p:blipFill>
        <p:spPr>
          <a:xfrm>
            <a:off x="8474604" y="0"/>
            <a:ext cx="3717396" cy="935432"/>
          </a:xfrm>
          <a:prstGeom prst="rect">
            <a:avLst/>
          </a:prstGeom>
        </p:spPr>
      </p:pic>
    </p:spTree>
    <p:extLst>
      <p:ext uri="{BB962C8B-B14F-4D97-AF65-F5344CB8AC3E}">
        <p14:creationId xmlns:p14="http://schemas.microsoft.com/office/powerpoint/2010/main" val="28582075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09203" y="269027"/>
            <a:ext cx="6782923" cy="769441"/>
          </a:xfrm>
          <a:prstGeom prst="rect">
            <a:avLst/>
          </a:prstGeom>
          <a:noFill/>
        </p:spPr>
        <p:txBody>
          <a:bodyPr wrap="square" rtlCol="0">
            <a:spAutoFit/>
          </a:bodyPr>
          <a:lstStyle/>
          <a:p>
            <a:pPr algn="ctr"/>
            <a:r>
              <a:rPr lang="en-US" sz="4400" u="sng" dirty="0" smtClean="0">
                <a:latin typeface="Arial Rounded MT Bold" panose="020F0704030504030204" pitchFamily="34" charset="0"/>
              </a:rPr>
              <a:t>Registration Module</a:t>
            </a:r>
            <a:endParaRPr lang="en-US" sz="4400" u="sng" dirty="0">
              <a:latin typeface="Arial Rounded MT Bold" panose="020F0704030504030204" pitchFamily="34" charset="0"/>
            </a:endParaRPr>
          </a:p>
        </p:txBody>
      </p:sp>
      <p:pic>
        <p:nvPicPr>
          <p:cNvPr id="3" name="Picture 2"/>
          <p:cNvPicPr>
            <a:picLocks noChangeAspect="1"/>
          </p:cNvPicPr>
          <p:nvPr/>
        </p:nvPicPr>
        <p:blipFill>
          <a:blip r:embed="rId2"/>
          <a:stretch>
            <a:fillRect/>
          </a:stretch>
        </p:blipFill>
        <p:spPr>
          <a:xfrm>
            <a:off x="4875598" y="1676510"/>
            <a:ext cx="5867400" cy="4714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ounded Rectangular Callout 3"/>
          <p:cNvSpPr/>
          <p:nvPr/>
        </p:nvSpPr>
        <p:spPr>
          <a:xfrm>
            <a:off x="929239" y="2002056"/>
            <a:ext cx="3301465" cy="1540042"/>
          </a:xfrm>
          <a:prstGeom prst="wedgeRoundRectCallout">
            <a:avLst>
              <a:gd name="adj1" fmla="val 43890"/>
              <a:gd name="adj2" fmla="val 104375"/>
              <a:gd name="adj3" fmla="val 16667"/>
            </a:avLst>
          </a:prstGeom>
          <a:solidFill>
            <a:schemeClr val="accent1">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All the fields should be filled.</a:t>
            </a:r>
          </a:p>
          <a:p>
            <a:pPr algn="ctr"/>
            <a:r>
              <a:rPr lang="en-US" dirty="0" smtClean="0"/>
              <a:t>Password and Confirm password should be same in order to move forward.</a:t>
            </a:r>
          </a:p>
          <a:p>
            <a:pPr algn="ctr"/>
            <a:endParaRPr lang="en-US" dirty="0"/>
          </a:p>
        </p:txBody>
      </p:sp>
      <p:pic>
        <p:nvPicPr>
          <p:cNvPr id="5" name="Picture 4"/>
          <p:cNvPicPr>
            <a:picLocks noChangeAspect="1"/>
          </p:cNvPicPr>
          <p:nvPr/>
        </p:nvPicPr>
        <p:blipFill rotWithShape="1">
          <a:blip r:embed="rId3"/>
          <a:srcRect l="146" t="30230" r="-146" b="27830"/>
          <a:stretch/>
        </p:blipFill>
        <p:spPr>
          <a:xfrm>
            <a:off x="8474604" y="0"/>
            <a:ext cx="3717396" cy="935432"/>
          </a:xfrm>
          <a:prstGeom prst="rect">
            <a:avLst/>
          </a:prstGeom>
        </p:spPr>
      </p:pic>
    </p:spTree>
    <p:extLst>
      <p:ext uri="{BB962C8B-B14F-4D97-AF65-F5344CB8AC3E}">
        <p14:creationId xmlns:p14="http://schemas.microsoft.com/office/powerpoint/2010/main" val="14422304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86655" y="155448"/>
            <a:ext cx="3357934" cy="584775"/>
          </a:xfrm>
          <a:prstGeom prst="rect">
            <a:avLst/>
          </a:prstGeom>
          <a:noFill/>
        </p:spPr>
        <p:txBody>
          <a:bodyPr wrap="square" rtlCol="0">
            <a:spAutoFit/>
          </a:bodyPr>
          <a:lstStyle/>
          <a:p>
            <a:r>
              <a:rPr lang="en-US" sz="3200" u="sng" dirty="0" smtClean="0">
                <a:latin typeface="Arial Rounded MT Bold" panose="020F0704030504030204" pitchFamily="34" charset="0"/>
              </a:rPr>
              <a:t>Login Module</a:t>
            </a:r>
            <a:endParaRPr lang="en-US" sz="3200" u="sng" dirty="0">
              <a:latin typeface="Arial Rounded MT Bold" panose="020F0704030504030204" pitchFamily="34" charset="0"/>
            </a:endParaRPr>
          </a:p>
        </p:txBody>
      </p:sp>
      <p:pic>
        <p:nvPicPr>
          <p:cNvPr id="3" name="Picture 2"/>
          <p:cNvPicPr>
            <a:picLocks noChangeAspect="1"/>
          </p:cNvPicPr>
          <p:nvPr/>
        </p:nvPicPr>
        <p:blipFill>
          <a:blip r:embed="rId2"/>
          <a:stretch>
            <a:fillRect/>
          </a:stretch>
        </p:blipFill>
        <p:spPr>
          <a:xfrm>
            <a:off x="1446267" y="1010654"/>
            <a:ext cx="5599698" cy="56720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ounded Rectangular Callout 3"/>
          <p:cNvSpPr/>
          <p:nvPr/>
        </p:nvSpPr>
        <p:spPr>
          <a:xfrm>
            <a:off x="7661709" y="1010654"/>
            <a:ext cx="3291840" cy="2239269"/>
          </a:xfrm>
          <a:prstGeom prst="wedgeRoundRectCallout">
            <a:avLst>
              <a:gd name="adj1" fmla="val -61768"/>
              <a:gd name="adj2" fmla="val -17021"/>
              <a:gd name="adj3" fmla="val 16667"/>
            </a:avLst>
          </a:prstGeom>
          <a:solidFill>
            <a:schemeClr val="accent1">
              <a:lumMod val="60000"/>
              <a:lumOff val="4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The username and password entered should be valid otherwise program will be terminated.</a:t>
            </a:r>
            <a:endParaRPr lang="en-US" dirty="0"/>
          </a:p>
        </p:txBody>
      </p:sp>
      <p:pic>
        <p:nvPicPr>
          <p:cNvPr id="5" name="Picture 4"/>
          <p:cNvPicPr>
            <a:picLocks noChangeAspect="1"/>
          </p:cNvPicPr>
          <p:nvPr/>
        </p:nvPicPr>
        <p:blipFill rotWithShape="1">
          <a:blip r:embed="rId3"/>
          <a:srcRect l="146" t="30230" r="-146" b="27830"/>
          <a:stretch/>
        </p:blipFill>
        <p:spPr>
          <a:xfrm>
            <a:off x="8474604" y="0"/>
            <a:ext cx="3717396" cy="935432"/>
          </a:xfrm>
          <a:prstGeom prst="rect">
            <a:avLst/>
          </a:prstGeom>
        </p:spPr>
      </p:pic>
    </p:spTree>
    <p:extLst>
      <p:ext uri="{BB962C8B-B14F-4D97-AF65-F5344CB8AC3E}">
        <p14:creationId xmlns:p14="http://schemas.microsoft.com/office/powerpoint/2010/main" val="14004500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3074" y="539495"/>
            <a:ext cx="5385816" cy="584775"/>
          </a:xfrm>
          <a:prstGeom prst="rect">
            <a:avLst/>
          </a:prstGeom>
          <a:noFill/>
        </p:spPr>
        <p:txBody>
          <a:bodyPr wrap="square" rtlCol="0">
            <a:spAutoFit/>
          </a:bodyPr>
          <a:lstStyle/>
          <a:p>
            <a:pPr algn="ctr"/>
            <a:r>
              <a:rPr lang="en-US" sz="3200" u="sng" dirty="0" smtClean="0">
                <a:latin typeface="Arial Rounded MT Bold" panose="020F0704030504030204" pitchFamily="34" charset="0"/>
              </a:rPr>
              <a:t>Consumer Details </a:t>
            </a:r>
            <a:endParaRPr lang="en-US" sz="3200" u="sng" dirty="0">
              <a:latin typeface="Arial Rounded MT Bold" panose="020F0704030504030204" pitchFamily="34" charset="0"/>
            </a:endParaRPr>
          </a:p>
        </p:txBody>
      </p:sp>
      <p:pic>
        <p:nvPicPr>
          <p:cNvPr id="3" name="Picture 2"/>
          <p:cNvPicPr>
            <a:picLocks noChangeAspect="1"/>
          </p:cNvPicPr>
          <p:nvPr/>
        </p:nvPicPr>
        <p:blipFill>
          <a:blip r:embed="rId2"/>
          <a:stretch>
            <a:fillRect/>
          </a:stretch>
        </p:blipFill>
        <p:spPr>
          <a:xfrm>
            <a:off x="4711206" y="1702316"/>
            <a:ext cx="5448300" cy="4314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ounded Rectangular Callout 3"/>
          <p:cNvSpPr/>
          <p:nvPr/>
        </p:nvSpPr>
        <p:spPr>
          <a:xfrm>
            <a:off x="664143" y="3859729"/>
            <a:ext cx="3057946" cy="2074634"/>
          </a:xfrm>
          <a:prstGeom prst="wedgeRoundRectCallout">
            <a:avLst>
              <a:gd name="adj1" fmla="val 72966"/>
              <a:gd name="adj2" fmla="val -53487"/>
              <a:gd name="adj3" fmla="val 16667"/>
            </a:avLst>
          </a:prstGeom>
          <a:solidFill>
            <a:schemeClr val="accent1">
              <a:lumMod val="40000"/>
              <a:lumOff val="6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The user has to enter consumer details and fields like name and address’s data will be fetched from Registration class.</a:t>
            </a:r>
            <a:endParaRPr lang="en-US" dirty="0"/>
          </a:p>
        </p:txBody>
      </p:sp>
      <p:pic>
        <p:nvPicPr>
          <p:cNvPr id="5" name="Picture 4"/>
          <p:cNvPicPr>
            <a:picLocks noChangeAspect="1"/>
          </p:cNvPicPr>
          <p:nvPr/>
        </p:nvPicPr>
        <p:blipFill rotWithShape="1">
          <a:blip r:embed="rId3"/>
          <a:srcRect l="146" t="30230" r="-146" b="27830"/>
          <a:stretch/>
        </p:blipFill>
        <p:spPr>
          <a:xfrm>
            <a:off x="8474604" y="0"/>
            <a:ext cx="3717396" cy="935432"/>
          </a:xfrm>
          <a:prstGeom prst="rect">
            <a:avLst/>
          </a:prstGeom>
        </p:spPr>
      </p:pic>
    </p:spTree>
    <p:extLst>
      <p:ext uri="{BB962C8B-B14F-4D97-AF65-F5344CB8AC3E}">
        <p14:creationId xmlns:p14="http://schemas.microsoft.com/office/powerpoint/2010/main" val="2566827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02017" y="641524"/>
            <a:ext cx="6126480" cy="1569660"/>
          </a:xfrm>
          <a:prstGeom prst="rect">
            <a:avLst/>
          </a:prstGeom>
          <a:noFill/>
        </p:spPr>
        <p:txBody>
          <a:bodyPr wrap="square" rtlCol="0">
            <a:spAutoFit/>
          </a:bodyPr>
          <a:lstStyle/>
          <a:p>
            <a:pPr algn="ctr"/>
            <a:r>
              <a:rPr lang="en-US" sz="3200" u="sng" dirty="0">
                <a:latin typeface="Arial Rounded MT Bold" panose="020F0704030504030204" pitchFamily="34" charset="0"/>
              </a:rPr>
              <a:t>Electricity bill generation Application</a:t>
            </a:r>
          </a:p>
          <a:p>
            <a:pPr algn="ctr"/>
            <a:endParaRPr lang="en-US" sz="3200" u="sng" dirty="0">
              <a:latin typeface="Arial Rounded MT Bold" panose="020F0704030504030204" pitchFamily="34" charset="0"/>
            </a:endParaRPr>
          </a:p>
        </p:txBody>
      </p:sp>
      <p:sp>
        <p:nvSpPr>
          <p:cNvPr id="4" name="TextBox 3"/>
          <p:cNvSpPr txBox="1"/>
          <p:nvPr/>
        </p:nvSpPr>
        <p:spPr>
          <a:xfrm>
            <a:off x="7705024" y="2871761"/>
            <a:ext cx="3313978" cy="461665"/>
          </a:xfrm>
          <a:prstGeom prst="rect">
            <a:avLst/>
          </a:prstGeom>
          <a:noFill/>
        </p:spPr>
        <p:txBody>
          <a:bodyPr wrap="square" rtlCol="0">
            <a:spAutoFit/>
          </a:bodyPr>
          <a:lstStyle/>
          <a:p>
            <a:r>
              <a:rPr lang="en-US" sz="2400" u="sng" dirty="0" smtClean="0">
                <a:latin typeface="Arial Rounded MT Bold" panose="020F0704030504030204" pitchFamily="34" charset="0"/>
              </a:rPr>
              <a:t>Team Members</a:t>
            </a:r>
            <a:endParaRPr lang="en-US" sz="2400" u="sng" dirty="0">
              <a:latin typeface="Arial Rounded MT Bold" panose="020F0704030504030204" pitchFamily="34" charset="0"/>
            </a:endParaRPr>
          </a:p>
        </p:txBody>
      </p:sp>
      <p:sp>
        <p:nvSpPr>
          <p:cNvPr id="5" name="TextBox 4"/>
          <p:cNvSpPr txBox="1"/>
          <p:nvPr/>
        </p:nvSpPr>
        <p:spPr>
          <a:xfrm>
            <a:off x="8072709" y="3994003"/>
            <a:ext cx="2578608" cy="1754326"/>
          </a:xfrm>
          <a:prstGeom prst="rect">
            <a:avLst/>
          </a:prstGeom>
          <a:noFill/>
        </p:spPr>
        <p:txBody>
          <a:bodyPr wrap="square" rtlCol="0">
            <a:spAutoFit/>
          </a:bodyPr>
          <a:lstStyle/>
          <a:p>
            <a:pPr marL="342900" indent="-342900">
              <a:buAutoNum type="arabicPeriod"/>
            </a:pPr>
            <a:r>
              <a:rPr lang="en-US" dirty="0" smtClean="0">
                <a:latin typeface="Arial Rounded MT Bold" panose="020F0704030504030204" pitchFamily="34" charset="0"/>
              </a:rPr>
              <a:t>Aryan Rajaputra</a:t>
            </a:r>
          </a:p>
          <a:p>
            <a:pPr marL="342900" indent="-342900">
              <a:buAutoNum type="arabicPeriod"/>
            </a:pPr>
            <a:r>
              <a:rPr lang="en-US" dirty="0" smtClean="0">
                <a:latin typeface="Arial Rounded MT Bold" panose="020F0704030504030204" pitchFamily="34" charset="0"/>
              </a:rPr>
              <a:t>Aryan M</a:t>
            </a:r>
          </a:p>
          <a:p>
            <a:pPr marL="342900" indent="-342900">
              <a:buAutoNum type="arabicPeriod"/>
            </a:pPr>
            <a:r>
              <a:rPr lang="en-US" dirty="0" smtClean="0">
                <a:latin typeface="Arial Rounded MT Bold" panose="020F0704030504030204" pitchFamily="34" charset="0"/>
              </a:rPr>
              <a:t>Anwesh </a:t>
            </a:r>
          </a:p>
          <a:p>
            <a:pPr marL="342900" indent="-342900">
              <a:buAutoNum type="arabicPeriod"/>
            </a:pPr>
            <a:r>
              <a:rPr lang="en-US" dirty="0" smtClean="0">
                <a:latin typeface="Arial Rounded MT Bold" panose="020F0704030504030204" pitchFamily="34" charset="0"/>
              </a:rPr>
              <a:t>Shiny </a:t>
            </a:r>
          </a:p>
          <a:p>
            <a:pPr marL="342900" indent="-342900">
              <a:buAutoNum type="arabicPeriod"/>
            </a:pPr>
            <a:r>
              <a:rPr lang="en-US" dirty="0" smtClean="0">
                <a:latin typeface="Arial Rounded MT Bold" panose="020F0704030504030204" pitchFamily="34" charset="0"/>
              </a:rPr>
              <a:t>Shaik </a:t>
            </a:r>
            <a:r>
              <a:rPr lang="en-US" dirty="0" err="1" smtClean="0">
                <a:latin typeface="Arial Rounded MT Bold" panose="020F0704030504030204" pitchFamily="34" charset="0"/>
              </a:rPr>
              <a:t>Adil</a:t>
            </a:r>
            <a:endParaRPr lang="en-US" dirty="0" smtClean="0">
              <a:latin typeface="Arial Rounded MT Bold" panose="020F0704030504030204" pitchFamily="34" charset="0"/>
            </a:endParaRPr>
          </a:p>
          <a:p>
            <a:pPr marL="342900" indent="-342900">
              <a:buAutoNum type="arabicPeriod"/>
            </a:pPr>
            <a:endParaRPr lang="en-US" dirty="0">
              <a:latin typeface="Arial Rounded MT Bold" panose="020F0704030504030204" pitchFamily="34" charset="0"/>
            </a:endParaRPr>
          </a:p>
        </p:txBody>
      </p:sp>
      <p:pic>
        <p:nvPicPr>
          <p:cNvPr id="2050" name="Picture 2" descr="See the source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3669" y="2272021"/>
            <a:ext cx="5162102" cy="38725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rotWithShape="1">
          <a:blip r:embed="rId3"/>
          <a:srcRect l="146" t="30230" r="-146" b="27830"/>
          <a:stretch/>
        </p:blipFill>
        <p:spPr>
          <a:xfrm>
            <a:off x="8474604" y="0"/>
            <a:ext cx="3717396" cy="935432"/>
          </a:xfrm>
          <a:prstGeom prst="rect">
            <a:avLst/>
          </a:prstGeom>
        </p:spPr>
      </p:pic>
    </p:spTree>
    <p:extLst>
      <p:ext uri="{BB962C8B-B14F-4D97-AF65-F5344CB8AC3E}">
        <p14:creationId xmlns:p14="http://schemas.microsoft.com/office/powerpoint/2010/main" val="39046068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85956" y="625161"/>
            <a:ext cx="3075753" cy="584775"/>
          </a:xfrm>
          <a:prstGeom prst="rect">
            <a:avLst/>
          </a:prstGeom>
          <a:noFill/>
        </p:spPr>
        <p:txBody>
          <a:bodyPr wrap="square" rtlCol="0">
            <a:spAutoFit/>
          </a:bodyPr>
          <a:lstStyle/>
          <a:p>
            <a:r>
              <a:rPr lang="en-US" sz="3200" u="sng" dirty="0" smtClean="0">
                <a:latin typeface="Arial Rounded MT Bold" panose="020F0704030504030204" pitchFamily="34" charset="0"/>
              </a:rPr>
              <a:t>Meter Details</a:t>
            </a:r>
            <a:endParaRPr lang="en-US" sz="3200" u="sng" dirty="0">
              <a:latin typeface="Arial Rounded MT Bold" panose="020F0704030504030204" pitchFamily="34" charset="0"/>
            </a:endParaRPr>
          </a:p>
        </p:txBody>
      </p:sp>
      <p:pic>
        <p:nvPicPr>
          <p:cNvPr id="3" name="Picture 2"/>
          <p:cNvPicPr>
            <a:picLocks noChangeAspect="1"/>
          </p:cNvPicPr>
          <p:nvPr/>
        </p:nvPicPr>
        <p:blipFill rotWithShape="1">
          <a:blip r:embed="rId2"/>
          <a:srcRect b="6219"/>
          <a:stretch/>
        </p:blipFill>
        <p:spPr>
          <a:xfrm>
            <a:off x="1033703" y="2243609"/>
            <a:ext cx="6969753" cy="31965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ounded Rectangular Callout 3"/>
          <p:cNvSpPr/>
          <p:nvPr/>
        </p:nvSpPr>
        <p:spPr>
          <a:xfrm>
            <a:off x="8604986" y="4121037"/>
            <a:ext cx="2983831" cy="1923628"/>
          </a:xfrm>
          <a:prstGeom prst="wedgeRoundRectCallout">
            <a:avLst>
              <a:gd name="adj1" fmla="val -65725"/>
              <a:gd name="adj2" fmla="val -48587"/>
              <a:gd name="adj3" fmla="val 16667"/>
            </a:avLst>
          </a:prstGeom>
          <a:solidFill>
            <a:schemeClr val="accent1">
              <a:lumMod val="40000"/>
              <a:lumOff val="6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The user has to enter the meter details. Data like consumer number will be fetched from previous class.</a:t>
            </a:r>
            <a:endParaRPr lang="en-US" dirty="0"/>
          </a:p>
        </p:txBody>
      </p:sp>
      <p:pic>
        <p:nvPicPr>
          <p:cNvPr id="5" name="Picture 4"/>
          <p:cNvPicPr>
            <a:picLocks noChangeAspect="1"/>
          </p:cNvPicPr>
          <p:nvPr/>
        </p:nvPicPr>
        <p:blipFill rotWithShape="1">
          <a:blip r:embed="rId3"/>
          <a:srcRect l="146" t="30230" r="-146" b="27830"/>
          <a:stretch/>
        </p:blipFill>
        <p:spPr>
          <a:xfrm>
            <a:off x="8474604" y="0"/>
            <a:ext cx="3717396" cy="935432"/>
          </a:xfrm>
          <a:prstGeom prst="rect">
            <a:avLst/>
          </a:prstGeom>
        </p:spPr>
      </p:pic>
    </p:spTree>
    <p:extLst>
      <p:ext uri="{BB962C8B-B14F-4D97-AF65-F5344CB8AC3E}">
        <p14:creationId xmlns:p14="http://schemas.microsoft.com/office/powerpoint/2010/main" val="33309566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11342" y="9625"/>
            <a:ext cx="4682067" cy="830997"/>
          </a:xfrm>
          <a:prstGeom prst="rect">
            <a:avLst/>
          </a:prstGeom>
          <a:noFill/>
        </p:spPr>
        <p:txBody>
          <a:bodyPr wrap="square" rtlCol="0">
            <a:spAutoFit/>
          </a:bodyPr>
          <a:lstStyle/>
          <a:p>
            <a:pPr algn="ctr"/>
            <a:r>
              <a:rPr lang="en-US" sz="4800" u="sng" dirty="0" smtClean="0">
                <a:latin typeface="Arial Rounded MT Bold" panose="020F0704030504030204" pitchFamily="34" charset="0"/>
              </a:rPr>
              <a:t>Bill Details</a:t>
            </a:r>
            <a:endParaRPr lang="en-US" sz="4800" u="sng" dirty="0">
              <a:latin typeface="Arial Rounded MT Bold" panose="020F0704030504030204" pitchFamily="34" charset="0"/>
            </a:endParaRPr>
          </a:p>
        </p:txBody>
      </p:sp>
      <p:pic>
        <p:nvPicPr>
          <p:cNvPr id="3" name="Picture 2"/>
          <p:cNvPicPr>
            <a:picLocks noChangeAspect="1"/>
          </p:cNvPicPr>
          <p:nvPr/>
        </p:nvPicPr>
        <p:blipFill>
          <a:blip r:embed="rId2"/>
          <a:stretch>
            <a:fillRect/>
          </a:stretch>
        </p:blipFill>
        <p:spPr>
          <a:xfrm>
            <a:off x="1079684" y="1131167"/>
            <a:ext cx="5648325" cy="54673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ounded Rectangular Callout 4"/>
          <p:cNvSpPr/>
          <p:nvPr/>
        </p:nvSpPr>
        <p:spPr>
          <a:xfrm>
            <a:off x="7372952" y="3070460"/>
            <a:ext cx="3619099" cy="1636294"/>
          </a:xfrm>
          <a:prstGeom prst="wedgeRoundRectCallout">
            <a:avLst>
              <a:gd name="adj1" fmla="val -66339"/>
              <a:gd name="adj2" fmla="val -29918"/>
              <a:gd name="adj3" fmla="val 16667"/>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All the previously entered data will be printed in this class and after the final bill is executed, program will be terminated. </a:t>
            </a:r>
            <a:endParaRPr lang="en-US" dirty="0">
              <a:solidFill>
                <a:schemeClr val="tx1"/>
              </a:solidFill>
            </a:endParaRPr>
          </a:p>
        </p:txBody>
      </p:sp>
      <p:pic>
        <p:nvPicPr>
          <p:cNvPr id="6" name="Picture 5"/>
          <p:cNvPicPr>
            <a:picLocks noChangeAspect="1"/>
          </p:cNvPicPr>
          <p:nvPr/>
        </p:nvPicPr>
        <p:blipFill rotWithShape="1">
          <a:blip r:embed="rId3"/>
          <a:srcRect l="146" t="30230" r="-146" b="27830"/>
          <a:stretch/>
        </p:blipFill>
        <p:spPr>
          <a:xfrm>
            <a:off x="8474604" y="0"/>
            <a:ext cx="3717396" cy="935432"/>
          </a:xfrm>
          <a:prstGeom prst="rect">
            <a:avLst/>
          </a:prstGeom>
        </p:spPr>
      </p:pic>
    </p:spTree>
    <p:extLst>
      <p:ext uri="{BB962C8B-B14F-4D97-AF65-F5344CB8AC3E}">
        <p14:creationId xmlns:p14="http://schemas.microsoft.com/office/powerpoint/2010/main" val="7922945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92973" y="778933"/>
            <a:ext cx="4343400" cy="646331"/>
          </a:xfrm>
          <a:prstGeom prst="rect">
            <a:avLst/>
          </a:prstGeom>
          <a:noFill/>
        </p:spPr>
        <p:txBody>
          <a:bodyPr wrap="square" rtlCol="0">
            <a:spAutoFit/>
          </a:bodyPr>
          <a:lstStyle/>
          <a:p>
            <a:pPr algn="ctr"/>
            <a:r>
              <a:rPr lang="en-US" sz="3600" u="sng" dirty="0" smtClean="0">
                <a:latin typeface="Arial Rounded MT Bold" panose="020F0704030504030204" pitchFamily="34" charset="0"/>
              </a:rPr>
              <a:t>Oracle Database </a:t>
            </a:r>
            <a:endParaRPr lang="en-US" sz="3600" u="sng" dirty="0">
              <a:latin typeface="Arial Rounded MT Bold" panose="020F0704030504030204" pitchFamily="34" charset="0"/>
            </a:endParaRPr>
          </a:p>
        </p:txBody>
      </p:sp>
      <p:pic>
        <p:nvPicPr>
          <p:cNvPr id="3" name="Picture 2"/>
          <p:cNvPicPr>
            <a:picLocks noChangeAspect="1"/>
          </p:cNvPicPr>
          <p:nvPr/>
        </p:nvPicPr>
        <p:blipFill rotWithShape="1">
          <a:blip r:embed="rId2"/>
          <a:srcRect r="6524"/>
          <a:stretch/>
        </p:blipFill>
        <p:spPr>
          <a:xfrm>
            <a:off x="741807" y="2355843"/>
            <a:ext cx="10115490" cy="22710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ounded Rectangular Callout 3"/>
          <p:cNvSpPr/>
          <p:nvPr/>
        </p:nvSpPr>
        <p:spPr>
          <a:xfrm>
            <a:off x="8162223" y="4892818"/>
            <a:ext cx="2695074" cy="1626670"/>
          </a:xfrm>
          <a:prstGeom prst="wedgeRoundRectCallout">
            <a:avLst>
              <a:gd name="adj1" fmla="val -48690"/>
              <a:gd name="adj2" fmla="val -88388"/>
              <a:gd name="adj3" fmla="val 16667"/>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data entered by the user during registration will be stored in the database using JDBC.</a:t>
            </a:r>
            <a:endParaRPr lang="en-US" dirty="0"/>
          </a:p>
        </p:txBody>
      </p:sp>
      <p:pic>
        <p:nvPicPr>
          <p:cNvPr id="5" name="Picture 4"/>
          <p:cNvPicPr>
            <a:picLocks noChangeAspect="1"/>
          </p:cNvPicPr>
          <p:nvPr/>
        </p:nvPicPr>
        <p:blipFill rotWithShape="1">
          <a:blip r:embed="rId3"/>
          <a:srcRect l="146" t="30230" r="-146" b="27830"/>
          <a:stretch/>
        </p:blipFill>
        <p:spPr>
          <a:xfrm>
            <a:off x="8474604" y="0"/>
            <a:ext cx="3717396" cy="935432"/>
          </a:xfrm>
          <a:prstGeom prst="rect">
            <a:avLst/>
          </a:prstGeom>
        </p:spPr>
      </p:pic>
    </p:spTree>
    <p:extLst>
      <p:ext uri="{BB962C8B-B14F-4D97-AF65-F5344CB8AC3E}">
        <p14:creationId xmlns:p14="http://schemas.microsoft.com/office/powerpoint/2010/main" val="33102977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17040" y="427789"/>
            <a:ext cx="6563093" cy="646331"/>
          </a:xfrm>
          <a:prstGeom prst="rect">
            <a:avLst/>
          </a:prstGeom>
          <a:noFill/>
        </p:spPr>
        <p:txBody>
          <a:bodyPr wrap="square" rtlCol="0">
            <a:spAutoFit/>
          </a:bodyPr>
          <a:lstStyle/>
          <a:p>
            <a:pPr algn="ctr"/>
            <a:r>
              <a:rPr lang="en-US" sz="3600" u="sng" dirty="0" smtClean="0">
                <a:latin typeface="Arial Rounded MT Bold" panose="020F0704030504030204" pitchFamily="34" charset="0"/>
              </a:rPr>
              <a:t>TESTING DELIVERABLES</a:t>
            </a:r>
            <a:endParaRPr lang="en-US" sz="3600" u="sng" dirty="0">
              <a:latin typeface="Arial Rounded MT Bold" panose="020F0704030504030204" pitchFamily="34" charset="0"/>
            </a:endParaRPr>
          </a:p>
        </p:txBody>
      </p:sp>
      <p:sp>
        <p:nvSpPr>
          <p:cNvPr id="4" name="Rectangle 3"/>
          <p:cNvSpPr/>
          <p:nvPr/>
        </p:nvSpPr>
        <p:spPr>
          <a:xfrm>
            <a:off x="10085654" y="4496524"/>
            <a:ext cx="2106346" cy="773032"/>
          </a:xfrm>
          <a:prstGeom prst="rect">
            <a:avLst/>
          </a:prstGeom>
        </p:spPr>
        <p:txBody>
          <a:bodyPr wrap="none">
            <a:spAutoFit/>
          </a:bodyPr>
          <a:lstStyle/>
          <a:p>
            <a:pPr algn="ctr">
              <a:lnSpc>
                <a:spcPct val="107000"/>
              </a:lnSpc>
              <a:spcAft>
                <a:spcPts val="800"/>
              </a:spcAft>
            </a:pPr>
            <a:r>
              <a:rPr lang="en-US" u="sng" dirty="0">
                <a:latin typeface="Times New Roman" panose="02020603050405020304" pitchFamily="18" charset="0"/>
                <a:ea typeface="Times New Roman" panose="02020603050405020304" pitchFamily="18" charset="0"/>
                <a:cs typeface="Times New Roman" panose="02020603050405020304" pitchFamily="18" charset="0"/>
                <a:hlinkClick r:id="rId2"/>
              </a:rPr>
              <a:t>SAVAS E-Billing </a:t>
            </a:r>
            <a:endParaRPr lang="en-US" u="sng" dirty="0" smtClean="0">
              <a:latin typeface="Times New Roman" panose="02020603050405020304" pitchFamily="18" charset="0"/>
              <a:ea typeface="Times New Roman" panose="02020603050405020304" pitchFamily="18" charset="0"/>
              <a:cs typeface="Times New Roman" panose="02020603050405020304" pitchFamily="18" charset="0"/>
              <a:hlinkClick r:id="rId2"/>
            </a:endParaRPr>
          </a:p>
          <a:p>
            <a:pPr algn="ctr">
              <a:lnSpc>
                <a:spcPct val="107000"/>
              </a:lnSpc>
              <a:spcAft>
                <a:spcPts val="800"/>
              </a:spcAft>
            </a:pPr>
            <a:r>
              <a:rPr lang="en-US" u="sng" dirty="0" smtClean="0">
                <a:latin typeface="Times New Roman" panose="02020603050405020304" pitchFamily="18" charset="0"/>
                <a:ea typeface="Times New Roman" panose="02020603050405020304" pitchFamily="18" charset="0"/>
                <a:cs typeface="Times New Roman" panose="02020603050405020304" pitchFamily="18" charset="0"/>
                <a:hlinkClick r:id="rId2"/>
              </a:rPr>
              <a:t>(</a:t>
            </a:r>
            <a:r>
              <a:rPr lang="en-US" u="sng" dirty="0">
                <a:latin typeface="Times New Roman" panose="02020603050405020304" pitchFamily="18" charset="0"/>
                <a:ea typeface="Times New Roman" panose="02020603050405020304" pitchFamily="18" charset="0"/>
                <a:cs typeface="Times New Roman" panose="02020603050405020304" pitchFamily="18" charset="0"/>
                <a:hlinkClick r:id="rId2"/>
              </a:rPr>
              <a:t>TEST-CASES).xlsx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50" name="Picture 2" descr="See the source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77605" y="3199238"/>
            <a:ext cx="1322444" cy="12595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219855" y="2450592"/>
            <a:ext cx="1837944" cy="646331"/>
          </a:xfrm>
          <a:prstGeom prst="rect">
            <a:avLst/>
          </a:prstGeom>
          <a:noFill/>
        </p:spPr>
        <p:txBody>
          <a:bodyPr wrap="square" rtlCol="0">
            <a:spAutoFit/>
          </a:bodyPr>
          <a:lstStyle/>
          <a:p>
            <a:pPr algn="ctr"/>
            <a:r>
              <a:rPr lang="en-US" u="sng" dirty="0" smtClean="0"/>
              <a:t>Test Case</a:t>
            </a:r>
          </a:p>
          <a:p>
            <a:pPr algn="ctr"/>
            <a:r>
              <a:rPr lang="en-US" u="sng" dirty="0" smtClean="0"/>
              <a:t>Document</a:t>
            </a:r>
            <a:endParaRPr lang="en-US" u="sng" dirty="0"/>
          </a:p>
        </p:txBody>
      </p:sp>
      <p:pic>
        <p:nvPicPr>
          <p:cNvPr id="6" name="Picture 5"/>
          <p:cNvPicPr>
            <a:picLocks noChangeAspect="1"/>
          </p:cNvPicPr>
          <p:nvPr/>
        </p:nvPicPr>
        <p:blipFill rotWithShape="1">
          <a:blip r:embed="rId4"/>
          <a:srcRect l="397" t="25941" r="1139" b="7424"/>
          <a:stretch/>
        </p:blipFill>
        <p:spPr>
          <a:xfrm>
            <a:off x="200140" y="1673353"/>
            <a:ext cx="9896711" cy="480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rotWithShape="1">
          <a:blip r:embed="rId5"/>
          <a:srcRect l="146" t="30230" r="-146" b="27830"/>
          <a:stretch/>
        </p:blipFill>
        <p:spPr>
          <a:xfrm>
            <a:off x="9066918" y="0"/>
            <a:ext cx="3125081" cy="786384"/>
          </a:xfrm>
          <a:prstGeom prst="rect">
            <a:avLst/>
          </a:prstGeom>
        </p:spPr>
      </p:pic>
    </p:spTree>
    <p:extLst>
      <p:ext uri="{BB962C8B-B14F-4D97-AF65-F5344CB8AC3E}">
        <p14:creationId xmlns:p14="http://schemas.microsoft.com/office/powerpoint/2010/main" val="23636348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7654" y="3985247"/>
            <a:ext cx="8296978" cy="1938992"/>
          </a:xfrm>
          <a:prstGeom prst="rect">
            <a:avLst/>
          </a:prstGeom>
          <a:noFill/>
        </p:spPr>
        <p:txBody>
          <a:bodyPr wrap="square" rtlCol="0">
            <a:spAutoFit/>
          </a:bodyPr>
          <a:lstStyle/>
          <a:p>
            <a:pPr algn="ctr"/>
            <a:endParaRPr lang="en-US" sz="4800" u="sng" dirty="0" smtClean="0">
              <a:latin typeface="Arial Rounded MT Bold" panose="020F0704030504030204" pitchFamily="34" charset="0"/>
            </a:endParaRPr>
          </a:p>
          <a:p>
            <a:r>
              <a:rPr lang="en-US" sz="3600" u="sng" dirty="0" smtClean="0">
                <a:latin typeface="Arial Rounded MT Bold" panose="020F0704030504030204" pitchFamily="34" charset="0"/>
              </a:rPr>
              <a:t>DEMO HOSPITAL MANAGEMENT APPLICATION</a:t>
            </a:r>
            <a:endParaRPr lang="en-US" sz="3600" u="sng" dirty="0">
              <a:latin typeface="Arial Rounded MT Bold" panose="020F0704030504030204" pitchFamily="34" charset="0"/>
            </a:endParaRPr>
          </a:p>
        </p:txBody>
      </p:sp>
      <p:pic>
        <p:nvPicPr>
          <p:cNvPr id="4" name="Picture 3"/>
          <p:cNvPicPr>
            <a:picLocks noChangeAspect="1"/>
          </p:cNvPicPr>
          <p:nvPr/>
        </p:nvPicPr>
        <p:blipFill>
          <a:blip r:embed="rId2"/>
          <a:stretch>
            <a:fillRect/>
          </a:stretch>
        </p:blipFill>
        <p:spPr>
          <a:xfrm>
            <a:off x="2776247" y="2516993"/>
            <a:ext cx="7300602" cy="1073618"/>
          </a:xfrm>
          <a:prstGeom prst="rect">
            <a:avLst/>
          </a:prstGeom>
          <a:ln w="228600" cap="sq" cmpd="thickThin">
            <a:solidFill>
              <a:srgbClr val="000000"/>
            </a:solidFill>
            <a:prstDash val="solid"/>
            <a:miter lim="800000"/>
          </a:ln>
          <a:effectLst>
            <a:innerShdw blurRad="76200">
              <a:srgbClr val="000000"/>
            </a:innerShdw>
          </a:effectLst>
        </p:spPr>
      </p:pic>
      <p:pic>
        <p:nvPicPr>
          <p:cNvPr id="5" name="Picture 4"/>
          <p:cNvPicPr>
            <a:picLocks noChangeAspect="1"/>
          </p:cNvPicPr>
          <p:nvPr/>
        </p:nvPicPr>
        <p:blipFill rotWithShape="1">
          <a:blip r:embed="rId3"/>
          <a:srcRect l="146" t="30230" r="-146" b="27830"/>
          <a:stretch/>
        </p:blipFill>
        <p:spPr>
          <a:xfrm>
            <a:off x="8474604" y="0"/>
            <a:ext cx="3717396" cy="935432"/>
          </a:xfrm>
          <a:prstGeom prst="rect">
            <a:avLst/>
          </a:prstGeom>
        </p:spPr>
      </p:pic>
    </p:spTree>
    <p:extLst>
      <p:ext uri="{BB962C8B-B14F-4D97-AF65-F5344CB8AC3E}">
        <p14:creationId xmlns:p14="http://schemas.microsoft.com/office/powerpoint/2010/main" val="1043563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7387" y="254759"/>
            <a:ext cx="4535424" cy="1200329"/>
          </a:xfrm>
          <a:prstGeom prst="rect">
            <a:avLst/>
          </a:prstGeom>
          <a:noFill/>
        </p:spPr>
        <p:txBody>
          <a:bodyPr wrap="square" rtlCol="0">
            <a:spAutoFit/>
          </a:bodyPr>
          <a:lstStyle/>
          <a:p>
            <a:pPr algn="ctr"/>
            <a:r>
              <a:rPr lang="en-US" sz="3600" u="sng" dirty="0" smtClean="0">
                <a:latin typeface="Arial Rounded MT Bold" panose="020F0704030504030204" pitchFamily="34" charset="0"/>
              </a:rPr>
              <a:t>Smart Hospital Web Application</a:t>
            </a:r>
            <a:endParaRPr lang="en-US" sz="3600" u="sng" dirty="0">
              <a:latin typeface="Arial Rounded MT Bold" panose="020F0704030504030204" pitchFamily="34" charset="0"/>
            </a:endParaRPr>
          </a:p>
        </p:txBody>
      </p:sp>
      <p:sp>
        <p:nvSpPr>
          <p:cNvPr id="3" name="TextBox 2"/>
          <p:cNvSpPr txBox="1"/>
          <p:nvPr/>
        </p:nvSpPr>
        <p:spPr>
          <a:xfrm>
            <a:off x="208867" y="1884778"/>
            <a:ext cx="7606845"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Smart Hospital is an online demo web site for online hospital related procedures. It contains all basic features that a patient gets while handling online hospital website.</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To login into the website, a default Login ID and Password has been provided.</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The demo website contains various fields, checkboxes, drop-down, etc. that can be tested.</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LINK : </a:t>
            </a:r>
            <a:r>
              <a:rPr lang="en-US" sz="2400" dirty="0" smtClean="0">
                <a:hlinkClick r:id="rId2"/>
              </a:rPr>
              <a:t>Smart Hospital : Hospital Management System (smart-hospital.in)</a:t>
            </a:r>
            <a:endParaRPr lang="en-US" sz="2400" dirty="0"/>
          </a:p>
        </p:txBody>
      </p:sp>
      <p:pic>
        <p:nvPicPr>
          <p:cNvPr id="5" name="Picture 4"/>
          <p:cNvPicPr>
            <a:picLocks noChangeAspect="1"/>
          </p:cNvPicPr>
          <p:nvPr/>
        </p:nvPicPr>
        <p:blipFill>
          <a:blip r:embed="rId3"/>
          <a:stretch>
            <a:fillRect/>
          </a:stretch>
        </p:blipFill>
        <p:spPr>
          <a:xfrm>
            <a:off x="7979341" y="2331745"/>
            <a:ext cx="3880636" cy="388063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5"/>
          <p:cNvPicPr>
            <a:picLocks noChangeAspect="1"/>
          </p:cNvPicPr>
          <p:nvPr/>
        </p:nvPicPr>
        <p:blipFill rotWithShape="1">
          <a:blip r:embed="rId4"/>
          <a:srcRect l="146" t="30230" r="-146" b="27830"/>
          <a:stretch/>
        </p:blipFill>
        <p:spPr>
          <a:xfrm>
            <a:off x="8474604" y="0"/>
            <a:ext cx="3717396" cy="935432"/>
          </a:xfrm>
          <a:prstGeom prst="rect">
            <a:avLst/>
          </a:prstGeom>
        </p:spPr>
      </p:pic>
    </p:spTree>
    <p:extLst>
      <p:ext uri="{BB962C8B-B14F-4D97-AF65-F5344CB8AC3E}">
        <p14:creationId xmlns:p14="http://schemas.microsoft.com/office/powerpoint/2010/main" val="39231776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7593" y="190731"/>
            <a:ext cx="5226518" cy="523220"/>
          </a:xfrm>
          <a:prstGeom prst="rect">
            <a:avLst/>
          </a:prstGeom>
          <a:noFill/>
        </p:spPr>
        <p:txBody>
          <a:bodyPr wrap="square" rtlCol="0">
            <a:spAutoFit/>
          </a:bodyPr>
          <a:lstStyle/>
          <a:p>
            <a:pPr algn="ctr"/>
            <a:r>
              <a:rPr lang="en-US" sz="2800" u="sng" dirty="0" smtClean="0">
                <a:latin typeface="Arial Rounded MT Bold" panose="020F0704030504030204" pitchFamily="34" charset="0"/>
              </a:rPr>
              <a:t>Automation Testing Classes </a:t>
            </a:r>
            <a:endParaRPr lang="en-US" sz="2800" u="sng" dirty="0">
              <a:latin typeface="Arial Rounded MT Bold" panose="020F0704030504030204" pitchFamily="34" charset="0"/>
            </a:endParaRPr>
          </a:p>
        </p:txBody>
      </p:sp>
      <p:pic>
        <p:nvPicPr>
          <p:cNvPr id="10242" name="Picture 2" descr="See the source image"/>
          <p:cNvPicPr>
            <a:picLocks noChangeAspect="1" noChangeArrowheads="1"/>
          </p:cNvPicPr>
          <p:nvPr/>
        </p:nvPicPr>
        <p:blipFill rotWithShape="1">
          <a:blip r:embed="rId2">
            <a:extLst>
              <a:ext uri="{28A0092B-C50C-407E-A947-70E740481C1C}">
                <a14:useLocalDpi xmlns:a14="http://schemas.microsoft.com/office/drawing/2010/main" val="0"/>
              </a:ext>
            </a:extLst>
          </a:blip>
          <a:srcRect t="5501" r="1399" b="5385"/>
          <a:stretch/>
        </p:blipFill>
        <p:spPr bwMode="auto">
          <a:xfrm>
            <a:off x="6125517" y="1886551"/>
            <a:ext cx="4451685" cy="402336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rotWithShape="1">
          <a:blip r:embed="rId3"/>
          <a:srcRect l="146" t="30230" r="-146" b="27830"/>
          <a:stretch/>
        </p:blipFill>
        <p:spPr>
          <a:xfrm>
            <a:off x="8776214" y="0"/>
            <a:ext cx="3415786" cy="859536"/>
          </a:xfrm>
          <a:prstGeom prst="rect">
            <a:avLst/>
          </a:prstGeom>
        </p:spPr>
      </p:pic>
      <p:pic>
        <p:nvPicPr>
          <p:cNvPr id="4" name="Picture 3"/>
          <p:cNvPicPr>
            <a:picLocks noChangeAspect="1"/>
          </p:cNvPicPr>
          <p:nvPr/>
        </p:nvPicPr>
        <p:blipFill>
          <a:blip r:embed="rId4"/>
          <a:stretch>
            <a:fillRect/>
          </a:stretch>
        </p:blipFill>
        <p:spPr>
          <a:xfrm>
            <a:off x="1351788" y="1227458"/>
            <a:ext cx="3476244" cy="53415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493203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30342" y="350349"/>
            <a:ext cx="5274644" cy="1077218"/>
          </a:xfrm>
          <a:prstGeom prst="rect">
            <a:avLst/>
          </a:prstGeom>
          <a:noFill/>
        </p:spPr>
        <p:txBody>
          <a:bodyPr wrap="square" rtlCol="0">
            <a:spAutoFit/>
          </a:bodyPr>
          <a:lstStyle/>
          <a:p>
            <a:pPr algn="ctr"/>
            <a:r>
              <a:rPr lang="en-US" sz="3200" u="sng" dirty="0" smtClean="0">
                <a:latin typeface="Arial Rounded MT Bold" panose="020F0704030504030204" pitchFamily="34" charset="0"/>
              </a:rPr>
              <a:t>Dependencies Used in Automation </a:t>
            </a:r>
            <a:endParaRPr lang="en-US" sz="3200" u="sng" dirty="0">
              <a:latin typeface="Arial Rounded MT Bold" panose="020F0704030504030204" pitchFamily="34" charset="0"/>
            </a:endParaRPr>
          </a:p>
        </p:txBody>
      </p:sp>
      <p:sp>
        <p:nvSpPr>
          <p:cNvPr id="3" name="TextBox 2"/>
          <p:cNvSpPr txBox="1"/>
          <p:nvPr/>
        </p:nvSpPr>
        <p:spPr>
          <a:xfrm>
            <a:off x="885525" y="1598465"/>
            <a:ext cx="5082139" cy="1200329"/>
          </a:xfrm>
          <a:prstGeom prst="rect">
            <a:avLst/>
          </a:prstGeom>
          <a:noFill/>
        </p:spPr>
        <p:txBody>
          <a:bodyPr wrap="square" rtlCol="0">
            <a:spAutoFit/>
          </a:bodyPr>
          <a:lstStyle/>
          <a:p>
            <a:r>
              <a:rPr lang="en-US" u="sng" dirty="0"/>
              <a:t>import org.junit</a:t>
            </a:r>
          </a:p>
          <a:p>
            <a:endParaRPr lang="en-US" dirty="0" smtClean="0"/>
          </a:p>
          <a:p>
            <a:r>
              <a:rPr lang="en-US" dirty="0" smtClean="0"/>
              <a:t>Used for file handling, Scanner, Time unit and exception Handling.</a:t>
            </a:r>
          </a:p>
        </p:txBody>
      </p:sp>
      <p:sp>
        <p:nvSpPr>
          <p:cNvPr id="4" name="TextBox 3"/>
          <p:cNvSpPr txBox="1"/>
          <p:nvPr/>
        </p:nvSpPr>
        <p:spPr>
          <a:xfrm>
            <a:off x="5621154" y="3404986"/>
            <a:ext cx="6140918" cy="1477328"/>
          </a:xfrm>
          <a:prstGeom prst="rect">
            <a:avLst/>
          </a:prstGeom>
          <a:noFill/>
        </p:spPr>
        <p:txBody>
          <a:bodyPr wrap="square" rtlCol="0">
            <a:spAutoFit/>
          </a:bodyPr>
          <a:lstStyle/>
          <a:p>
            <a:r>
              <a:rPr lang="en-US" u="sng" dirty="0" smtClean="0"/>
              <a:t>org.seleniumhq.selenium</a:t>
            </a:r>
          </a:p>
          <a:p>
            <a:endParaRPr lang="en-US" dirty="0"/>
          </a:p>
          <a:p>
            <a:r>
              <a:rPr lang="en-US" dirty="0" smtClean="0"/>
              <a:t>Used for handling Web Driver, Drivers for edge, firefox, and chrome, Alert Handling, Web elements, Cache Lookup, Findby, How, Pagefactory and BY.</a:t>
            </a:r>
            <a:endParaRPr lang="en-US" dirty="0"/>
          </a:p>
        </p:txBody>
      </p:sp>
      <p:sp>
        <p:nvSpPr>
          <p:cNvPr id="5" name="Rectangle 4"/>
          <p:cNvSpPr/>
          <p:nvPr/>
        </p:nvSpPr>
        <p:spPr>
          <a:xfrm>
            <a:off x="1100488" y="5053212"/>
            <a:ext cx="6096000" cy="1200329"/>
          </a:xfrm>
          <a:prstGeom prst="rect">
            <a:avLst/>
          </a:prstGeom>
        </p:spPr>
        <p:txBody>
          <a:bodyPr>
            <a:spAutoFit/>
          </a:bodyPr>
          <a:lstStyle/>
          <a:p>
            <a:r>
              <a:rPr lang="en-US" u="sng" dirty="0"/>
              <a:t>Org.testng</a:t>
            </a:r>
          </a:p>
          <a:p>
            <a:endParaRPr lang="en-US" dirty="0"/>
          </a:p>
          <a:p>
            <a:r>
              <a:rPr lang="en-US" dirty="0"/>
              <a:t>Used for annotations </a:t>
            </a:r>
            <a:r>
              <a:rPr lang="en-US" dirty="0" smtClean="0"/>
              <a:t>(like </a:t>
            </a:r>
            <a:r>
              <a:rPr lang="en-US" dirty="0"/>
              <a:t>@Before, @Test, @After, @BeforeClass, @AfterClass, @Parameters), Assertions.</a:t>
            </a:r>
          </a:p>
        </p:txBody>
      </p:sp>
      <p:pic>
        <p:nvPicPr>
          <p:cNvPr id="6" name="Picture 5"/>
          <p:cNvPicPr>
            <a:picLocks noChangeAspect="1"/>
          </p:cNvPicPr>
          <p:nvPr/>
        </p:nvPicPr>
        <p:blipFill>
          <a:blip r:embed="rId2"/>
          <a:stretch>
            <a:fillRect/>
          </a:stretch>
        </p:blipFill>
        <p:spPr>
          <a:xfrm>
            <a:off x="6182627" y="1925739"/>
            <a:ext cx="4514850" cy="9810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266" name="Picture 2" descr="See the source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3879" y="3404986"/>
            <a:ext cx="858002" cy="79720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a:extLst/>
        </p:spPr>
      </p:pic>
      <p:pic>
        <p:nvPicPr>
          <p:cNvPr id="11270" name="Picture 6" descr="See the source image"/>
          <p:cNvPicPr>
            <a:picLocks noChangeAspect="1" noChangeArrowheads="1"/>
          </p:cNvPicPr>
          <p:nvPr/>
        </p:nvPicPr>
        <p:blipFill rotWithShape="1">
          <a:blip r:embed="rId4">
            <a:extLst>
              <a:ext uri="{28A0092B-C50C-407E-A947-70E740481C1C}">
                <a14:useLocalDpi xmlns:a14="http://schemas.microsoft.com/office/drawing/2010/main" val="0"/>
              </a:ext>
            </a:extLst>
          </a:blip>
          <a:srcRect l="-15352" t="-1" r="-15284" b="-3627"/>
          <a:stretch/>
        </p:blipFill>
        <p:spPr bwMode="auto">
          <a:xfrm>
            <a:off x="7196488" y="5161232"/>
            <a:ext cx="1299410" cy="13090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9" name="Picture 8"/>
          <p:cNvPicPr>
            <a:picLocks noChangeAspect="1"/>
          </p:cNvPicPr>
          <p:nvPr/>
        </p:nvPicPr>
        <p:blipFill rotWithShape="1">
          <a:blip r:embed="rId5"/>
          <a:srcRect l="146" t="30230" r="-146" b="27830"/>
          <a:stretch/>
        </p:blipFill>
        <p:spPr>
          <a:xfrm>
            <a:off x="9089136" y="0"/>
            <a:ext cx="3102864" cy="780793"/>
          </a:xfrm>
          <a:prstGeom prst="rect">
            <a:avLst/>
          </a:prstGeom>
        </p:spPr>
      </p:pic>
    </p:spTree>
    <p:extLst>
      <p:ext uri="{BB962C8B-B14F-4D97-AF65-F5344CB8AC3E}">
        <p14:creationId xmlns:p14="http://schemas.microsoft.com/office/powerpoint/2010/main" val="41680738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2160"/>
          <a:stretch/>
        </p:blipFill>
        <p:spPr>
          <a:xfrm>
            <a:off x="6543154" y="2104592"/>
            <a:ext cx="2733675" cy="37090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p:cNvPicPr>
            <a:picLocks noChangeAspect="1"/>
          </p:cNvPicPr>
          <p:nvPr/>
        </p:nvPicPr>
        <p:blipFill>
          <a:blip r:embed="rId3"/>
          <a:stretch>
            <a:fillRect/>
          </a:stretch>
        </p:blipFill>
        <p:spPr>
          <a:xfrm>
            <a:off x="2221391" y="1296887"/>
            <a:ext cx="2933700" cy="53244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3180829" y="188418"/>
            <a:ext cx="6096000" cy="1323439"/>
          </a:xfrm>
          <a:prstGeom prst="rect">
            <a:avLst/>
          </a:prstGeom>
        </p:spPr>
        <p:txBody>
          <a:bodyPr>
            <a:spAutoFit/>
          </a:bodyPr>
          <a:lstStyle/>
          <a:p>
            <a:pPr algn="ctr"/>
            <a:r>
              <a:rPr lang="en-US" sz="4000" u="sng" dirty="0">
                <a:latin typeface="Arial Rounded MT Bold" panose="020F0704030504030204" pitchFamily="34" charset="0"/>
              </a:rPr>
              <a:t>Testing Output</a:t>
            </a:r>
          </a:p>
          <a:p>
            <a:pPr algn="ctr"/>
            <a:endParaRPr lang="en-US" sz="4000" u="sng" dirty="0">
              <a:latin typeface="Arial Rounded MT Bold" panose="020F0704030504030204" pitchFamily="34" charset="0"/>
            </a:endParaRPr>
          </a:p>
        </p:txBody>
      </p:sp>
    </p:spTree>
    <p:extLst>
      <p:ext uri="{BB962C8B-B14F-4D97-AF65-F5344CB8AC3E}">
        <p14:creationId xmlns:p14="http://schemas.microsoft.com/office/powerpoint/2010/main" val="25440280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28184" y="221382"/>
            <a:ext cx="4880008" cy="1077218"/>
          </a:xfrm>
          <a:prstGeom prst="rect">
            <a:avLst/>
          </a:prstGeom>
          <a:noFill/>
        </p:spPr>
        <p:txBody>
          <a:bodyPr wrap="square" rtlCol="0">
            <a:spAutoFit/>
          </a:bodyPr>
          <a:lstStyle/>
          <a:p>
            <a:pPr algn="ctr"/>
            <a:r>
              <a:rPr lang="en-US" sz="3200" u="sng" dirty="0">
                <a:latin typeface="Arial Rounded MT Bold" panose="020F0704030504030204" pitchFamily="34" charset="0"/>
              </a:rPr>
              <a:t> HTML Extent Report</a:t>
            </a:r>
            <a:endParaRPr lang="en-US" sz="3200" u="sng" dirty="0" smtClean="0">
              <a:latin typeface="Arial Rounded MT Bold" panose="020F0704030504030204" pitchFamily="34" charset="0"/>
            </a:endParaRPr>
          </a:p>
          <a:p>
            <a:pPr algn="ctr"/>
            <a:endParaRPr lang="en-US" sz="3200" u="sng" dirty="0">
              <a:latin typeface="Arial Rounded MT Bold" panose="020F0704030504030204" pitchFamily="34" charset="0"/>
            </a:endParaRPr>
          </a:p>
        </p:txBody>
      </p:sp>
      <p:pic>
        <p:nvPicPr>
          <p:cNvPr id="4" name="Picture 3"/>
          <p:cNvPicPr>
            <a:picLocks noChangeAspect="1"/>
          </p:cNvPicPr>
          <p:nvPr/>
        </p:nvPicPr>
        <p:blipFill rotWithShape="1">
          <a:blip r:embed="rId2"/>
          <a:srcRect l="146" t="30230" r="-146" b="27830"/>
          <a:stretch/>
        </p:blipFill>
        <p:spPr>
          <a:xfrm>
            <a:off x="9509760" y="0"/>
            <a:ext cx="2682240" cy="674949"/>
          </a:xfrm>
          <a:prstGeom prst="rect">
            <a:avLst/>
          </a:prstGeom>
        </p:spPr>
      </p:pic>
      <p:pic>
        <p:nvPicPr>
          <p:cNvPr id="5" name="Picture 4"/>
          <p:cNvPicPr>
            <a:picLocks noChangeAspect="1"/>
          </p:cNvPicPr>
          <p:nvPr/>
        </p:nvPicPr>
        <p:blipFill>
          <a:blip r:embed="rId3"/>
          <a:stretch>
            <a:fillRect/>
          </a:stretch>
        </p:blipFill>
        <p:spPr>
          <a:xfrm>
            <a:off x="424197" y="996696"/>
            <a:ext cx="11557794" cy="56509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277229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63208" y="300308"/>
            <a:ext cx="6898426" cy="1077218"/>
          </a:xfrm>
          <a:prstGeom prst="rect">
            <a:avLst/>
          </a:prstGeom>
          <a:noFill/>
        </p:spPr>
        <p:txBody>
          <a:bodyPr wrap="square" rtlCol="0">
            <a:spAutoFit/>
          </a:bodyPr>
          <a:lstStyle/>
          <a:p>
            <a:pPr algn="ctr"/>
            <a:r>
              <a:rPr lang="en-US" sz="3200" u="sng" dirty="0">
                <a:latin typeface="Arial Rounded MT Bold" panose="020F0704030504030204" pitchFamily="34" charset="0"/>
              </a:rPr>
              <a:t>Electricity </a:t>
            </a:r>
            <a:r>
              <a:rPr lang="en-US" sz="3200" u="sng" dirty="0" smtClean="0">
                <a:latin typeface="Arial Rounded MT Bold" panose="020F0704030504030204" pitchFamily="34" charset="0"/>
              </a:rPr>
              <a:t>Bill Generating Application - Working</a:t>
            </a:r>
            <a:endParaRPr lang="en-US" sz="3200" u="sng" dirty="0">
              <a:latin typeface="Arial Rounded MT Bold" panose="020F0704030504030204" pitchFamily="34" charset="0"/>
            </a:endParaRPr>
          </a:p>
        </p:txBody>
      </p:sp>
      <p:sp>
        <p:nvSpPr>
          <p:cNvPr id="4" name="Rounded Rectangular Callout 3"/>
          <p:cNvSpPr/>
          <p:nvPr/>
        </p:nvSpPr>
        <p:spPr>
          <a:xfrm>
            <a:off x="754621" y="2464088"/>
            <a:ext cx="5819434" cy="3311572"/>
          </a:xfrm>
          <a:prstGeom prst="wedgeRoundRectCallou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S.A.V.A.S. is an Electricity bill generation Application that allows the user to generate electricity bill for the electricity consumed. The user is able to register on the application by entering username, first name, last name, password, address etc. The user is able to login into the application by entering username and password. The user enters all the details in the meter details module. The user details will be fetched from the login page. The bill details data will be fetched from customer details and meter details module.</a:t>
            </a:r>
          </a:p>
        </p:txBody>
      </p:sp>
      <p:pic>
        <p:nvPicPr>
          <p:cNvPr id="5" name="Picture 4"/>
          <p:cNvPicPr>
            <a:picLocks noChangeAspect="1"/>
          </p:cNvPicPr>
          <p:nvPr/>
        </p:nvPicPr>
        <p:blipFill>
          <a:blip r:embed="rId2"/>
          <a:stretch>
            <a:fillRect/>
          </a:stretch>
        </p:blipFill>
        <p:spPr>
          <a:xfrm>
            <a:off x="7178541" y="1962862"/>
            <a:ext cx="4314023" cy="43140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rotWithShape="1">
          <a:blip r:embed="rId3"/>
          <a:srcRect l="146" t="30230" r="-146" b="27830"/>
          <a:stretch/>
        </p:blipFill>
        <p:spPr>
          <a:xfrm>
            <a:off x="9139595" y="0"/>
            <a:ext cx="3052404" cy="768096"/>
          </a:xfrm>
          <a:prstGeom prst="rect">
            <a:avLst/>
          </a:prstGeom>
        </p:spPr>
      </p:pic>
    </p:spTree>
    <p:extLst>
      <p:ext uri="{BB962C8B-B14F-4D97-AF65-F5344CB8AC3E}">
        <p14:creationId xmlns:p14="http://schemas.microsoft.com/office/powerpoint/2010/main" val="10785084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0552" y="1180125"/>
            <a:ext cx="11928447" cy="53121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p:cNvSpPr/>
          <p:nvPr/>
        </p:nvSpPr>
        <p:spPr>
          <a:xfrm>
            <a:off x="3481765" y="391406"/>
            <a:ext cx="4643259" cy="584775"/>
          </a:xfrm>
          <a:prstGeom prst="rect">
            <a:avLst/>
          </a:prstGeom>
        </p:spPr>
        <p:txBody>
          <a:bodyPr wrap="none">
            <a:spAutoFit/>
          </a:bodyPr>
          <a:lstStyle/>
          <a:p>
            <a:pPr algn="ctr"/>
            <a:r>
              <a:rPr lang="en-US" sz="3200" u="sng" dirty="0">
                <a:latin typeface="Arial Rounded MT Bold" panose="020F0704030504030204" pitchFamily="34" charset="0"/>
              </a:rPr>
              <a:t>Extent </a:t>
            </a:r>
            <a:r>
              <a:rPr lang="en-US" sz="3200" u="sng" dirty="0" smtClean="0">
                <a:latin typeface="Arial Rounded MT Bold" panose="020F0704030504030204" pitchFamily="34" charset="0"/>
              </a:rPr>
              <a:t>Report (Contd.)</a:t>
            </a:r>
            <a:endParaRPr lang="en-US" sz="3200" u="sng" dirty="0">
              <a:latin typeface="Arial Rounded MT Bold" panose="020F0704030504030204" pitchFamily="34" charset="0"/>
            </a:endParaRPr>
          </a:p>
        </p:txBody>
      </p:sp>
    </p:spTree>
    <p:extLst>
      <p:ext uri="{BB962C8B-B14F-4D97-AF65-F5344CB8AC3E}">
        <p14:creationId xmlns:p14="http://schemas.microsoft.com/office/powerpoint/2010/main" val="16366261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19887" y="1455229"/>
            <a:ext cx="10936132" cy="43786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p:cNvPicPr>
          <p:nvPr/>
        </p:nvPicPr>
        <p:blipFill rotWithShape="1">
          <a:blip r:embed="rId3"/>
          <a:srcRect l="146" t="30230" r="-146" b="27830"/>
          <a:stretch/>
        </p:blipFill>
        <p:spPr>
          <a:xfrm>
            <a:off x="9326880" y="0"/>
            <a:ext cx="2865120" cy="720968"/>
          </a:xfrm>
          <a:prstGeom prst="rect">
            <a:avLst/>
          </a:prstGeom>
        </p:spPr>
      </p:pic>
      <p:sp>
        <p:nvSpPr>
          <p:cNvPr id="5" name="TextBox 4"/>
          <p:cNvSpPr txBox="1"/>
          <p:nvPr/>
        </p:nvSpPr>
        <p:spPr>
          <a:xfrm>
            <a:off x="3977640" y="334493"/>
            <a:ext cx="3328416" cy="707886"/>
          </a:xfrm>
          <a:prstGeom prst="rect">
            <a:avLst/>
          </a:prstGeom>
          <a:noFill/>
        </p:spPr>
        <p:txBody>
          <a:bodyPr wrap="square" rtlCol="0">
            <a:spAutoFit/>
          </a:bodyPr>
          <a:lstStyle/>
          <a:p>
            <a:pPr algn="ctr"/>
            <a:r>
              <a:rPr lang="en-US" sz="4000" u="sng" dirty="0" smtClean="0"/>
              <a:t>Default Test</a:t>
            </a:r>
            <a:endParaRPr lang="en-US" sz="4000" u="sng" dirty="0"/>
          </a:p>
        </p:txBody>
      </p:sp>
    </p:spTree>
    <p:extLst>
      <p:ext uri="{BB962C8B-B14F-4D97-AF65-F5344CB8AC3E}">
        <p14:creationId xmlns:p14="http://schemas.microsoft.com/office/powerpoint/2010/main" val="35485126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85" t="4544" r="1039" b="6729"/>
          <a:stretch/>
        </p:blipFill>
        <p:spPr>
          <a:xfrm>
            <a:off x="146304" y="2138094"/>
            <a:ext cx="11932920" cy="37414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p:cNvPicPr>
            <a:picLocks noChangeAspect="1"/>
          </p:cNvPicPr>
          <p:nvPr/>
        </p:nvPicPr>
        <p:blipFill rotWithShape="1">
          <a:blip r:embed="rId3"/>
          <a:srcRect l="146" t="30230" r="-146" b="27830"/>
          <a:stretch/>
        </p:blipFill>
        <p:spPr>
          <a:xfrm>
            <a:off x="9326880" y="0"/>
            <a:ext cx="2865120" cy="720968"/>
          </a:xfrm>
          <a:prstGeom prst="rect">
            <a:avLst/>
          </a:prstGeom>
        </p:spPr>
      </p:pic>
      <p:sp>
        <p:nvSpPr>
          <p:cNvPr id="4" name="TextBox 3"/>
          <p:cNvSpPr txBox="1"/>
          <p:nvPr/>
        </p:nvSpPr>
        <p:spPr>
          <a:xfrm>
            <a:off x="3483864" y="905256"/>
            <a:ext cx="5724144" cy="584775"/>
          </a:xfrm>
          <a:prstGeom prst="rect">
            <a:avLst/>
          </a:prstGeom>
          <a:noFill/>
        </p:spPr>
        <p:txBody>
          <a:bodyPr wrap="square" rtlCol="0">
            <a:spAutoFit/>
          </a:bodyPr>
          <a:lstStyle/>
          <a:p>
            <a:pPr algn="ctr"/>
            <a:r>
              <a:rPr lang="en-US" sz="3200" u="sng" dirty="0" smtClean="0">
                <a:latin typeface="Arial Rounded MT Bold" panose="020F0704030504030204" pitchFamily="34" charset="0"/>
              </a:rPr>
              <a:t>Default Test (Contd.)</a:t>
            </a:r>
            <a:endParaRPr lang="en-US" sz="3200" u="sng" dirty="0">
              <a:latin typeface="Arial Rounded MT Bold" panose="020F0704030504030204" pitchFamily="34" charset="0"/>
            </a:endParaRPr>
          </a:p>
        </p:txBody>
      </p:sp>
    </p:spTree>
    <p:extLst>
      <p:ext uri="{BB962C8B-B14F-4D97-AF65-F5344CB8AC3E}">
        <p14:creationId xmlns:p14="http://schemas.microsoft.com/office/powerpoint/2010/main" val="12979692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8712" y="859727"/>
            <a:ext cx="11196357" cy="57386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p:cNvPicPr>
            <a:picLocks noChangeAspect="1"/>
          </p:cNvPicPr>
          <p:nvPr/>
        </p:nvPicPr>
        <p:blipFill rotWithShape="1">
          <a:blip r:embed="rId3"/>
          <a:srcRect l="146" t="30230" r="-146" b="27830"/>
          <a:stretch/>
        </p:blipFill>
        <p:spPr>
          <a:xfrm>
            <a:off x="10193400" y="0"/>
            <a:ext cx="1998599" cy="502920"/>
          </a:xfrm>
          <a:prstGeom prst="rect">
            <a:avLst/>
          </a:prstGeom>
        </p:spPr>
      </p:pic>
      <p:sp>
        <p:nvSpPr>
          <p:cNvPr id="4" name="Rectangle 3"/>
          <p:cNvSpPr/>
          <p:nvPr/>
        </p:nvSpPr>
        <p:spPr>
          <a:xfrm>
            <a:off x="3944701" y="96548"/>
            <a:ext cx="4284378" cy="584775"/>
          </a:xfrm>
          <a:prstGeom prst="rect">
            <a:avLst/>
          </a:prstGeom>
        </p:spPr>
        <p:txBody>
          <a:bodyPr wrap="none">
            <a:spAutoFit/>
          </a:bodyPr>
          <a:lstStyle/>
          <a:p>
            <a:r>
              <a:rPr lang="en-US" sz="3200" u="sng" dirty="0">
                <a:latin typeface="Arial Rounded MT Bold" panose="020F0704030504030204" pitchFamily="34" charset="0"/>
              </a:rPr>
              <a:t>Default Test (Contd.)</a:t>
            </a:r>
            <a:endParaRPr lang="en-US" sz="3200" u="sng" dirty="0">
              <a:latin typeface="Arial Rounded MT Bold" panose="020F0704030504030204" pitchFamily="34" charset="0"/>
            </a:endParaRPr>
          </a:p>
        </p:txBody>
      </p:sp>
    </p:spTree>
    <p:extLst>
      <p:ext uri="{BB962C8B-B14F-4D97-AF65-F5344CB8AC3E}">
        <p14:creationId xmlns:p14="http://schemas.microsoft.com/office/powerpoint/2010/main" val="38071579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4952" y="877824"/>
            <a:ext cx="5513832" cy="830997"/>
          </a:xfrm>
          <a:prstGeom prst="rect">
            <a:avLst/>
          </a:prstGeom>
          <a:noFill/>
        </p:spPr>
        <p:txBody>
          <a:bodyPr wrap="square" rtlCol="0">
            <a:spAutoFit/>
          </a:bodyPr>
          <a:lstStyle/>
          <a:p>
            <a:pPr algn="ctr"/>
            <a:r>
              <a:rPr lang="en-US" sz="4800" u="sng" dirty="0" smtClean="0">
                <a:latin typeface="Arial Rounded MT Bold" panose="020F0704030504030204" pitchFamily="34" charset="0"/>
              </a:rPr>
              <a:t>GIT-HUB </a:t>
            </a:r>
            <a:endParaRPr lang="en-US" sz="4800" u="sng" dirty="0">
              <a:latin typeface="Arial Rounded MT Bold" panose="020F0704030504030204" pitchFamily="34" charset="0"/>
            </a:endParaRPr>
          </a:p>
        </p:txBody>
      </p:sp>
      <p:pic>
        <p:nvPicPr>
          <p:cNvPr id="3" name="Picture 2"/>
          <p:cNvPicPr>
            <a:picLocks noChangeAspect="1"/>
          </p:cNvPicPr>
          <p:nvPr/>
        </p:nvPicPr>
        <p:blipFill rotWithShape="1">
          <a:blip r:embed="rId2"/>
          <a:srcRect l="146" t="30230" r="-146" b="27830"/>
          <a:stretch/>
        </p:blipFill>
        <p:spPr>
          <a:xfrm>
            <a:off x="9509760" y="0"/>
            <a:ext cx="2682240" cy="674949"/>
          </a:xfrm>
          <a:prstGeom prst="rect">
            <a:avLst/>
          </a:prstGeom>
        </p:spPr>
      </p:pic>
      <p:sp>
        <p:nvSpPr>
          <p:cNvPr id="4" name="Rectangle 3"/>
          <p:cNvSpPr/>
          <p:nvPr/>
        </p:nvSpPr>
        <p:spPr>
          <a:xfrm>
            <a:off x="471257" y="2791466"/>
            <a:ext cx="7424346" cy="1754326"/>
          </a:xfrm>
          <a:prstGeom prst="rect">
            <a:avLst/>
          </a:prstGeom>
        </p:spPr>
        <p:txBody>
          <a:bodyPr wrap="square">
            <a:spAutoFit/>
          </a:bodyPr>
          <a:lstStyle/>
          <a:p>
            <a:r>
              <a:rPr lang="en-US" sz="5400" dirty="0">
                <a:hlinkClick r:id="rId3"/>
              </a:rPr>
              <a:t>Aryan-Singh11/S.A.V.A.S. (github.com)</a:t>
            </a:r>
            <a:endParaRPr lang="en-US" sz="5400" dirty="0"/>
          </a:p>
        </p:txBody>
      </p:sp>
      <p:pic>
        <p:nvPicPr>
          <p:cNvPr id="5" name="Picture 4"/>
          <p:cNvPicPr>
            <a:picLocks noChangeAspect="1"/>
          </p:cNvPicPr>
          <p:nvPr/>
        </p:nvPicPr>
        <p:blipFill rotWithShape="1">
          <a:blip r:embed="rId4"/>
          <a:srcRect l="3103" t="13455" r="3554"/>
          <a:stretch/>
        </p:blipFill>
        <p:spPr>
          <a:xfrm>
            <a:off x="7895603" y="2075688"/>
            <a:ext cx="3767328" cy="349300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639536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5311" r="289" b="4889"/>
          <a:stretch/>
        </p:blipFill>
        <p:spPr>
          <a:xfrm>
            <a:off x="0" y="0"/>
            <a:ext cx="121920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p:cNvPicPr>
          <p:nvPr/>
        </p:nvPicPr>
        <p:blipFill rotWithShape="1">
          <a:blip r:embed="rId3"/>
          <a:srcRect l="146" t="30230" r="-146" b="27830"/>
          <a:stretch/>
        </p:blipFill>
        <p:spPr>
          <a:xfrm>
            <a:off x="9079992" y="0"/>
            <a:ext cx="3112008" cy="783094"/>
          </a:xfrm>
          <a:prstGeom prst="rect">
            <a:avLst/>
          </a:prstGeom>
        </p:spPr>
      </p:pic>
    </p:spTree>
    <p:extLst>
      <p:ext uri="{BB962C8B-B14F-4D97-AF65-F5344CB8AC3E}">
        <p14:creationId xmlns:p14="http://schemas.microsoft.com/office/powerpoint/2010/main" val="17148638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0261" y="58036"/>
            <a:ext cx="6993467" cy="954107"/>
          </a:xfrm>
          <a:prstGeom prst="rect">
            <a:avLst/>
          </a:prstGeom>
          <a:noFill/>
        </p:spPr>
        <p:txBody>
          <a:bodyPr wrap="square" rtlCol="0">
            <a:spAutoFit/>
          </a:bodyPr>
          <a:lstStyle/>
          <a:p>
            <a:pPr algn="ctr"/>
            <a:r>
              <a:rPr lang="en-US" sz="2800" u="sng" dirty="0" smtClean="0">
                <a:latin typeface="Arial Rounded MT Bold" panose="020F0704030504030204" pitchFamily="34" charset="0"/>
              </a:rPr>
              <a:t>SOFTWARE REQUIREMENT SPECIFICATION (SRS DOCUMENT)</a:t>
            </a:r>
            <a:endParaRPr lang="en-US" sz="2800" u="sng" dirty="0">
              <a:latin typeface="Arial Rounded MT Bold" panose="020F0704030504030204" pitchFamily="34" charset="0"/>
            </a:endParaRPr>
          </a:p>
        </p:txBody>
      </p:sp>
      <p:sp>
        <p:nvSpPr>
          <p:cNvPr id="6" name="Rectangle 5"/>
          <p:cNvSpPr/>
          <p:nvPr/>
        </p:nvSpPr>
        <p:spPr>
          <a:xfrm>
            <a:off x="7889689" y="4164955"/>
            <a:ext cx="6096000" cy="707886"/>
          </a:xfrm>
          <a:prstGeom prst="rect">
            <a:avLst/>
          </a:prstGeom>
        </p:spPr>
        <p:txBody>
          <a:bodyPr>
            <a:spAutoFit/>
          </a:bodyPr>
          <a:lstStyle/>
          <a:p>
            <a:pPr algn="ctr">
              <a:lnSpc>
                <a:spcPts val="1200"/>
              </a:lnSpc>
            </a:pPr>
            <a:r>
              <a:rPr lang="en-US" b="1" u="sng" dirty="0">
                <a:solidFill>
                  <a:srgbClr val="0563C1"/>
                </a:solidFill>
                <a:latin typeface="Times New Roman" panose="02020603050405020304" pitchFamily="18" charset="0"/>
                <a:ea typeface="Times New Roman" panose="02020603050405020304" pitchFamily="18" charset="0"/>
                <a:hlinkClick r:id="rId2"/>
              </a:rPr>
              <a:t>SAVAS Electricity </a:t>
            </a:r>
            <a:endParaRPr lang="en-US" b="1" u="sng" dirty="0" smtClean="0">
              <a:solidFill>
                <a:srgbClr val="0563C1"/>
              </a:solidFill>
              <a:latin typeface="Times New Roman" panose="02020603050405020304" pitchFamily="18" charset="0"/>
              <a:ea typeface="Times New Roman" panose="02020603050405020304" pitchFamily="18" charset="0"/>
              <a:hlinkClick r:id="rId2"/>
            </a:endParaRPr>
          </a:p>
          <a:p>
            <a:pPr algn="ctr">
              <a:lnSpc>
                <a:spcPts val="1200"/>
              </a:lnSpc>
            </a:pPr>
            <a:r>
              <a:rPr lang="en-US" b="1" u="sng" dirty="0">
                <a:solidFill>
                  <a:srgbClr val="0563C1"/>
                </a:solidFill>
                <a:latin typeface="Times New Roman" panose="02020603050405020304" pitchFamily="18" charset="0"/>
                <a:ea typeface="Times New Roman" panose="02020603050405020304" pitchFamily="18" charset="0"/>
                <a:hlinkClick r:id="rId2"/>
              </a:rPr>
              <a:t/>
            </a:r>
            <a:br>
              <a:rPr lang="en-US" b="1" u="sng" dirty="0">
                <a:solidFill>
                  <a:srgbClr val="0563C1"/>
                </a:solidFill>
                <a:latin typeface="Times New Roman" panose="02020603050405020304" pitchFamily="18" charset="0"/>
                <a:ea typeface="Times New Roman" panose="02020603050405020304" pitchFamily="18" charset="0"/>
                <a:hlinkClick r:id="rId2"/>
              </a:rPr>
            </a:br>
            <a:r>
              <a:rPr lang="en-US" b="1" u="sng" dirty="0" smtClean="0">
                <a:solidFill>
                  <a:srgbClr val="0563C1"/>
                </a:solidFill>
                <a:latin typeface="Times New Roman" panose="02020603050405020304" pitchFamily="18" charset="0"/>
                <a:ea typeface="Times New Roman" panose="02020603050405020304" pitchFamily="18" charset="0"/>
                <a:hlinkClick r:id="rId2"/>
              </a:rPr>
              <a:t>Billing </a:t>
            </a:r>
            <a:r>
              <a:rPr lang="en-US" b="1" u="sng" dirty="0">
                <a:solidFill>
                  <a:srgbClr val="0563C1"/>
                </a:solidFill>
                <a:latin typeface="Times New Roman" panose="02020603050405020304" pitchFamily="18" charset="0"/>
                <a:ea typeface="Times New Roman" panose="02020603050405020304" pitchFamily="18" charset="0"/>
                <a:hlinkClick r:id="rId2"/>
              </a:rPr>
              <a:t>Software.docx</a:t>
            </a:r>
            <a:endParaRPr lang="en-US" sz="800" dirty="0">
              <a:latin typeface="Times New Roman" panose="02020603050405020304" pitchFamily="18" charset="0"/>
              <a:ea typeface="Times New Roman" panose="02020603050405020304" pitchFamily="18" charset="0"/>
            </a:endParaRPr>
          </a:p>
          <a:p>
            <a:pPr algn="ctr">
              <a:lnSpc>
                <a:spcPts val="1200"/>
              </a:lnSpc>
            </a:pPr>
            <a:r>
              <a:rPr lang="en-US" b="1" dirty="0">
                <a:latin typeface="Times New Roman" panose="02020603050405020304" pitchFamily="18" charset="0"/>
                <a:ea typeface="Times New Roman" panose="02020603050405020304" pitchFamily="18" charset="0"/>
              </a:rPr>
              <a:t> </a:t>
            </a:r>
            <a:endParaRPr lang="en-US" sz="800" dirty="0">
              <a:effectLst/>
              <a:latin typeface="Times New Roman" panose="02020603050405020304" pitchFamily="18" charset="0"/>
              <a:ea typeface="Times New Roman" panose="02020603050405020304" pitchFamily="18" charset="0"/>
            </a:endParaRPr>
          </a:p>
        </p:txBody>
      </p:sp>
      <p:sp>
        <p:nvSpPr>
          <p:cNvPr id="7" name="TextBox 6"/>
          <p:cNvSpPr txBox="1"/>
          <p:nvPr/>
        </p:nvSpPr>
        <p:spPr>
          <a:xfrm>
            <a:off x="10206168" y="1869133"/>
            <a:ext cx="1335024" cy="646331"/>
          </a:xfrm>
          <a:prstGeom prst="rect">
            <a:avLst/>
          </a:prstGeom>
          <a:noFill/>
        </p:spPr>
        <p:txBody>
          <a:bodyPr wrap="square" rtlCol="0">
            <a:spAutoFit/>
          </a:bodyPr>
          <a:lstStyle/>
          <a:p>
            <a:pPr algn="ctr"/>
            <a:r>
              <a:rPr lang="en-US" u="sng" dirty="0" smtClean="0"/>
              <a:t>SRS Document</a:t>
            </a:r>
            <a:endParaRPr lang="en-US" u="sng" dirty="0"/>
          </a:p>
        </p:txBody>
      </p:sp>
      <p:pic>
        <p:nvPicPr>
          <p:cNvPr id="1026" name="Picture 2" descr="See the source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02244" y="2990651"/>
            <a:ext cx="1142873" cy="10501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rotWithShape="1">
          <a:blip r:embed="rId4"/>
          <a:srcRect l="146" t="30230" r="-146" b="27830"/>
          <a:stretch/>
        </p:blipFill>
        <p:spPr>
          <a:xfrm>
            <a:off x="9253728" y="0"/>
            <a:ext cx="2938272" cy="739376"/>
          </a:xfrm>
          <a:prstGeom prst="rect">
            <a:avLst/>
          </a:prstGeom>
        </p:spPr>
      </p:pic>
      <p:pic>
        <p:nvPicPr>
          <p:cNvPr id="5" name="Picture 4"/>
          <p:cNvPicPr>
            <a:picLocks noChangeAspect="1"/>
          </p:cNvPicPr>
          <p:nvPr/>
        </p:nvPicPr>
        <p:blipFill>
          <a:blip r:embed="rId5"/>
          <a:stretch>
            <a:fillRect/>
          </a:stretch>
        </p:blipFill>
        <p:spPr>
          <a:xfrm>
            <a:off x="180833" y="1284910"/>
            <a:ext cx="4410417" cy="521298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p:cNvPicPr>
            <a:picLocks noChangeAspect="1"/>
          </p:cNvPicPr>
          <p:nvPr/>
        </p:nvPicPr>
        <p:blipFill>
          <a:blip r:embed="rId6"/>
          <a:stretch>
            <a:fillRect/>
          </a:stretch>
        </p:blipFill>
        <p:spPr>
          <a:xfrm>
            <a:off x="4935330" y="1284910"/>
            <a:ext cx="4545554" cy="5286375"/>
          </a:xfrm>
          <a:prstGeom prst="round2DiagRect">
            <a:avLst>
              <a:gd name="adj1" fmla="val 0"/>
              <a:gd name="adj2" fmla="val 17135"/>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1806008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10896" y="242316"/>
            <a:ext cx="11512296" cy="64756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p:cNvPicPr>
          <p:nvPr/>
        </p:nvPicPr>
        <p:blipFill rotWithShape="1">
          <a:blip r:embed="rId3"/>
          <a:srcRect l="146" t="30230" r="-146" b="27830"/>
          <a:stretch/>
        </p:blipFill>
        <p:spPr>
          <a:xfrm>
            <a:off x="10266078" y="0"/>
            <a:ext cx="1925922" cy="484632"/>
          </a:xfrm>
          <a:prstGeom prst="rect">
            <a:avLst/>
          </a:prstGeom>
        </p:spPr>
      </p:pic>
    </p:spTree>
    <p:extLst>
      <p:ext uri="{BB962C8B-B14F-4D97-AF65-F5344CB8AC3E}">
        <p14:creationId xmlns:p14="http://schemas.microsoft.com/office/powerpoint/2010/main" val="2558713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121920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6" name="Straight Connector 5"/>
          <p:cNvCxnSpPr/>
          <p:nvPr/>
        </p:nvCxnSpPr>
        <p:spPr>
          <a:xfrm flipH="1">
            <a:off x="4059936" y="3145536"/>
            <a:ext cx="411480" cy="9144"/>
          </a:xfrm>
          <a:prstGeom prst="line">
            <a:avLst/>
          </a:prstGeom>
          <a:ln w="38100"/>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rotWithShape="1">
          <a:blip r:embed="rId3"/>
          <a:srcRect l="146" t="30230" r="-146" b="27830"/>
          <a:stretch/>
        </p:blipFill>
        <p:spPr>
          <a:xfrm>
            <a:off x="9939034" y="0"/>
            <a:ext cx="2252965" cy="566928"/>
          </a:xfrm>
          <a:prstGeom prst="rect">
            <a:avLst/>
          </a:prstGeom>
        </p:spPr>
      </p:pic>
    </p:spTree>
    <p:extLst>
      <p:ext uri="{BB962C8B-B14F-4D97-AF65-F5344CB8AC3E}">
        <p14:creationId xmlns:p14="http://schemas.microsoft.com/office/powerpoint/2010/main" val="39607724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61577" y="497306"/>
            <a:ext cx="6295797" cy="954107"/>
          </a:xfrm>
          <a:prstGeom prst="rect">
            <a:avLst/>
          </a:prstGeom>
          <a:noFill/>
        </p:spPr>
        <p:txBody>
          <a:bodyPr wrap="square" rtlCol="0">
            <a:spAutoFit/>
          </a:bodyPr>
          <a:lstStyle/>
          <a:p>
            <a:pPr algn="ctr"/>
            <a:r>
              <a:rPr lang="en-US" sz="2800" u="sng" dirty="0" smtClean="0">
                <a:latin typeface="Arial Rounded MT Bold" panose="020F0704030504030204" pitchFamily="34" charset="0"/>
              </a:rPr>
              <a:t>THE SOURCE CODE INCLUDES THE FOLLOWING CLASSES</a:t>
            </a:r>
            <a:endParaRPr lang="en-US" sz="2800" u="sng" dirty="0">
              <a:latin typeface="Arial Rounded MT Bold" panose="020F0704030504030204" pitchFamily="34" charset="0"/>
            </a:endParaRPr>
          </a:p>
        </p:txBody>
      </p:sp>
      <p:sp>
        <p:nvSpPr>
          <p:cNvPr id="4" name="TextBox 3"/>
          <p:cNvSpPr txBox="1"/>
          <p:nvPr/>
        </p:nvSpPr>
        <p:spPr>
          <a:xfrm>
            <a:off x="1001611" y="2864831"/>
            <a:ext cx="4321159"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Registration.java (Main Class)</a:t>
            </a:r>
          </a:p>
          <a:p>
            <a:pPr marL="285750" indent="-285750">
              <a:buFont typeface="Arial" panose="020B0604020202020204" pitchFamily="34" charset="0"/>
              <a:buChar char="•"/>
            </a:pPr>
            <a:r>
              <a:rPr lang="en-US" sz="2400" dirty="0" smtClean="0"/>
              <a:t>Customer.java</a:t>
            </a:r>
          </a:p>
          <a:p>
            <a:pPr marL="285750" indent="-285750">
              <a:buFont typeface="Arial" panose="020B0604020202020204" pitchFamily="34" charset="0"/>
              <a:buChar char="•"/>
            </a:pPr>
            <a:r>
              <a:rPr lang="en-US" sz="2400" dirty="0" smtClean="0"/>
              <a:t>EBSystem.java</a:t>
            </a:r>
          </a:p>
          <a:p>
            <a:pPr marL="285750" indent="-285750">
              <a:buFont typeface="Arial" panose="020B0604020202020204" pitchFamily="34" charset="0"/>
              <a:buChar char="•"/>
            </a:pPr>
            <a:r>
              <a:rPr lang="en-US" sz="2400" dirty="0" smtClean="0"/>
              <a:t>Bill.java</a:t>
            </a:r>
          </a:p>
          <a:p>
            <a:pPr marL="285750" indent="-285750">
              <a:buFont typeface="Arial" panose="020B0604020202020204" pitchFamily="34" charset="0"/>
              <a:buChar char="•"/>
            </a:pPr>
            <a:r>
              <a:rPr lang="en-US" sz="2400" dirty="0" smtClean="0"/>
              <a:t>Failedreg.java</a:t>
            </a:r>
          </a:p>
          <a:p>
            <a:pPr marL="285750" indent="-285750">
              <a:buFont typeface="Arial" panose="020B0604020202020204" pitchFamily="34" charset="0"/>
              <a:buChar char="•"/>
            </a:pPr>
            <a:r>
              <a:rPr lang="en-US" sz="2400" dirty="0" smtClean="0"/>
              <a:t>DBConnection.java</a:t>
            </a:r>
          </a:p>
          <a:p>
            <a:pPr marL="285750" indent="-285750">
              <a:buFont typeface="Arial" panose="020B0604020202020204" pitchFamily="34" charset="0"/>
              <a:buChar char="•"/>
            </a:pPr>
            <a:r>
              <a:rPr lang="en-US" sz="2400" dirty="0" smtClean="0"/>
              <a:t>CheckUserclass.java</a:t>
            </a:r>
            <a:endParaRPr lang="en-US" sz="2400" dirty="0"/>
          </a:p>
        </p:txBody>
      </p:sp>
      <p:pic>
        <p:nvPicPr>
          <p:cNvPr id="3" name="Picture 2"/>
          <p:cNvPicPr>
            <a:picLocks noChangeAspect="1"/>
          </p:cNvPicPr>
          <p:nvPr/>
        </p:nvPicPr>
        <p:blipFill>
          <a:blip r:embed="rId2"/>
          <a:stretch>
            <a:fillRect/>
          </a:stretch>
        </p:blipFill>
        <p:spPr>
          <a:xfrm>
            <a:off x="6332420" y="2230455"/>
            <a:ext cx="4168741" cy="39464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rotWithShape="1">
          <a:blip r:embed="rId3"/>
          <a:srcRect l="146" t="30230" r="-146" b="27830"/>
          <a:stretch/>
        </p:blipFill>
        <p:spPr>
          <a:xfrm>
            <a:off x="9393962" y="0"/>
            <a:ext cx="2798038" cy="704088"/>
          </a:xfrm>
          <a:prstGeom prst="rect">
            <a:avLst/>
          </a:prstGeom>
        </p:spPr>
      </p:pic>
    </p:spTree>
    <p:extLst>
      <p:ext uri="{BB962C8B-B14F-4D97-AF65-F5344CB8AC3E}">
        <p14:creationId xmlns:p14="http://schemas.microsoft.com/office/powerpoint/2010/main" val="16258888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55198" y="492735"/>
            <a:ext cx="4322618" cy="646331"/>
          </a:xfrm>
          <a:prstGeom prst="rect">
            <a:avLst/>
          </a:prstGeom>
          <a:noFill/>
        </p:spPr>
        <p:txBody>
          <a:bodyPr wrap="square" rtlCol="0">
            <a:spAutoFit/>
          </a:bodyPr>
          <a:lstStyle/>
          <a:p>
            <a:r>
              <a:rPr lang="en-US" sz="3600" u="sng" dirty="0" smtClean="0">
                <a:latin typeface="Arial Rounded MT Bold" panose="020F0704030504030204" pitchFamily="34" charset="0"/>
              </a:rPr>
              <a:t>Registration.java</a:t>
            </a:r>
            <a:endParaRPr lang="en-US" sz="3600" u="sng" dirty="0">
              <a:latin typeface="Arial Rounded MT Bold" panose="020F0704030504030204" pitchFamily="34" charset="0"/>
            </a:endParaRPr>
          </a:p>
        </p:txBody>
      </p:sp>
      <p:sp>
        <p:nvSpPr>
          <p:cNvPr id="3" name="TextBox 2"/>
          <p:cNvSpPr txBox="1"/>
          <p:nvPr/>
        </p:nvSpPr>
        <p:spPr>
          <a:xfrm>
            <a:off x="1644073" y="2105891"/>
            <a:ext cx="3879272"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4" name="TextBox 3"/>
          <p:cNvSpPr txBox="1"/>
          <p:nvPr/>
        </p:nvSpPr>
        <p:spPr>
          <a:xfrm>
            <a:off x="1244091" y="2037551"/>
            <a:ext cx="4895272" cy="4339650"/>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It is the main </a:t>
            </a:r>
            <a:r>
              <a:rPr lang="en-US" sz="2000" dirty="0"/>
              <a:t>class that </a:t>
            </a:r>
            <a:r>
              <a:rPr lang="en-US" sz="2000" dirty="0" smtClean="0"/>
              <a:t>you </a:t>
            </a:r>
            <a:r>
              <a:rPr lang="en-US" sz="2000" dirty="0"/>
              <a:t>need to run the program from this </a:t>
            </a:r>
            <a:r>
              <a:rPr lang="en-US" sz="2000" dirty="0" smtClean="0"/>
              <a:t>class.</a:t>
            </a:r>
            <a:br>
              <a:rPr lang="en-US" sz="2000" dirty="0" smtClean="0"/>
            </a:br>
            <a:endParaRPr lang="en-US" sz="2000" dirty="0" smtClean="0"/>
          </a:p>
          <a:p>
            <a:pPr marL="285750" indent="-285750">
              <a:buFont typeface="Arial" panose="020B0604020202020204" pitchFamily="34" charset="0"/>
              <a:buChar char="•"/>
            </a:pPr>
            <a:r>
              <a:rPr lang="en-US" sz="2000" dirty="0" smtClean="0"/>
              <a:t>It contains the registration and login module which allows the user to choose.</a:t>
            </a:r>
            <a:br>
              <a:rPr lang="en-US" sz="2000" dirty="0" smtClean="0"/>
            </a:br>
            <a:endParaRPr lang="en-US" sz="2000" dirty="0" smtClean="0"/>
          </a:p>
          <a:p>
            <a:pPr marL="285750" indent="-285750">
              <a:buFont typeface="Arial" panose="020B0604020202020204" pitchFamily="34" charset="0"/>
              <a:buChar char="•"/>
            </a:pPr>
            <a:r>
              <a:rPr lang="en-US" sz="2000" dirty="0" smtClean="0"/>
              <a:t>To Register Press 1.</a:t>
            </a:r>
            <a:br>
              <a:rPr lang="en-US" sz="2000" dirty="0" smtClean="0"/>
            </a:br>
            <a:r>
              <a:rPr lang="en-US" sz="2000" dirty="0" smtClean="0"/>
              <a:t>To Login Press 2.</a:t>
            </a:r>
            <a:br>
              <a:rPr lang="en-US" sz="2000" dirty="0" smtClean="0"/>
            </a:br>
            <a:endParaRPr lang="en-US" sz="2000" dirty="0" smtClean="0"/>
          </a:p>
          <a:p>
            <a:pPr marL="285750" indent="-285750">
              <a:buFont typeface="Arial" panose="020B0604020202020204" pitchFamily="34" charset="0"/>
              <a:buChar char="•"/>
            </a:pPr>
            <a:r>
              <a:rPr lang="en-US" sz="2000" dirty="0" smtClean="0"/>
              <a:t>If user enters any other key apart from 1 or 2 an error message will be displayed and the program will be terminated.</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p:txBody>
      </p:sp>
      <p:pic>
        <p:nvPicPr>
          <p:cNvPr id="3074" name="Picture 2" descr="See the source image"/>
          <p:cNvPicPr>
            <a:picLocks noChangeAspect="1" noChangeArrowheads="1"/>
          </p:cNvPicPr>
          <p:nvPr/>
        </p:nvPicPr>
        <p:blipFill rotWithShape="1">
          <a:blip r:embed="rId2">
            <a:extLst>
              <a:ext uri="{28A0092B-C50C-407E-A947-70E740481C1C}">
                <a14:useLocalDpi xmlns:a14="http://schemas.microsoft.com/office/drawing/2010/main" val="0"/>
              </a:ext>
            </a:extLst>
          </a:blip>
          <a:srcRect l="8230" t="30902" r="9051" b="14160"/>
          <a:stretch/>
        </p:blipFill>
        <p:spPr bwMode="auto">
          <a:xfrm>
            <a:off x="6882063" y="2974205"/>
            <a:ext cx="3734602" cy="185767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rotWithShape="1">
          <a:blip r:embed="rId3"/>
          <a:srcRect l="146" t="30230" r="-146" b="27830"/>
          <a:stretch/>
        </p:blipFill>
        <p:spPr>
          <a:xfrm>
            <a:off x="8474604" y="0"/>
            <a:ext cx="3717396" cy="935432"/>
          </a:xfrm>
          <a:prstGeom prst="rect">
            <a:avLst/>
          </a:prstGeom>
        </p:spPr>
      </p:pic>
    </p:spTree>
    <p:extLst>
      <p:ext uri="{BB962C8B-B14F-4D97-AF65-F5344CB8AC3E}">
        <p14:creationId xmlns:p14="http://schemas.microsoft.com/office/powerpoint/2010/main" val="14613527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41167" y="757989"/>
            <a:ext cx="3547872" cy="646331"/>
          </a:xfrm>
          <a:prstGeom prst="rect">
            <a:avLst/>
          </a:prstGeom>
          <a:noFill/>
        </p:spPr>
        <p:txBody>
          <a:bodyPr wrap="square" rtlCol="0">
            <a:spAutoFit/>
          </a:bodyPr>
          <a:lstStyle/>
          <a:p>
            <a:r>
              <a:rPr lang="en-US" sz="3600" u="sng" dirty="0" smtClean="0">
                <a:latin typeface="Arial Rounded MT Bold" panose="020F0704030504030204" pitchFamily="34" charset="0"/>
              </a:rPr>
              <a:t>Customer.java</a:t>
            </a:r>
            <a:endParaRPr lang="en-US" sz="3600" u="sng" dirty="0">
              <a:latin typeface="Arial Rounded MT Bold" panose="020F0704030504030204" pitchFamily="34" charset="0"/>
            </a:endParaRPr>
          </a:p>
        </p:txBody>
      </p:sp>
      <p:sp>
        <p:nvSpPr>
          <p:cNvPr id="3" name="TextBox 2"/>
          <p:cNvSpPr txBox="1"/>
          <p:nvPr/>
        </p:nvSpPr>
        <p:spPr>
          <a:xfrm>
            <a:off x="1084286" y="2391878"/>
            <a:ext cx="5759276"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After registration class user will have to either register or login according to what the user chose.</a:t>
            </a:r>
            <a:br>
              <a:rPr lang="en-US" sz="2000" dirty="0" smtClean="0"/>
            </a:br>
            <a:endParaRPr lang="en-US" sz="2000" dirty="0" smtClean="0"/>
          </a:p>
          <a:p>
            <a:pPr marL="285750" indent="-285750">
              <a:buFont typeface="Arial" panose="020B0604020202020204" pitchFamily="34" charset="0"/>
              <a:buChar char="•"/>
            </a:pPr>
            <a:r>
              <a:rPr lang="en-US" sz="2000" dirty="0" smtClean="0"/>
              <a:t>User will have to enter registration details.</a:t>
            </a:r>
            <a:br>
              <a:rPr lang="en-US" sz="2000" dirty="0" smtClean="0"/>
            </a:br>
            <a:endParaRPr lang="en-US" sz="2000" dirty="0" smtClean="0"/>
          </a:p>
          <a:p>
            <a:pPr marL="285750" indent="-285750">
              <a:buFont typeface="Arial" panose="020B0604020202020204" pitchFamily="34" charset="0"/>
              <a:buChar char="•"/>
            </a:pPr>
            <a:r>
              <a:rPr lang="en-US" sz="2000" dirty="0" smtClean="0"/>
              <a:t>User will have to enter login details.</a:t>
            </a:r>
            <a:br>
              <a:rPr lang="en-US" sz="2000" dirty="0" smtClean="0"/>
            </a:br>
            <a:endParaRPr lang="en-US" sz="2000" dirty="0" smtClean="0"/>
          </a:p>
          <a:p>
            <a:pPr marL="285750" indent="-285750">
              <a:buFont typeface="Arial" panose="020B0604020202020204" pitchFamily="34" charset="0"/>
              <a:buChar char="•"/>
            </a:pPr>
            <a:r>
              <a:rPr lang="en-US" sz="2000" dirty="0" smtClean="0"/>
              <a:t>User will have to enter consumer details.</a:t>
            </a:r>
            <a:br>
              <a:rPr lang="en-US" sz="2000" dirty="0" smtClean="0"/>
            </a:br>
            <a:endParaRPr lang="en-US" sz="2000" dirty="0" smtClean="0"/>
          </a:p>
          <a:p>
            <a:pPr marL="285750" indent="-285750">
              <a:buFont typeface="Arial" panose="020B0604020202020204" pitchFamily="34" charset="0"/>
              <a:buChar char="•"/>
            </a:pPr>
            <a:r>
              <a:rPr lang="en-US" sz="2000" dirty="0" smtClean="0"/>
              <a:t>User will have to enter meter details.</a:t>
            </a:r>
          </a:p>
        </p:txBody>
      </p:sp>
      <p:pic>
        <p:nvPicPr>
          <p:cNvPr id="4098" name="Picture 2" descr="See the source image"/>
          <p:cNvPicPr>
            <a:picLocks noChangeAspect="1" noChangeArrowheads="1"/>
          </p:cNvPicPr>
          <p:nvPr/>
        </p:nvPicPr>
        <p:blipFill rotWithShape="1">
          <a:blip r:embed="rId2">
            <a:extLst>
              <a:ext uri="{28A0092B-C50C-407E-A947-70E740481C1C}">
                <a14:useLocalDpi xmlns:a14="http://schemas.microsoft.com/office/drawing/2010/main" val="0"/>
              </a:ext>
            </a:extLst>
          </a:blip>
          <a:srcRect l="21959" t="10087" r="20906" b="9850"/>
          <a:stretch/>
        </p:blipFill>
        <p:spPr bwMode="auto">
          <a:xfrm>
            <a:off x="7589039" y="2691954"/>
            <a:ext cx="2579571" cy="256994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rotWithShape="1">
          <a:blip r:embed="rId3"/>
          <a:srcRect l="146" t="30230" r="-146" b="27830"/>
          <a:stretch/>
        </p:blipFill>
        <p:spPr>
          <a:xfrm>
            <a:off x="8474604" y="0"/>
            <a:ext cx="3717396" cy="935432"/>
          </a:xfrm>
          <a:prstGeom prst="rect">
            <a:avLst/>
          </a:prstGeom>
        </p:spPr>
      </p:pic>
    </p:spTree>
    <p:extLst>
      <p:ext uri="{BB962C8B-B14F-4D97-AF65-F5344CB8AC3E}">
        <p14:creationId xmlns:p14="http://schemas.microsoft.com/office/powerpoint/2010/main" val="3992908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2777</TotalTime>
  <Words>857</Words>
  <Application>Microsoft Office PowerPoint</Application>
  <PresentationFormat>Widescreen</PresentationFormat>
  <Paragraphs>116</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Arial Rounded MT Bold</vt:lpstr>
      <vt:lpstr>Calibri</vt:lpstr>
      <vt:lpstr>Calibri Light</vt:lpstr>
      <vt:lpstr>Times New Roman</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HCL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Aryan Ram Singh Rajaputra</dc:creator>
  <cp:lastModifiedBy>Aryan Ram Singh Rajaputra</cp:lastModifiedBy>
  <cp:revision>74</cp:revision>
  <dcterms:created xsi:type="dcterms:W3CDTF">2021-05-16T10:37:35Z</dcterms:created>
  <dcterms:modified xsi:type="dcterms:W3CDTF">2021-05-24T06:30:03Z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627a5e6c-1232-4e4c-a23c-93105b623a59</vt:lpwstr>
  </property>
  <property fmtid="{D5CDD505-2E9C-101B-9397-08002B2CF9AE}" pid="3" name="HCLClassification">
    <vt:lpwstr>HCL_Cla5s_Publ1c</vt:lpwstr>
  </property>
  <property fmtid="{D5CDD505-2E9C-101B-9397-08002B2CF9AE}" pid="4" name="HCLClassD6">
    <vt:lpwstr>False</vt:lpwstr>
  </property>
</Properties>
</file>