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305C6-76D8-4A8E-B631-659407921B04}" type="datetimeFigureOut">
              <a:rPr lang="en-IN" smtClean="0"/>
              <a:t>02-04-2023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6EF9992-ABA6-4C67-89DD-97CF71B8142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55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05C6-76D8-4A8E-B631-659407921B04}"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F9992-ABA6-4C67-89DD-97CF71B8142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35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05C6-76D8-4A8E-B631-659407921B04}"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F9992-ABA6-4C67-89DD-97CF71B8142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912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05C6-76D8-4A8E-B631-659407921B04}"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F9992-ABA6-4C67-89DD-97CF71B8142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90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305C6-76D8-4A8E-B631-659407921B04}"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F9992-ABA6-4C67-89DD-97CF71B8142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83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305C6-76D8-4A8E-B631-659407921B04}"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EF9992-ABA6-4C67-89DD-97CF71B8142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882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305C6-76D8-4A8E-B631-659407921B04}"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EF9992-ABA6-4C67-89DD-97CF71B8142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2305C6-76D8-4A8E-B631-659407921B04}"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EF9992-ABA6-4C67-89DD-97CF71B8142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88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305C6-76D8-4A8E-B631-659407921B04}"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EF9992-ABA6-4C67-89DD-97CF71B81429}" type="slidenum">
              <a:rPr lang="en-IN" smtClean="0"/>
              <a:t>‹#›</a:t>
            </a:fld>
            <a:endParaRPr lang="en-IN"/>
          </a:p>
        </p:txBody>
      </p:sp>
    </p:spTree>
    <p:extLst>
      <p:ext uri="{BB962C8B-B14F-4D97-AF65-F5344CB8AC3E}">
        <p14:creationId xmlns:p14="http://schemas.microsoft.com/office/powerpoint/2010/main" val="205211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2305C6-76D8-4A8E-B631-659407921B04}"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EF9992-ABA6-4C67-89DD-97CF71B8142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09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2305C6-76D8-4A8E-B631-659407921B04}" type="datetimeFigureOut">
              <a:rPr lang="en-IN" smtClean="0"/>
              <a:t>02-04-2023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6EF9992-ABA6-4C67-89DD-97CF71B8142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68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2305C6-76D8-4A8E-B631-659407921B04}" type="datetimeFigureOut">
              <a:rPr lang="en-IN" smtClean="0"/>
              <a:t>02-04-2023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EF9992-ABA6-4C67-89DD-97CF71B8142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13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2E2B-A3A1-9E5D-E03B-055A2B1278EA}"/>
              </a:ext>
            </a:extLst>
          </p:cNvPr>
          <p:cNvSpPr>
            <a:spLocks noGrp="1"/>
          </p:cNvSpPr>
          <p:nvPr>
            <p:ph type="ctrTitle"/>
          </p:nvPr>
        </p:nvSpPr>
        <p:spPr>
          <a:xfrm>
            <a:off x="1524000" y="1122363"/>
            <a:ext cx="9144000" cy="1406233"/>
          </a:xfrm>
        </p:spPr>
        <p:txBody>
          <a:bodyPr>
            <a:normAutofit fontScale="90000"/>
          </a:bodyPr>
          <a:lstStyle/>
          <a:p>
            <a:r>
              <a:rPr lang="en-US" dirty="0"/>
              <a:t>Emotion Recognition</a:t>
            </a:r>
            <a:endParaRPr lang="en-IN" dirty="0"/>
          </a:p>
        </p:txBody>
      </p:sp>
      <p:sp>
        <p:nvSpPr>
          <p:cNvPr id="3" name="Subtitle 2">
            <a:extLst>
              <a:ext uri="{FF2B5EF4-FFF2-40B4-BE49-F238E27FC236}">
                <a16:creationId xmlns:a16="http://schemas.microsoft.com/office/drawing/2014/main" id="{AEE3769C-FE25-673F-46EF-0EBF8C1FCC25}"/>
              </a:ext>
            </a:extLst>
          </p:cNvPr>
          <p:cNvSpPr>
            <a:spLocks noGrp="1"/>
          </p:cNvSpPr>
          <p:nvPr>
            <p:ph type="subTitle" idx="1"/>
          </p:nvPr>
        </p:nvSpPr>
        <p:spPr/>
        <p:txBody>
          <a:bodyPr>
            <a:normAutofit fontScale="92500" lnSpcReduction="10000"/>
          </a:bodyPr>
          <a:lstStyle/>
          <a:p>
            <a:pPr algn="r"/>
            <a:r>
              <a:rPr lang="en-US" sz="1200" dirty="0"/>
              <a:t>BFF Hackathon PPT</a:t>
            </a:r>
          </a:p>
          <a:p>
            <a:pPr algn="r"/>
            <a:r>
              <a:rPr lang="en-US" sz="1200" dirty="0"/>
              <a:t>Team Name: Hack Elite</a:t>
            </a:r>
          </a:p>
          <a:p>
            <a:pPr algn="r"/>
            <a:r>
              <a:rPr lang="en-US" sz="1200" dirty="0"/>
              <a:t>Team Member: Shilpi, Mehak, Aryan</a:t>
            </a:r>
            <a:endParaRPr lang="en-IN" sz="1200" dirty="0"/>
          </a:p>
        </p:txBody>
      </p:sp>
    </p:spTree>
    <p:extLst>
      <p:ext uri="{BB962C8B-B14F-4D97-AF65-F5344CB8AC3E}">
        <p14:creationId xmlns:p14="http://schemas.microsoft.com/office/powerpoint/2010/main" val="41020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D174-71C0-9B84-10CC-690DDDED91FC}"/>
              </a:ext>
            </a:extLst>
          </p:cNvPr>
          <p:cNvSpPr>
            <a:spLocks noGrp="1"/>
          </p:cNvSpPr>
          <p:nvPr>
            <p:ph type="title"/>
          </p:nvPr>
        </p:nvSpPr>
        <p:spPr>
          <a:xfrm>
            <a:off x="903514" y="783771"/>
            <a:ext cx="10515600" cy="766958"/>
          </a:xfrm>
        </p:spPr>
        <p:txBody>
          <a:bodyPr>
            <a:normAutofit/>
          </a:bodyPr>
          <a:lstStyle/>
          <a:p>
            <a:pPr algn="ctr"/>
            <a:r>
              <a:rPr lang="en-US" sz="4800" dirty="0"/>
              <a:t>What is Emotion Recognition? </a:t>
            </a:r>
            <a:endParaRPr lang="en-IN" sz="4800" dirty="0"/>
          </a:p>
        </p:txBody>
      </p:sp>
      <p:sp>
        <p:nvSpPr>
          <p:cNvPr id="3" name="Content Placeholder 2">
            <a:extLst>
              <a:ext uri="{FF2B5EF4-FFF2-40B4-BE49-F238E27FC236}">
                <a16:creationId xmlns:a16="http://schemas.microsoft.com/office/drawing/2014/main" id="{35080BE7-D845-3108-3CFD-C700FFEDE62F}"/>
              </a:ext>
            </a:extLst>
          </p:cNvPr>
          <p:cNvSpPr>
            <a:spLocks noGrp="1"/>
          </p:cNvSpPr>
          <p:nvPr>
            <p:ph idx="1"/>
          </p:nvPr>
        </p:nvSpPr>
        <p:spPr/>
        <p:txBody>
          <a:bodyPr/>
          <a:lstStyle/>
          <a:p>
            <a:r>
              <a:rPr lang="en-US" dirty="0"/>
              <a:t>It’s a ability of a system or a person to identify and interpret the emotional state of the another person. </a:t>
            </a:r>
          </a:p>
          <a:p>
            <a:r>
              <a:rPr lang="en-US" dirty="0"/>
              <a:t>This could be done by facial expression, body language and tone of voice.</a:t>
            </a:r>
          </a:p>
          <a:p>
            <a:r>
              <a:rPr lang="en-IN" dirty="0"/>
              <a:t>There are several techniques and approaches for emotion recognition voice recognition and physiological monitoring.</a:t>
            </a:r>
          </a:p>
        </p:txBody>
      </p:sp>
    </p:spTree>
    <p:extLst>
      <p:ext uri="{BB962C8B-B14F-4D97-AF65-F5344CB8AC3E}">
        <p14:creationId xmlns:p14="http://schemas.microsoft.com/office/powerpoint/2010/main" val="319950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0058-B5BE-DFFB-8461-18E9E9E7CFEE}"/>
              </a:ext>
            </a:extLst>
          </p:cNvPr>
          <p:cNvSpPr>
            <a:spLocks noGrp="1"/>
          </p:cNvSpPr>
          <p:nvPr>
            <p:ph type="title"/>
          </p:nvPr>
        </p:nvSpPr>
        <p:spPr/>
        <p:txBody>
          <a:bodyPr>
            <a:normAutofit/>
          </a:bodyPr>
          <a:lstStyle/>
          <a:p>
            <a:pPr algn="ctr"/>
            <a:r>
              <a:rPr lang="en-US" sz="4800" dirty="0"/>
              <a:t>Applications</a:t>
            </a:r>
            <a:r>
              <a:rPr lang="en-US" sz="4400" dirty="0"/>
              <a:t> </a:t>
            </a:r>
            <a:endParaRPr lang="en-IN" sz="4400" dirty="0"/>
          </a:p>
        </p:txBody>
      </p:sp>
      <p:sp>
        <p:nvSpPr>
          <p:cNvPr id="3" name="Content Placeholder 2">
            <a:extLst>
              <a:ext uri="{FF2B5EF4-FFF2-40B4-BE49-F238E27FC236}">
                <a16:creationId xmlns:a16="http://schemas.microsoft.com/office/drawing/2014/main" id="{7A58108C-7F05-B498-ED92-DF32545641AF}"/>
              </a:ext>
            </a:extLst>
          </p:cNvPr>
          <p:cNvSpPr>
            <a:spLocks noGrp="1"/>
          </p:cNvSpPr>
          <p:nvPr>
            <p:ph idx="1"/>
          </p:nvPr>
        </p:nvSpPr>
        <p:spPr>
          <a:xfrm>
            <a:off x="1451579" y="2015731"/>
            <a:ext cx="9603275" cy="4037749"/>
          </a:xfrm>
        </p:spPr>
        <p:txBody>
          <a:bodyPr>
            <a:normAutofit fontScale="25000" lnSpcReduction="20000"/>
          </a:bodyPr>
          <a:lstStyle/>
          <a:p>
            <a:pPr algn="l">
              <a:buFont typeface="+mj-lt"/>
              <a:buAutoNum type="arabicPeriod"/>
            </a:pPr>
            <a:r>
              <a:rPr lang="en-US" sz="6400" b="1" i="0" dirty="0">
                <a:effectLst/>
                <a:latin typeface="Söhne"/>
              </a:rPr>
              <a:t>Healthcare: </a:t>
            </a:r>
            <a:r>
              <a:rPr lang="en-US" sz="6400" b="0" i="0" dirty="0">
                <a:effectLst/>
                <a:latin typeface="Söhne"/>
              </a:rPr>
              <a:t>Emotion recognition can be used to monitor the mental health of patients, especially those with conditions such as depression, anxiety, and post-traumatic stress disorder. It can also be used to detect signs of distress or pain in nonverbal patients.</a:t>
            </a:r>
          </a:p>
          <a:p>
            <a:pPr algn="l">
              <a:buFont typeface="+mj-lt"/>
              <a:buAutoNum type="arabicPeriod"/>
            </a:pPr>
            <a:r>
              <a:rPr lang="en-US" sz="6400" b="1" i="0" dirty="0">
                <a:effectLst/>
                <a:latin typeface="Söhne"/>
              </a:rPr>
              <a:t>Education: </a:t>
            </a:r>
            <a:r>
              <a:rPr lang="en-US" sz="6400" b="0" i="0" dirty="0">
                <a:effectLst/>
                <a:latin typeface="Söhne"/>
              </a:rPr>
              <a:t>Emotion recognition can be used in online learning platforms to track students' engagement levels and provide personalized feedback. It can also be used to identify students who may be struggling with mental health issues.</a:t>
            </a:r>
          </a:p>
          <a:p>
            <a:pPr algn="l">
              <a:buFont typeface="+mj-lt"/>
              <a:buAutoNum type="arabicPeriod"/>
            </a:pPr>
            <a:r>
              <a:rPr lang="en-US" sz="6400" b="1" i="0" dirty="0">
                <a:effectLst/>
                <a:latin typeface="Söhne"/>
              </a:rPr>
              <a:t>Marketing:</a:t>
            </a:r>
            <a:r>
              <a:rPr lang="en-US" sz="6400" b="0" i="0" dirty="0">
                <a:effectLst/>
                <a:latin typeface="Söhne"/>
              </a:rPr>
              <a:t> Emotion recognition can be used to analyze customer reactions to advertisements, products, and services. This can help businesses better understand their customers and tailor their marketing strategies accordingly.</a:t>
            </a:r>
          </a:p>
          <a:p>
            <a:pPr algn="l">
              <a:buFont typeface="+mj-lt"/>
              <a:buAutoNum type="arabicPeriod"/>
            </a:pPr>
            <a:r>
              <a:rPr lang="en-US" sz="6400" b="1" i="0" dirty="0">
                <a:effectLst/>
                <a:latin typeface="Söhne"/>
              </a:rPr>
              <a:t>Entertainment:</a:t>
            </a:r>
            <a:r>
              <a:rPr lang="en-US" sz="6400" b="0" i="0" dirty="0">
                <a:effectLst/>
                <a:latin typeface="Söhne"/>
              </a:rPr>
              <a:t> Emotion recognition can be used in video games and virtual reality experiences to create more immersive and interactive experiences. It can also be used in the film industry to track audience reactions and inform editing decisions.</a:t>
            </a:r>
          </a:p>
          <a:p>
            <a:pPr algn="l">
              <a:buFont typeface="+mj-lt"/>
              <a:buAutoNum type="arabicPeriod"/>
            </a:pPr>
            <a:r>
              <a:rPr lang="en-US" sz="6400" b="1" i="0" dirty="0">
                <a:effectLst/>
                <a:latin typeface="Söhne"/>
              </a:rPr>
              <a:t>Security:</a:t>
            </a:r>
            <a:r>
              <a:rPr lang="en-US" sz="6400" b="0" i="0" dirty="0">
                <a:effectLst/>
                <a:latin typeface="Söhne"/>
              </a:rPr>
              <a:t> Emotion recognition can be used in surveillance systems to detect suspicious behavior and potential threats. It can also be used in border control to detect signs of deception or emotional distress in travelers.</a:t>
            </a:r>
          </a:p>
          <a:p>
            <a:endParaRPr lang="en-IN" dirty="0"/>
          </a:p>
        </p:txBody>
      </p:sp>
    </p:spTree>
    <p:extLst>
      <p:ext uri="{BB962C8B-B14F-4D97-AF65-F5344CB8AC3E}">
        <p14:creationId xmlns:p14="http://schemas.microsoft.com/office/powerpoint/2010/main" val="62328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B017-6AAF-CCE4-E8E7-923D884089BC}"/>
              </a:ext>
            </a:extLst>
          </p:cNvPr>
          <p:cNvSpPr>
            <a:spLocks noGrp="1"/>
          </p:cNvSpPr>
          <p:nvPr>
            <p:ph type="title"/>
          </p:nvPr>
        </p:nvSpPr>
        <p:spPr/>
        <p:txBody>
          <a:bodyPr>
            <a:normAutofit/>
          </a:bodyPr>
          <a:lstStyle/>
          <a:p>
            <a:pPr algn="ctr"/>
            <a:r>
              <a:rPr lang="en-US" sz="4800" dirty="0"/>
              <a:t>What is Voice Recognition?</a:t>
            </a:r>
            <a:endParaRPr lang="en-IN" sz="4800" dirty="0"/>
          </a:p>
        </p:txBody>
      </p:sp>
      <p:sp>
        <p:nvSpPr>
          <p:cNvPr id="3" name="Content Placeholder 2">
            <a:extLst>
              <a:ext uri="{FF2B5EF4-FFF2-40B4-BE49-F238E27FC236}">
                <a16:creationId xmlns:a16="http://schemas.microsoft.com/office/drawing/2014/main" id="{C8B73479-0D47-2353-1D43-4BB5A6C21D4A}"/>
              </a:ext>
            </a:extLst>
          </p:cNvPr>
          <p:cNvSpPr>
            <a:spLocks noGrp="1"/>
          </p:cNvSpPr>
          <p:nvPr>
            <p:ph idx="1"/>
          </p:nvPr>
        </p:nvSpPr>
        <p:spPr/>
        <p:txBody>
          <a:bodyPr>
            <a:normAutofit/>
          </a:bodyPr>
          <a:lstStyle/>
          <a:p>
            <a:pPr marL="0" indent="0" algn="ctr">
              <a:buNone/>
            </a:pPr>
            <a:r>
              <a:rPr lang="en-US" sz="3600" dirty="0"/>
              <a:t>Voice recognition involves analyzing the tone, pitch and other acoustic features of a person’s voice to determine the emotional state.</a:t>
            </a:r>
            <a:endParaRPr lang="en-IN" sz="3600" dirty="0"/>
          </a:p>
        </p:txBody>
      </p:sp>
    </p:spTree>
    <p:extLst>
      <p:ext uri="{BB962C8B-B14F-4D97-AF65-F5344CB8AC3E}">
        <p14:creationId xmlns:p14="http://schemas.microsoft.com/office/powerpoint/2010/main" val="166135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B316-E918-804A-D13D-97CA9712C231}"/>
              </a:ext>
            </a:extLst>
          </p:cNvPr>
          <p:cNvSpPr>
            <a:spLocks noGrp="1"/>
          </p:cNvSpPr>
          <p:nvPr>
            <p:ph type="title"/>
          </p:nvPr>
        </p:nvSpPr>
        <p:spPr>
          <a:xfrm>
            <a:off x="1451579" y="335903"/>
            <a:ext cx="9603275" cy="1352938"/>
          </a:xfrm>
        </p:spPr>
        <p:txBody>
          <a:bodyPr>
            <a:normAutofit/>
          </a:bodyPr>
          <a:lstStyle/>
          <a:p>
            <a:pPr algn="ctr"/>
            <a:r>
              <a:rPr lang="en-US" sz="4400" dirty="0"/>
              <a:t>HOW  Voice Recognition Helps In Healthcare? </a:t>
            </a:r>
            <a:endParaRPr lang="en-IN" sz="4400" dirty="0"/>
          </a:p>
        </p:txBody>
      </p:sp>
      <p:sp>
        <p:nvSpPr>
          <p:cNvPr id="3" name="Content Placeholder 2">
            <a:extLst>
              <a:ext uri="{FF2B5EF4-FFF2-40B4-BE49-F238E27FC236}">
                <a16:creationId xmlns:a16="http://schemas.microsoft.com/office/drawing/2014/main" id="{69EE69A0-CEEB-CC57-AD67-C15AFD16E396}"/>
              </a:ext>
            </a:extLst>
          </p:cNvPr>
          <p:cNvSpPr>
            <a:spLocks noGrp="1"/>
          </p:cNvSpPr>
          <p:nvPr>
            <p:ph idx="1"/>
          </p:nvPr>
        </p:nvSpPr>
        <p:spPr>
          <a:xfrm>
            <a:off x="838200" y="1853754"/>
            <a:ext cx="10515600" cy="4323209"/>
          </a:xfrm>
        </p:spPr>
        <p:txBody>
          <a:bodyPr>
            <a:normAutofit/>
          </a:bodyPr>
          <a:lstStyle/>
          <a:p>
            <a:pPr algn="l">
              <a:buFont typeface="+mj-lt"/>
              <a:buAutoNum type="arabicPeriod"/>
            </a:pPr>
            <a:r>
              <a:rPr lang="en-US" b="1" i="0" dirty="0">
                <a:effectLst/>
                <a:latin typeface="Söhne"/>
              </a:rPr>
              <a:t>Patient identification:</a:t>
            </a:r>
            <a:r>
              <a:rPr lang="en-US" b="0" i="0" dirty="0">
                <a:effectLst/>
                <a:latin typeface="Söhne"/>
              </a:rPr>
              <a:t> Voice recognition can be used to verify a patient's identity by analyzing their unique voice patterns. This can improve patient safety by reducing the risk of errors and ensuring that the correct patient information is accessed and used.</a:t>
            </a:r>
          </a:p>
          <a:p>
            <a:pPr algn="l">
              <a:buFont typeface="+mj-lt"/>
              <a:buAutoNum type="arabicPeriod"/>
            </a:pPr>
            <a:r>
              <a:rPr lang="en-US" b="1" i="0" dirty="0">
                <a:effectLst/>
                <a:latin typeface="Söhne"/>
              </a:rPr>
              <a:t>Remote patient monitoring: </a:t>
            </a:r>
            <a:r>
              <a:rPr lang="en-US" b="0" i="0" dirty="0">
                <a:effectLst/>
                <a:latin typeface="Söhne"/>
              </a:rPr>
              <a:t>Voice recognition technology can be used to monitor patients remotely, allowing healthcare providers to detect changes in a patient's voice patterns that may indicate a health problem or complication.</a:t>
            </a:r>
          </a:p>
          <a:p>
            <a:pPr algn="l">
              <a:buFont typeface="+mj-lt"/>
              <a:buAutoNum type="arabicPeriod"/>
            </a:pPr>
            <a:r>
              <a:rPr lang="en-US" b="1" i="0" dirty="0">
                <a:effectLst/>
                <a:latin typeface="Söhne"/>
              </a:rPr>
              <a:t>Speech therapy: </a:t>
            </a:r>
            <a:r>
              <a:rPr lang="en-US" b="0" i="0" dirty="0">
                <a:effectLst/>
                <a:latin typeface="Söhne"/>
              </a:rPr>
              <a:t>Voice recognition technology can be used to assist with speech therapy by analyzing a patient's voice patterns and providing real-time feedback on their pronunciation and speech patterns.</a:t>
            </a:r>
          </a:p>
          <a:p>
            <a:pPr marL="0" indent="0">
              <a:buNone/>
            </a:pPr>
            <a:endParaRPr lang="en-IN" dirty="0"/>
          </a:p>
        </p:txBody>
      </p:sp>
    </p:spTree>
    <p:extLst>
      <p:ext uri="{BB962C8B-B14F-4D97-AF65-F5344CB8AC3E}">
        <p14:creationId xmlns:p14="http://schemas.microsoft.com/office/powerpoint/2010/main" val="220913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7C7D2-13FE-9E03-CB91-1445A646D668}"/>
              </a:ext>
            </a:extLst>
          </p:cNvPr>
          <p:cNvSpPr>
            <a:spLocks noGrp="1"/>
          </p:cNvSpPr>
          <p:nvPr>
            <p:ph idx="1"/>
          </p:nvPr>
        </p:nvSpPr>
        <p:spPr>
          <a:xfrm>
            <a:off x="1451579" y="2015732"/>
            <a:ext cx="9603275" cy="4037749"/>
          </a:xfrm>
        </p:spPr>
        <p:txBody>
          <a:bodyPr>
            <a:normAutofit fontScale="85000" lnSpcReduction="20000"/>
          </a:bodyPr>
          <a:lstStyle/>
          <a:p>
            <a:pPr algn="l">
              <a:buFont typeface="+mj-lt"/>
              <a:buAutoNum type="arabicPeriod"/>
            </a:pPr>
            <a:r>
              <a:rPr lang="en-US" b="1" i="0" dirty="0">
                <a:effectLst/>
                <a:latin typeface="Söhne"/>
              </a:rPr>
              <a:t>Noise and variability: </a:t>
            </a:r>
            <a:r>
              <a:rPr lang="en-US" b="0" i="0" dirty="0">
                <a:effectLst/>
                <a:latin typeface="Söhne"/>
              </a:rPr>
              <a:t>In real-world situations, speech can be affected by background noise, accents, and other factors that can make it difficult to accurately recognize emotions. However, speech recognition algorithms have been designed to handle these challenges by using noise cancellation and other techniques to improve accuracy.</a:t>
            </a:r>
          </a:p>
          <a:p>
            <a:pPr algn="l">
              <a:buFont typeface="+mj-lt"/>
              <a:buAutoNum type="arabicPeriod"/>
            </a:pPr>
            <a:r>
              <a:rPr lang="en-US" b="1" i="0" dirty="0">
                <a:effectLst/>
                <a:latin typeface="Söhne"/>
              </a:rPr>
              <a:t>Multimodal cues: </a:t>
            </a:r>
            <a:r>
              <a:rPr lang="en-US" b="0" i="0" dirty="0">
                <a:effectLst/>
                <a:latin typeface="Söhne"/>
              </a:rPr>
              <a:t>Emotion recognition often requires the analysis of multiple modalities, such as facial expressions and vocal tone. Speech recognition can provide valuable data on vocal tone, which is an important cue for detecting emotions such as anger, sadness, and happiness.</a:t>
            </a:r>
          </a:p>
          <a:p>
            <a:pPr algn="l">
              <a:buFont typeface="+mj-lt"/>
              <a:buAutoNum type="arabicPeriod"/>
            </a:pPr>
            <a:r>
              <a:rPr lang="en-US" b="1" i="0" dirty="0">
                <a:effectLst/>
                <a:latin typeface="Söhne"/>
              </a:rPr>
              <a:t>Subjectivity: </a:t>
            </a:r>
            <a:r>
              <a:rPr lang="en-US" b="0" i="0" dirty="0">
                <a:effectLst/>
                <a:latin typeface="Söhne"/>
              </a:rPr>
              <a:t>Emotion recognition is highly subjective and can vary depending on cultural and individual differences. However, speech recognition algorithms can be trained on large datasets to improve their accuracy and account for cultural and individual variability.</a:t>
            </a:r>
          </a:p>
          <a:p>
            <a:pPr algn="l">
              <a:buFont typeface="+mj-lt"/>
              <a:buAutoNum type="arabicPeriod"/>
            </a:pPr>
            <a:r>
              <a:rPr lang="en-US" b="1" i="0" dirty="0">
                <a:effectLst/>
                <a:latin typeface="Söhne"/>
              </a:rPr>
              <a:t>Real-time processing: </a:t>
            </a:r>
            <a:r>
              <a:rPr lang="en-US" b="0" i="0" dirty="0">
                <a:effectLst/>
                <a:latin typeface="Söhne"/>
              </a:rPr>
              <a:t>Emotion recognition in real-time scenarios can be challenging due to the need for fast and accurate processing. Speech recognition technology can help by providing real-time analysis of vocal tone and other cues, allowing for rapid and accurate detection of emotions.</a:t>
            </a:r>
          </a:p>
          <a:p>
            <a:endParaRPr lang="en-IN" dirty="0"/>
          </a:p>
        </p:txBody>
      </p:sp>
      <p:sp>
        <p:nvSpPr>
          <p:cNvPr id="5" name="Title 4">
            <a:extLst>
              <a:ext uri="{FF2B5EF4-FFF2-40B4-BE49-F238E27FC236}">
                <a16:creationId xmlns:a16="http://schemas.microsoft.com/office/drawing/2014/main" id="{7122A615-E16C-55D6-7788-E871AB2F9774}"/>
              </a:ext>
            </a:extLst>
          </p:cNvPr>
          <p:cNvSpPr>
            <a:spLocks noGrp="1"/>
          </p:cNvSpPr>
          <p:nvPr>
            <p:ph type="title"/>
          </p:nvPr>
        </p:nvSpPr>
        <p:spPr/>
        <p:txBody>
          <a:bodyPr>
            <a:normAutofit/>
          </a:bodyPr>
          <a:lstStyle/>
          <a:p>
            <a:pPr algn="ctr"/>
            <a:r>
              <a:rPr lang="en-US" sz="4800" dirty="0"/>
              <a:t>challenge's</a:t>
            </a:r>
            <a:endParaRPr lang="en-IN" sz="4800" dirty="0"/>
          </a:p>
        </p:txBody>
      </p:sp>
    </p:spTree>
    <p:extLst>
      <p:ext uri="{BB962C8B-B14F-4D97-AF65-F5344CB8AC3E}">
        <p14:creationId xmlns:p14="http://schemas.microsoft.com/office/powerpoint/2010/main" val="14219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B214-8C32-6CBA-4481-8A9E5F242B46}"/>
              </a:ext>
            </a:extLst>
          </p:cNvPr>
          <p:cNvSpPr>
            <a:spLocks noGrp="1"/>
          </p:cNvSpPr>
          <p:nvPr>
            <p:ph type="title"/>
          </p:nvPr>
        </p:nvSpPr>
        <p:spPr/>
        <p:txBody>
          <a:bodyPr>
            <a:normAutofit/>
          </a:bodyPr>
          <a:lstStyle/>
          <a:p>
            <a:pPr algn="ctr"/>
            <a:r>
              <a:rPr lang="en-US" sz="4800" dirty="0"/>
              <a:t>Solutions</a:t>
            </a:r>
            <a:endParaRPr lang="en-IN" sz="4800" dirty="0"/>
          </a:p>
        </p:txBody>
      </p:sp>
      <p:sp>
        <p:nvSpPr>
          <p:cNvPr id="3" name="Content Placeholder 2">
            <a:extLst>
              <a:ext uri="{FF2B5EF4-FFF2-40B4-BE49-F238E27FC236}">
                <a16:creationId xmlns:a16="http://schemas.microsoft.com/office/drawing/2014/main" id="{F20EA5A9-B5CF-99B2-6E47-6C79EA5DB987}"/>
              </a:ext>
            </a:extLst>
          </p:cNvPr>
          <p:cNvSpPr>
            <a:spLocks noGrp="1"/>
          </p:cNvSpPr>
          <p:nvPr>
            <p:ph idx="1"/>
          </p:nvPr>
        </p:nvSpPr>
        <p:spPr>
          <a:xfrm>
            <a:off x="1451579" y="2015732"/>
            <a:ext cx="9603275" cy="3927868"/>
          </a:xfrm>
        </p:spPr>
        <p:txBody>
          <a:bodyPr>
            <a:normAutofit fontScale="85000" lnSpcReduction="20000"/>
          </a:bodyPr>
          <a:lstStyle/>
          <a:p>
            <a:pPr algn="just">
              <a:buFont typeface="+mj-lt"/>
              <a:buAutoNum type="arabicPeriod"/>
            </a:pPr>
            <a:r>
              <a:rPr lang="en-US" sz="2100" b="1" i="0" dirty="0">
                <a:effectLst/>
                <a:latin typeface="Söhne"/>
              </a:rPr>
              <a:t>Analysis of vocal tone: </a:t>
            </a:r>
            <a:r>
              <a:rPr lang="en-US" sz="2100" b="0" i="0" dirty="0">
                <a:effectLst/>
                <a:latin typeface="Söhne"/>
              </a:rPr>
              <a:t>One of the most important cues for emotion recognition is vocal tone. Speech recognition technology can accurately detect and analyze changes in pitch, intensity, and other acoustic features that can provide valuable information on a person's emotional state.</a:t>
            </a:r>
          </a:p>
          <a:p>
            <a:pPr algn="just">
              <a:buFont typeface="+mj-lt"/>
              <a:buAutoNum type="arabicPeriod"/>
            </a:pPr>
            <a:r>
              <a:rPr lang="en-US" sz="2100" b="1" i="0" dirty="0">
                <a:effectLst/>
                <a:latin typeface="Söhne"/>
              </a:rPr>
              <a:t>Use of natural language processing: </a:t>
            </a:r>
            <a:r>
              <a:rPr lang="en-US" sz="2100" b="0" i="0" dirty="0">
                <a:effectLst/>
                <a:latin typeface="Söhne"/>
              </a:rPr>
              <a:t>Speech recognition algorithms can use natural language processing techniques to analyze the context and meaning of speech, which can help to identify emotions more accurately.</a:t>
            </a:r>
          </a:p>
          <a:p>
            <a:pPr algn="just">
              <a:buFont typeface="+mj-lt"/>
              <a:buAutoNum type="arabicPeriod"/>
            </a:pPr>
            <a:r>
              <a:rPr lang="en-US" sz="2100" b="1" i="0" dirty="0">
                <a:effectLst/>
                <a:latin typeface="Söhne"/>
              </a:rPr>
              <a:t>Training on large datasets: </a:t>
            </a:r>
            <a:r>
              <a:rPr lang="en-US" sz="2100" b="0" i="0" dirty="0">
                <a:effectLst/>
                <a:latin typeface="Söhne"/>
              </a:rPr>
              <a:t>Speech recognition algorithms can be trained on large datasets of emotional speech, which can help to improve their accuracy and account for individual and cultural differences.</a:t>
            </a:r>
          </a:p>
          <a:p>
            <a:pPr algn="just">
              <a:buFont typeface="+mj-lt"/>
              <a:buAutoNum type="arabicPeriod"/>
            </a:pPr>
            <a:r>
              <a:rPr lang="en-US" sz="2100" b="1" i="0" dirty="0">
                <a:effectLst/>
                <a:latin typeface="Söhne"/>
              </a:rPr>
              <a:t>Real-time processing: </a:t>
            </a:r>
            <a:r>
              <a:rPr lang="en-US" sz="2100" b="0" i="0" dirty="0">
                <a:effectLst/>
                <a:latin typeface="Söhne"/>
              </a:rPr>
              <a:t>Speech recognition algorithms can process speech in real-time, which can be especially useful for emotion recognition in situations where fast and accurate processing is critical.</a:t>
            </a:r>
          </a:p>
          <a:p>
            <a:endParaRPr lang="en-IN" dirty="0"/>
          </a:p>
        </p:txBody>
      </p:sp>
    </p:spTree>
    <p:extLst>
      <p:ext uri="{BB962C8B-B14F-4D97-AF65-F5344CB8AC3E}">
        <p14:creationId xmlns:p14="http://schemas.microsoft.com/office/powerpoint/2010/main" val="187035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3E207-860D-B448-276D-9D7F92AA5452}"/>
              </a:ext>
            </a:extLst>
          </p:cNvPr>
          <p:cNvSpPr txBox="1"/>
          <p:nvPr/>
        </p:nvSpPr>
        <p:spPr>
          <a:xfrm>
            <a:off x="3044890" y="2073342"/>
            <a:ext cx="6102220" cy="830997"/>
          </a:xfrm>
          <a:prstGeom prst="rect">
            <a:avLst/>
          </a:prstGeom>
          <a:noFill/>
        </p:spPr>
        <p:txBody>
          <a:bodyPr wrap="square">
            <a:spAutoFit/>
          </a:bodyPr>
          <a:lstStyle/>
          <a:p>
            <a:pPr algn="ctr"/>
            <a:r>
              <a:rPr lang="en-IN" sz="4800" dirty="0"/>
              <a:t>Thank you!!</a:t>
            </a:r>
          </a:p>
        </p:txBody>
      </p:sp>
    </p:spTree>
    <p:extLst>
      <p:ext uri="{BB962C8B-B14F-4D97-AF65-F5344CB8AC3E}">
        <p14:creationId xmlns:p14="http://schemas.microsoft.com/office/powerpoint/2010/main" val="30239812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73</TotalTime>
  <Words>750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Söhne</vt:lpstr>
      <vt:lpstr>Gallery</vt:lpstr>
      <vt:lpstr>Emotion Recognition</vt:lpstr>
      <vt:lpstr>What is Emotion Recognition? </vt:lpstr>
      <vt:lpstr>Applications </vt:lpstr>
      <vt:lpstr>What is Voice Recognition?</vt:lpstr>
      <vt:lpstr>HOW  Voice Recognition Helps In Healthcare? </vt:lpstr>
      <vt:lpstr>challenge's</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dc:creator>Shilpi Kumari</dc:creator>
  <cp:lastModifiedBy>Shilpi Kumari</cp:lastModifiedBy>
  <cp:revision>1</cp:revision>
  <dcterms:created xsi:type="dcterms:W3CDTF">2023-04-02T02:15:00Z</dcterms:created>
  <dcterms:modified xsi:type="dcterms:W3CDTF">2023-04-02T03:28:01Z</dcterms:modified>
</cp:coreProperties>
</file>