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68" r:id="rId1"/>
  </p:sldMasterIdLst>
  <p:sldIdLst>
    <p:sldId id="256" r:id="rId2"/>
    <p:sldId id="298" r:id="rId3"/>
    <p:sldId id="299" r:id="rId4"/>
    <p:sldId id="300" r:id="rId5"/>
    <p:sldId id="301" r:id="rId6"/>
    <p:sldId id="302" r:id="rId7"/>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43760B3-D9D6-44D6-A71B-A5409D44C52E}">
          <p14:sldIdLst>
            <p14:sldId id="256"/>
            <p14:sldId id="298"/>
            <p14:sldId id="299"/>
            <p14:sldId id="300"/>
            <p14:sldId id="301"/>
            <p14:sldId id="302"/>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85" autoAdjust="0"/>
    <p:restoredTop sz="94755" autoAdjust="0"/>
  </p:normalViewPr>
  <p:slideViewPr>
    <p:cSldViewPr>
      <p:cViewPr varScale="1">
        <p:scale>
          <a:sx n="82" d="100"/>
          <a:sy n="82" d="100"/>
        </p:scale>
        <p:origin x="1200"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44107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39841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92773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1/30/2023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253513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1/30/2023</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59356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1/30/2023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228883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705549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71899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41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18171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1/30/2023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21194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1/30/2023</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061978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1/30/2023</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884682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1/30/2023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27132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1/30/2023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979570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1/30/2023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68681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1/30/2023</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3890760593"/>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746557"/>
            <a:ext cx="5427829" cy="2991416"/>
          </a:xfrm>
          <a:prstGeom prst="rect">
            <a:avLst/>
          </a:prstGeom>
        </p:spPr>
        <p:txBody>
          <a:bodyPr vert="horz" lIns="91440" tIns="45720" rIns="91440" bIns="45720" rtlCol="0" anchor="b">
            <a:normAutofit/>
          </a:bodyPr>
          <a:lstStyle/>
          <a:p>
            <a:r>
              <a:rPr lang="en-US"/>
              <a:t>Algorithm</a:t>
            </a:r>
            <a:br>
              <a:rPr lang="en-US" dirty="0"/>
            </a:br>
            <a:br>
              <a:rPr lang="en-US" dirty="0"/>
            </a:br>
            <a:br>
              <a:rPr lang="en-US" dirty="0"/>
            </a:br>
            <a:endParaRPr lang="en-US" dirty="0"/>
          </a:p>
        </p:txBody>
      </p:sp>
      <p:pic>
        <p:nvPicPr>
          <p:cNvPr id="6" name="Graphic 5" descr="Gavel">
            <a:extLst>
              <a:ext uri="{FF2B5EF4-FFF2-40B4-BE49-F238E27FC236}">
                <a16:creationId xmlns:a16="http://schemas.microsoft.com/office/drawing/2014/main" id="{519D7011-C41F-4356-B909-B10808D2B5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48627" y="2531473"/>
            <a:ext cx="2413000" cy="2413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8457" y="497840"/>
            <a:ext cx="7495544" cy="566822"/>
          </a:xfrm>
          <a:prstGeom prst="rect">
            <a:avLst/>
          </a:prstGeom>
        </p:spPr>
        <p:txBody>
          <a:bodyPr vert="horz" wrap="square" lIns="0" tIns="12700" rIns="0" bIns="0" rtlCol="0">
            <a:spAutoFit/>
          </a:bodyPr>
          <a:lstStyle/>
          <a:p>
            <a:pPr fontAlgn="base"/>
            <a:r>
              <a:rPr lang="en-US" b="1" dirty="0"/>
              <a:t>Algorithm Analysis</a:t>
            </a:r>
          </a:p>
        </p:txBody>
      </p:sp>
      <p:sp>
        <p:nvSpPr>
          <p:cNvPr id="3" name="object 3"/>
          <p:cNvSpPr txBox="1"/>
          <p:nvPr/>
        </p:nvSpPr>
        <p:spPr>
          <a:xfrm>
            <a:off x="685800" y="1219200"/>
            <a:ext cx="8183880" cy="3993401"/>
          </a:xfrm>
          <a:prstGeom prst="rect">
            <a:avLst/>
          </a:prstGeom>
        </p:spPr>
        <p:txBody>
          <a:bodyPr vert="horz" wrap="square" lIns="0" tIns="114300" rIns="0" bIns="0" rtlCol="0">
            <a:spAutoFit/>
          </a:bodyPr>
          <a:lstStyle/>
          <a:p>
            <a:pPr marL="285750" indent="-285750" algn="just">
              <a:buFont typeface="Arial" panose="020B0604020202020204" pitchFamily="34" charset="0"/>
              <a:buChar char="•"/>
            </a:pPr>
            <a:r>
              <a:rPr lang="en-US" dirty="0"/>
              <a:t>The algorithm can be analyzed in </a:t>
            </a:r>
            <a:r>
              <a:rPr lang="en-US" b="1" dirty="0"/>
              <a:t>two levels</a:t>
            </a:r>
            <a:r>
              <a:rPr lang="en-US" dirty="0"/>
              <a:t>, i.e., first is </a:t>
            </a:r>
            <a:r>
              <a:rPr lang="en-US" b="1" dirty="0"/>
              <a:t>before creating </a:t>
            </a:r>
            <a:r>
              <a:rPr lang="en-US" dirty="0"/>
              <a:t>the algorithm, and second is </a:t>
            </a:r>
            <a:r>
              <a:rPr lang="en-US" b="1" dirty="0"/>
              <a:t>after creating the algorithm</a:t>
            </a:r>
            <a:r>
              <a:rPr lang="en-US" dirty="0"/>
              <a:t>. The following are the two analysis of an algorithm:</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b="1" dirty="0"/>
              <a:t>Priori Analysis:</a:t>
            </a:r>
            <a:r>
              <a:rPr lang="en-US" dirty="0"/>
              <a:t> Here, priori analysis is the </a:t>
            </a:r>
            <a:r>
              <a:rPr lang="en-US" b="1" dirty="0"/>
              <a:t>theoretical analysis </a:t>
            </a:r>
            <a:r>
              <a:rPr lang="en-US" dirty="0"/>
              <a:t>of an algorithm which is done before implementing the algorithm. Various factors can be considered before implementing the algorithm like processor speed, which has no effect on the implementation part.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b="1" dirty="0"/>
              <a:t>Posterior Analysis:</a:t>
            </a:r>
            <a:r>
              <a:rPr lang="en-US" dirty="0"/>
              <a:t> Here, posterior analysis is a </a:t>
            </a:r>
            <a:r>
              <a:rPr lang="en-US" b="1" dirty="0"/>
              <a:t>practical analysis </a:t>
            </a:r>
            <a:r>
              <a:rPr lang="en-US" dirty="0"/>
              <a:t>of an algorithm. The practical analysis is achieved by implementing the algorithm using any programming language. This analysis basically evaluate that how much </a:t>
            </a:r>
            <a:r>
              <a:rPr lang="en-US" b="1" dirty="0"/>
              <a:t>running time </a:t>
            </a:r>
            <a:r>
              <a:rPr lang="en-US" dirty="0"/>
              <a:t>and </a:t>
            </a:r>
            <a:r>
              <a:rPr lang="en-US" b="1" dirty="0"/>
              <a:t>space taken </a:t>
            </a:r>
            <a:r>
              <a:rPr lang="en-US" dirty="0"/>
              <a:t>by the algorithm</a:t>
            </a:r>
          </a:p>
        </p:txBody>
      </p:sp>
    </p:spTree>
    <p:extLst>
      <p:ext uri="{BB962C8B-B14F-4D97-AF65-F5344CB8AC3E}">
        <p14:creationId xmlns:p14="http://schemas.microsoft.com/office/powerpoint/2010/main" val="2361994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8457" y="497840"/>
            <a:ext cx="7495544" cy="566822"/>
          </a:xfrm>
          <a:prstGeom prst="rect">
            <a:avLst/>
          </a:prstGeom>
        </p:spPr>
        <p:txBody>
          <a:bodyPr vert="horz" wrap="square" lIns="0" tIns="12700" rIns="0" bIns="0" rtlCol="0">
            <a:spAutoFit/>
          </a:bodyPr>
          <a:lstStyle/>
          <a:p>
            <a:pPr fontAlgn="base"/>
            <a:r>
              <a:rPr lang="en-US" b="1" dirty="0"/>
              <a:t>Algorithm Complexity</a:t>
            </a:r>
          </a:p>
        </p:txBody>
      </p:sp>
      <p:sp>
        <p:nvSpPr>
          <p:cNvPr id="3" name="object 3"/>
          <p:cNvSpPr txBox="1"/>
          <p:nvPr/>
        </p:nvSpPr>
        <p:spPr>
          <a:xfrm>
            <a:off x="685800" y="1219200"/>
            <a:ext cx="8183880" cy="5655394"/>
          </a:xfrm>
          <a:prstGeom prst="rect">
            <a:avLst/>
          </a:prstGeom>
        </p:spPr>
        <p:txBody>
          <a:bodyPr vert="horz" wrap="square" lIns="0" tIns="114300" rIns="0" bIns="0" rtlCol="0">
            <a:spAutoFit/>
          </a:bodyPr>
          <a:lstStyle/>
          <a:p>
            <a:pPr algn="just"/>
            <a:r>
              <a:rPr lang="en-US" dirty="0"/>
              <a:t>The performance of the algorithm can be measured in two factors:</a:t>
            </a:r>
          </a:p>
          <a:p>
            <a:pPr marL="285750" indent="-285750" algn="just">
              <a:buFont typeface="Arial" panose="020B0604020202020204" pitchFamily="34" charset="0"/>
              <a:buChar char="•"/>
            </a:pPr>
            <a:r>
              <a:rPr lang="en-US" b="1" dirty="0"/>
              <a:t>Time complexity:</a:t>
            </a:r>
            <a:r>
              <a:rPr lang="en-US" dirty="0"/>
              <a:t> The time complexity of an algorithm is the </a:t>
            </a:r>
            <a:r>
              <a:rPr lang="en-US" b="1" dirty="0"/>
              <a:t>amount of time required to complete the execution</a:t>
            </a:r>
            <a:r>
              <a:rPr lang="en-US" dirty="0"/>
              <a:t>. The time </a:t>
            </a:r>
            <a:r>
              <a:rPr lang="en-US" b="1" dirty="0"/>
              <a:t>complexity of an algorithm </a:t>
            </a:r>
            <a:r>
              <a:rPr lang="en-US" dirty="0"/>
              <a:t>is denoted by the </a:t>
            </a:r>
            <a:r>
              <a:rPr lang="en-US" b="1" dirty="0"/>
              <a:t>big O notation</a:t>
            </a:r>
            <a:r>
              <a:rPr lang="en-US" dirty="0"/>
              <a:t>. Here, big O notation is the </a:t>
            </a:r>
            <a:r>
              <a:rPr lang="en-US" b="1" dirty="0"/>
              <a:t>asymptotic notation</a:t>
            </a:r>
            <a:r>
              <a:rPr lang="en-US" dirty="0"/>
              <a:t> to represent the time complexity. The time complexity is mainly calculated by counting the </a:t>
            </a:r>
            <a:r>
              <a:rPr lang="en-US" b="1" dirty="0"/>
              <a:t>number of steps to finish the execution</a:t>
            </a:r>
            <a:r>
              <a:rPr lang="en-US" dirty="0"/>
              <a:t>. Let's understand the time complexity through an example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In the above code, </a:t>
            </a:r>
            <a:r>
              <a:rPr lang="en-US" b="1" dirty="0"/>
              <a:t>the time complexity </a:t>
            </a:r>
            <a:r>
              <a:rPr lang="en-US" dirty="0"/>
              <a:t>of the loop statement will be </a:t>
            </a:r>
            <a:r>
              <a:rPr lang="en-US" dirty="0" err="1"/>
              <a:t>atleast</a:t>
            </a:r>
            <a:r>
              <a:rPr lang="en-US" dirty="0"/>
              <a:t> n, and if the value of n increases, then </a:t>
            </a:r>
            <a:r>
              <a:rPr lang="en-US" b="1" dirty="0"/>
              <a:t>the time complexity also increases</a:t>
            </a:r>
            <a:r>
              <a:rPr lang="en-US" dirty="0"/>
              <a:t>. While the complexity of the code, i.e., return sum will be constant as its value is not dependent on the value of n and will provide the result in one step only. </a:t>
            </a:r>
            <a:r>
              <a:rPr lang="en-US" b="1" dirty="0"/>
              <a:t>We generally consider the worst-time complexity as it is the maximum time taken for any given input size.</a:t>
            </a:r>
          </a:p>
        </p:txBody>
      </p:sp>
      <p:sp>
        <p:nvSpPr>
          <p:cNvPr id="4" name="Rectangle 3">
            <a:extLst>
              <a:ext uri="{FF2B5EF4-FFF2-40B4-BE49-F238E27FC236}">
                <a16:creationId xmlns:a16="http://schemas.microsoft.com/office/drawing/2014/main" id="{6A91F937-B032-46C9-A5D5-9B05800FAA6A}"/>
              </a:ext>
            </a:extLst>
          </p:cNvPr>
          <p:cNvSpPr/>
          <p:nvPr/>
        </p:nvSpPr>
        <p:spPr>
          <a:xfrm>
            <a:off x="2043429" y="3200400"/>
            <a:ext cx="6567171" cy="1754326"/>
          </a:xfrm>
          <a:prstGeom prst="rect">
            <a:avLst/>
          </a:prstGeom>
        </p:spPr>
        <p:txBody>
          <a:bodyPr wrap="square">
            <a:spAutoFit/>
          </a:bodyPr>
          <a:lstStyle/>
          <a:p>
            <a:pPr algn="just">
              <a:buFont typeface="+mj-lt"/>
              <a:buAutoNum type="arabicPeriod"/>
            </a:pPr>
            <a:r>
              <a:rPr lang="en-US" dirty="0">
                <a:solidFill>
                  <a:srgbClr val="000000"/>
                </a:solidFill>
                <a:latin typeface="inter-regular"/>
              </a:rPr>
              <a:t>sum=</a:t>
            </a:r>
            <a:r>
              <a:rPr lang="en-US" dirty="0">
                <a:solidFill>
                  <a:srgbClr val="C00000"/>
                </a:solidFill>
                <a:latin typeface="inter-regular"/>
              </a:rPr>
              <a:t>0</a:t>
            </a:r>
            <a:r>
              <a:rPr lang="en-US" dirty="0">
                <a:solidFill>
                  <a:srgbClr val="000000"/>
                </a:solidFill>
                <a:latin typeface="inter-regular"/>
              </a:rPr>
              <a:t>;  </a:t>
            </a:r>
          </a:p>
          <a:p>
            <a:pPr algn="just">
              <a:buFont typeface="+mj-lt"/>
              <a:buAutoNum type="arabicPeriod"/>
            </a:pPr>
            <a:r>
              <a:rPr lang="en-US" dirty="0">
                <a:solidFill>
                  <a:srgbClr val="008200"/>
                </a:solidFill>
                <a:latin typeface="inter-regular"/>
              </a:rPr>
              <a:t>// Suppose we have to calculate the sum of n numbers.</a:t>
            </a:r>
            <a:r>
              <a:rPr lang="en-US" dirty="0">
                <a:solidFill>
                  <a:srgbClr val="000000"/>
                </a:solidFill>
                <a:latin typeface="inter-regular"/>
              </a:rPr>
              <a:t>  </a:t>
            </a:r>
          </a:p>
          <a:p>
            <a:pPr algn="just">
              <a:buFont typeface="+mj-lt"/>
              <a:buAutoNum type="arabicPeriod"/>
            </a:pPr>
            <a:r>
              <a:rPr lang="en-US" b="1" dirty="0">
                <a:solidFill>
                  <a:srgbClr val="006699"/>
                </a:solidFill>
                <a:latin typeface="inter-regular"/>
              </a:rPr>
              <a:t>for</a:t>
            </a:r>
            <a:r>
              <a:rPr lang="en-US" dirty="0">
                <a:solidFill>
                  <a:srgbClr val="000000"/>
                </a:solidFill>
                <a:latin typeface="inter-regular"/>
              </a:rPr>
              <a:t> </a:t>
            </a:r>
            <a:r>
              <a:rPr lang="en-US" dirty="0" err="1">
                <a:solidFill>
                  <a:srgbClr val="000000"/>
                </a:solidFill>
                <a:latin typeface="inter-regular"/>
              </a:rPr>
              <a:t>i</a:t>
            </a:r>
            <a:r>
              <a:rPr lang="en-US" dirty="0">
                <a:solidFill>
                  <a:srgbClr val="000000"/>
                </a:solidFill>
                <a:latin typeface="inter-regular"/>
              </a:rPr>
              <a:t>=</a:t>
            </a:r>
            <a:r>
              <a:rPr lang="en-US" dirty="0">
                <a:solidFill>
                  <a:srgbClr val="C00000"/>
                </a:solidFill>
                <a:latin typeface="inter-regular"/>
              </a:rPr>
              <a:t>1</a:t>
            </a:r>
            <a:r>
              <a:rPr lang="en-US" dirty="0">
                <a:solidFill>
                  <a:srgbClr val="000000"/>
                </a:solidFill>
                <a:latin typeface="inter-regular"/>
              </a:rPr>
              <a:t> to n  </a:t>
            </a:r>
          </a:p>
          <a:p>
            <a:pPr algn="just">
              <a:buFont typeface="+mj-lt"/>
              <a:buAutoNum type="arabicPeriod"/>
            </a:pPr>
            <a:r>
              <a:rPr lang="en-US" dirty="0">
                <a:solidFill>
                  <a:srgbClr val="000000"/>
                </a:solidFill>
                <a:latin typeface="inter-regular"/>
              </a:rPr>
              <a:t>sum=</a:t>
            </a:r>
            <a:r>
              <a:rPr lang="en-US" dirty="0" err="1">
                <a:solidFill>
                  <a:srgbClr val="000000"/>
                </a:solidFill>
                <a:latin typeface="inter-regular"/>
              </a:rPr>
              <a:t>sum+i</a:t>
            </a:r>
            <a:r>
              <a:rPr lang="en-US" dirty="0">
                <a:solidFill>
                  <a:srgbClr val="000000"/>
                </a:solidFill>
                <a:latin typeface="inter-regular"/>
              </a:rPr>
              <a:t>;  </a:t>
            </a:r>
          </a:p>
          <a:p>
            <a:pPr algn="just">
              <a:buFont typeface="+mj-lt"/>
              <a:buAutoNum type="arabicPeriod"/>
            </a:pPr>
            <a:r>
              <a:rPr lang="en-US" dirty="0">
                <a:solidFill>
                  <a:srgbClr val="008200"/>
                </a:solidFill>
                <a:latin typeface="inter-regular"/>
              </a:rPr>
              <a:t>// when the loop ends then sum holds the sum of the n numbers</a:t>
            </a:r>
            <a:r>
              <a:rPr lang="en-US" dirty="0">
                <a:solidFill>
                  <a:srgbClr val="000000"/>
                </a:solidFill>
                <a:latin typeface="inter-regular"/>
              </a:rPr>
              <a:t>  </a:t>
            </a:r>
          </a:p>
          <a:p>
            <a:pPr algn="just">
              <a:buFont typeface="+mj-lt"/>
              <a:buAutoNum type="arabicPeriod"/>
            </a:pPr>
            <a:r>
              <a:rPr lang="en-US" b="1" dirty="0">
                <a:solidFill>
                  <a:srgbClr val="006699"/>
                </a:solidFill>
                <a:latin typeface="inter-regular"/>
              </a:rPr>
              <a:t>return</a:t>
            </a:r>
            <a:r>
              <a:rPr lang="en-US" dirty="0">
                <a:solidFill>
                  <a:srgbClr val="000000"/>
                </a:solidFill>
                <a:latin typeface="inter-regular"/>
              </a:rPr>
              <a:t> sum; </a:t>
            </a:r>
            <a:endParaRPr lang="en-US" b="0" i="0" dirty="0">
              <a:solidFill>
                <a:srgbClr val="000000"/>
              </a:solidFill>
              <a:effectLst/>
              <a:latin typeface="inter-regular"/>
            </a:endParaRPr>
          </a:p>
        </p:txBody>
      </p:sp>
    </p:spTree>
    <p:extLst>
      <p:ext uri="{BB962C8B-B14F-4D97-AF65-F5344CB8AC3E}">
        <p14:creationId xmlns:p14="http://schemas.microsoft.com/office/powerpoint/2010/main" val="2015718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8457" y="497840"/>
            <a:ext cx="7495544" cy="566822"/>
          </a:xfrm>
          <a:prstGeom prst="rect">
            <a:avLst/>
          </a:prstGeom>
        </p:spPr>
        <p:txBody>
          <a:bodyPr vert="horz" wrap="square" lIns="0" tIns="12700" rIns="0" bIns="0" rtlCol="0">
            <a:spAutoFit/>
          </a:bodyPr>
          <a:lstStyle/>
          <a:p>
            <a:pPr fontAlgn="base"/>
            <a:r>
              <a:rPr lang="en-US" b="1" dirty="0"/>
              <a:t>Algorithm Complexity</a:t>
            </a:r>
          </a:p>
        </p:txBody>
      </p:sp>
      <p:sp>
        <p:nvSpPr>
          <p:cNvPr id="3" name="object 3"/>
          <p:cNvSpPr txBox="1"/>
          <p:nvPr/>
        </p:nvSpPr>
        <p:spPr>
          <a:xfrm>
            <a:off x="685800" y="1219200"/>
            <a:ext cx="8183880" cy="4824398"/>
          </a:xfrm>
          <a:prstGeom prst="rect">
            <a:avLst/>
          </a:prstGeom>
        </p:spPr>
        <p:txBody>
          <a:bodyPr vert="horz" wrap="square" lIns="0" tIns="114300" rIns="0" bIns="0" rtlCol="0">
            <a:spAutoFit/>
          </a:bodyPr>
          <a:lstStyle/>
          <a:p>
            <a:pPr marL="285750" indent="-285750" algn="just">
              <a:buFont typeface="Arial" panose="020B0604020202020204" pitchFamily="34" charset="0"/>
              <a:buChar char="•"/>
            </a:pPr>
            <a:r>
              <a:rPr lang="en-US" b="1" dirty="0"/>
              <a:t>Space complexity:</a:t>
            </a:r>
            <a:r>
              <a:rPr lang="en-US" dirty="0"/>
              <a:t> An algorithm's space complexity is the amount of space required to solve a problem and produce an output. Similar to the time complexity, space complexity is also expressed in big O notation.</a:t>
            </a:r>
          </a:p>
          <a:p>
            <a:pPr marL="285750" indent="-285750" algn="just">
              <a:buFont typeface="Arial" panose="020B0604020202020204" pitchFamily="34" charset="0"/>
              <a:buChar char="•"/>
            </a:pPr>
            <a:r>
              <a:rPr lang="en-US" dirty="0"/>
              <a:t>For an algorithm, the space is required for the following purposes:</a:t>
            </a:r>
          </a:p>
          <a:p>
            <a:pPr marL="742950" lvl="1" indent="-285750" algn="just">
              <a:buFont typeface="Arial" panose="020B0604020202020204" pitchFamily="34" charset="0"/>
              <a:buChar char="•"/>
            </a:pPr>
            <a:r>
              <a:rPr lang="en-US" dirty="0"/>
              <a:t>To store program instructions</a:t>
            </a:r>
          </a:p>
          <a:p>
            <a:pPr marL="742950" lvl="1" indent="-285750" algn="just">
              <a:buFont typeface="Arial" panose="020B0604020202020204" pitchFamily="34" charset="0"/>
              <a:buChar char="•"/>
            </a:pPr>
            <a:r>
              <a:rPr lang="en-US" dirty="0"/>
              <a:t>To store constant values</a:t>
            </a:r>
          </a:p>
          <a:p>
            <a:pPr marL="742950" lvl="1" indent="-285750" algn="just">
              <a:buFont typeface="Arial" panose="020B0604020202020204" pitchFamily="34" charset="0"/>
              <a:buChar char="•"/>
            </a:pPr>
            <a:r>
              <a:rPr lang="en-US" dirty="0"/>
              <a:t>To store variable values</a:t>
            </a:r>
          </a:p>
          <a:p>
            <a:pPr marL="742950" lvl="1" indent="-285750" algn="just">
              <a:buFont typeface="Arial" panose="020B0604020202020204" pitchFamily="34" charset="0"/>
              <a:buChar char="•"/>
            </a:pPr>
            <a:r>
              <a:rPr lang="en-US" dirty="0"/>
              <a:t>To track the function calls, jumping statements, etc.</a:t>
            </a:r>
          </a:p>
          <a:p>
            <a:pPr marL="742950" lvl="1"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b="1" dirty="0"/>
              <a:t>Auxiliary space: </a:t>
            </a:r>
            <a:r>
              <a:rPr lang="en-US" dirty="0"/>
              <a:t>The extra space required by the algorithm, excluding the input size, is known as an auxiliary space. The space complexity considers both the spaces, i.e., auxiliary space, and space used by the input.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So, </a:t>
            </a:r>
            <a:r>
              <a:rPr lang="en-US" b="1" dirty="0"/>
              <a:t>Space complexity = Auxiliary space + Input size.</a:t>
            </a:r>
            <a:endParaRPr lang="en-US"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95401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8457" y="497840"/>
            <a:ext cx="7495544" cy="566822"/>
          </a:xfrm>
          <a:prstGeom prst="rect">
            <a:avLst/>
          </a:prstGeom>
        </p:spPr>
        <p:txBody>
          <a:bodyPr vert="horz" wrap="square" lIns="0" tIns="12700" rIns="0" bIns="0" rtlCol="0">
            <a:spAutoFit/>
          </a:bodyPr>
          <a:lstStyle/>
          <a:p>
            <a:pPr fontAlgn="base"/>
            <a:r>
              <a:rPr lang="en-US" b="1" dirty="0"/>
              <a:t>Types of Algorithms</a:t>
            </a:r>
          </a:p>
        </p:txBody>
      </p:sp>
      <p:sp>
        <p:nvSpPr>
          <p:cNvPr id="3" name="object 3"/>
          <p:cNvSpPr txBox="1"/>
          <p:nvPr/>
        </p:nvSpPr>
        <p:spPr>
          <a:xfrm>
            <a:off x="685800" y="1219200"/>
            <a:ext cx="8183880" cy="5101397"/>
          </a:xfrm>
          <a:prstGeom prst="rect">
            <a:avLst/>
          </a:prstGeom>
        </p:spPr>
        <p:txBody>
          <a:bodyPr vert="horz" wrap="square" lIns="0" tIns="114300" rIns="0" bIns="0" rtlCol="0">
            <a:spAutoFit/>
          </a:bodyPr>
          <a:lstStyle/>
          <a:p>
            <a:pPr marL="285750" indent="-285750" algn="just">
              <a:buFont typeface="Arial" panose="020B0604020202020204" pitchFamily="34" charset="0"/>
              <a:buChar char="•"/>
            </a:pPr>
            <a:r>
              <a:rPr lang="en-US" b="1" dirty="0"/>
              <a:t>The following are the types of algorithm:</a:t>
            </a:r>
            <a:endParaRPr lang="en-US" dirty="0"/>
          </a:p>
          <a:p>
            <a:pPr marL="285750" indent="-285750" algn="just">
              <a:buFont typeface="Arial" panose="020B0604020202020204" pitchFamily="34" charset="0"/>
              <a:buChar char="•"/>
            </a:pPr>
            <a:r>
              <a:rPr lang="en-US" b="1" dirty="0"/>
              <a:t>Search Algorithm</a:t>
            </a:r>
            <a:endParaRPr lang="en-US" dirty="0"/>
          </a:p>
          <a:p>
            <a:pPr marL="285750" indent="-285750" algn="just">
              <a:buFont typeface="Arial" panose="020B0604020202020204" pitchFamily="34" charset="0"/>
              <a:buChar char="•"/>
            </a:pPr>
            <a:r>
              <a:rPr lang="en-US" b="1" dirty="0"/>
              <a:t>Sort Algorithm</a:t>
            </a:r>
          </a:p>
          <a:p>
            <a:pPr marL="285750" indent="-285750" algn="just">
              <a:buFont typeface="Arial" panose="020B0604020202020204" pitchFamily="34" charset="0"/>
              <a:buChar char="•"/>
            </a:pPr>
            <a:endParaRPr lang="en-US" dirty="0"/>
          </a:p>
          <a:p>
            <a:pPr algn="just"/>
            <a:r>
              <a:rPr lang="en-US" b="1" dirty="0"/>
              <a:t>Search Algorithm</a:t>
            </a:r>
          </a:p>
          <a:p>
            <a:pPr marL="285750" indent="-285750" algn="just">
              <a:buFont typeface="Arial" panose="020B0604020202020204" pitchFamily="34" charset="0"/>
              <a:buChar char="•"/>
            </a:pPr>
            <a:r>
              <a:rPr lang="en-US" dirty="0"/>
              <a:t>On each day, we search for something in our day to day life. Similarly, with the case of computer, huge data is stored in a computer that whenever the user asks for any data then the computer searches for that data in the memory and provides that data to the user. There are mainly</a:t>
            </a:r>
          </a:p>
          <a:p>
            <a:pPr marL="285750" indent="-285750" algn="just">
              <a:buFont typeface="Arial" panose="020B0604020202020204" pitchFamily="34" charset="0"/>
              <a:buChar char="•"/>
            </a:pPr>
            <a:endParaRPr lang="en-US" b="1" dirty="0"/>
          </a:p>
          <a:p>
            <a:pPr algn="just"/>
            <a:r>
              <a:rPr lang="en-US" b="1" dirty="0"/>
              <a:t>Linear Search</a:t>
            </a:r>
            <a:endParaRPr lang="en-US" dirty="0"/>
          </a:p>
          <a:p>
            <a:pPr marL="285750" indent="-285750" algn="just">
              <a:buFont typeface="Arial" panose="020B0604020202020204" pitchFamily="34" charset="0"/>
              <a:buChar char="•"/>
            </a:pPr>
            <a:r>
              <a:rPr lang="en-US" dirty="0"/>
              <a:t>Linear search is a very simple algorithm that starts searching for an element or a value from the beginning of an array until the required element is not found. It compares the element to be searched with all the elements in an array, if the match is found, then it returns the index of the element else it returns -1. This algorithm can be implemented on the unsorted list</a:t>
            </a:r>
          </a:p>
        </p:txBody>
      </p:sp>
    </p:spTree>
    <p:extLst>
      <p:ext uri="{BB962C8B-B14F-4D97-AF65-F5344CB8AC3E}">
        <p14:creationId xmlns:p14="http://schemas.microsoft.com/office/powerpoint/2010/main" val="3653925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8457" y="497840"/>
            <a:ext cx="7495544" cy="566822"/>
          </a:xfrm>
          <a:prstGeom prst="rect">
            <a:avLst/>
          </a:prstGeom>
        </p:spPr>
        <p:txBody>
          <a:bodyPr vert="horz" wrap="square" lIns="0" tIns="12700" rIns="0" bIns="0" rtlCol="0">
            <a:spAutoFit/>
          </a:bodyPr>
          <a:lstStyle/>
          <a:p>
            <a:pPr fontAlgn="base"/>
            <a:r>
              <a:rPr lang="en-US" b="1" dirty="0"/>
              <a:t>Types of Algorithms</a:t>
            </a:r>
          </a:p>
        </p:txBody>
      </p:sp>
      <p:sp>
        <p:nvSpPr>
          <p:cNvPr id="3" name="object 3"/>
          <p:cNvSpPr txBox="1"/>
          <p:nvPr/>
        </p:nvSpPr>
        <p:spPr>
          <a:xfrm>
            <a:off x="685800" y="1202606"/>
            <a:ext cx="8183880" cy="5655394"/>
          </a:xfrm>
          <a:prstGeom prst="rect">
            <a:avLst/>
          </a:prstGeom>
        </p:spPr>
        <p:txBody>
          <a:bodyPr vert="horz" wrap="square" lIns="0" tIns="114300" rIns="0" bIns="0" rtlCol="0">
            <a:spAutoFit/>
          </a:bodyPr>
          <a:lstStyle/>
          <a:p>
            <a:pPr marL="285750" indent="-285750" algn="just">
              <a:buFont typeface="Arial" panose="020B0604020202020204" pitchFamily="34" charset="0"/>
              <a:buChar char="•"/>
            </a:pPr>
            <a:r>
              <a:rPr lang="en-US" b="1" dirty="0"/>
              <a:t>Binary Search</a:t>
            </a:r>
            <a:endParaRPr lang="en-US" dirty="0"/>
          </a:p>
          <a:p>
            <a:pPr marL="285750" indent="-285750" algn="just">
              <a:buFont typeface="Arial" panose="020B0604020202020204" pitchFamily="34" charset="0"/>
              <a:buChar char="•"/>
            </a:pPr>
            <a:r>
              <a:rPr lang="en-US" dirty="0"/>
              <a:t>A Binary algorithm is the simplest algorithm that searches the </a:t>
            </a:r>
            <a:r>
              <a:rPr lang="en-US" b="1" dirty="0"/>
              <a:t>element very quickly</a:t>
            </a:r>
            <a:r>
              <a:rPr lang="en-US" dirty="0"/>
              <a:t>. It is used to search the element from the sorted list. The elements must be </a:t>
            </a:r>
            <a:r>
              <a:rPr lang="en-US" b="1" dirty="0"/>
              <a:t>stored in sequential order </a:t>
            </a:r>
            <a:r>
              <a:rPr lang="en-US" dirty="0"/>
              <a:t>or the sorted manner to implement the binary algorithm. Binary search cannot be implemented if the elements are stored in a random manner. It is used to find the middle element of the list.</a:t>
            </a:r>
          </a:p>
          <a:p>
            <a:pPr marL="285750" indent="-285750" algn="just">
              <a:buFont typeface="Arial" panose="020B0604020202020204" pitchFamily="34" charset="0"/>
              <a:buChar char="•"/>
            </a:pPr>
            <a:r>
              <a:rPr lang="en-US" b="1" dirty="0"/>
              <a:t>Sorting Algorithms</a:t>
            </a:r>
          </a:p>
          <a:p>
            <a:pPr marL="285750" indent="-285750" algn="just">
              <a:buFont typeface="Arial" panose="020B0604020202020204" pitchFamily="34" charset="0"/>
              <a:buChar char="•"/>
            </a:pPr>
            <a:r>
              <a:rPr lang="en-US" dirty="0"/>
              <a:t>Sorting algorithms are used to </a:t>
            </a:r>
            <a:r>
              <a:rPr lang="en-US" b="1" dirty="0"/>
              <a:t>rearrange the elements in an array </a:t>
            </a:r>
            <a:r>
              <a:rPr lang="en-US" dirty="0"/>
              <a:t>or a given data structure either in an </a:t>
            </a:r>
            <a:r>
              <a:rPr lang="en-US" b="1" dirty="0"/>
              <a:t>ascending</a:t>
            </a:r>
            <a:r>
              <a:rPr lang="en-US" dirty="0"/>
              <a:t> or </a:t>
            </a:r>
            <a:r>
              <a:rPr lang="en-US" b="1" dirty="0"/>
              <a:t>descending order</a:t>
            </a:r>
            <a:r>
              <a:rPr lang="en-US" dirty="0"/>
              <a:t>. The comparison operator decides the new order of the elements.</a:t>
            </a:r>
          </a:p>
          <a:p>
            <a:pPr marL="285750" indent="-285750" algn="just">
              <a:buFont typeface="Arial" panose="020B0604020202020204" pitchFamily="34" charset="0"/>
              <a:buChar char="•"/>
            </a:pPr>
            <a:r>
              <a:rPr lang="en-US" b="1" dirty="0"/>
              <a:t>Why do we need a sorting algorithm?</a:t>
            </a:r>
          </a:p>
          <a:p>
            <a:pPr marL="285750" indent="-285750" algn="just">
              <a:buFont typeface="Arial" panose="020B0604020202020204" pitchFamily="34" charset="0"/>
              <a:buChar char="•"/>
            </a:pPr>
            <a:r>
              <a:rPr lang="en-US" dirty="0"/>
              <a:t>An efficient sorting algorithm is required for optimizing the efficiency of other algorithms like binary search algorithm as a binary search algorithm requires an array to be sorted in a particular order, mainly in </a:t>
            </a:r>
            <a:r>
              <a:rPr lang="en-US" b="1" dirty="0"/>
              <a:t>ascending order.</a:t>
            </a:r>
          </a:p>
          <a:p>
            <a:pPr marL="285750" indent="-285750" algn="just">
              <a:buFont typeface="Arial" panose="020B0604020202020204" pitchFamily="34" charset="0"/>
              <a:buChar char="•"/>
            </a:pPr>
            <a:r>
              <a:rPr lang="en-US" dirty="0"/>
              <a:t>It produces information in a sorted order, which is a</a:t>
            </a:r>
            <a:r>
              <a:rPr lang="en-US" b="1" dirty="0"/>
              <a:t> human-readable format.</a:t>
            </a:r>
          </a:p>
          <a:p>
            <a:pPr marL="285750" indent="-285750" algn="just">
              <a:buFont typeface="Arial" panose="020B0604020202020204" pitchFamily="34" charset="0"/>
              <a:buChar char="•"/>
            </a:pPr>
            <a:r>
              <a:rPr lang="en-US" dirty="0"/>
              <a:t>Searching a particular element in a sorted list is </a:t>
            </a:r>
            <a:r>
              <a:rPr lang="en-US" b="1" dirty="0"/>
              <a:t>faster than the unsorted list</a:t>
            </a:r>
            <a:r>
              <a:rPr lang="en-US" dirty="0"/>
              <a:t>.</a:t>
            </a:r>
          </a:p>
        </p:txBody>
      </p:sp>
    </p:spTree>
    <p:extLst>
      <p:ext uri="{BB962C8B-B14F-4D97-AF65-F5344CB8AC3E}">
        <p14:creationId xmlns:p14="http://schemas.microsoft.com/office/powerpoint/2010/main" val="394902401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11937</TotalTime>
  <Words>825</Words>
  <Application>Microsoft Office PowerPoint</Application>
  <PresentationFormat>On-screen Show (4:3)</PresentationFormat>
  <Paragraphs>52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inter-regular</vt:lpstr>
      <vt:lpstr>Wingdings 3</vt:lpstr>
      <vt:lpstr>Wisp</vt:lpstr>
      <vt:lpstr>Algorithm   </vt:lpstr>
      <vt:lpstr>Algorithm Analysis</vt:lpstr>
      <vt:lpstr>Algorithm Complexity</vt:lpstr>
      <vt:lpstr>Algorithm Complexity</vt:lpstr>
      <vt:lpstr>Types of Algorithms</vt:lpstr>
      <vt:lpstr>Types of Algorithms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.NET Framework</dc:title>
  <dc:creator>Ravi Sharma</dc:creator>
  <cp:lastModifiedBy>Dr. Ravi Sharma</cp:lastModifiedBy>
  <cp:revision>511</cp:revision>
  <dcterms:created xsi:type="dcterms:W3CDTF">2020-09-02T08:53:50Z</dcterms:created>
  <dcterms:modified xsi:type="dcterms:W3CDTF">2023-01-30T06:51:27Z</dcterms:modified>
</cp:coreProperties>
</file>