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8" r:id="rId1"/>
  </p:sldMasterIdLst>
  <p:sldIdLst>
    <p:sldId id="256" r:id="rId2"/>
    <p:sldId id="298" r:id="rId3"/>
    <p:sldId id="299" r:id="rId4"/>
    <p:sldId id="300" r:id="rId5"/>
    <p:sldId id="301" r:id="rId6"/>
    <p:sldId id="302" r:id="rId7"/>
    <p:sldId id="304" r:id="rId8"/>
    <p:sldId id="305" r:id="rId9"/>
    <p:sldId id="306" r:id="rId10"/>
    <p:sldId id="307" r:id="rId11"/>
    <p:sldId id="308" r:id="rId12"/>
    <p:sldId id="309" r:id="rId13"/>
    <p:sldId id="310" r:id="rId14"/>
    <p:sldId id="311" r:id="rId15"/>
    <p:sldId id="312" r:id="rId16"/>
    <p:sldId id="314" r:id="rId17"/>
    <p:sldId id="315" r:id="rId18"/>
    <p:sldId id="316" r:id="rId19"/>
    <p:sldId id="317" r:id="rId20"/>
    <p:sldId id="318" r:id="rId21"/>
    <p:sldId id="319" r:id="rId2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3760B3-D9D6-44D6-A71B-A5409D44C52E}">
          <p14:sldIdLst>
            <p14:sldId id="256"/>
            <p14:sldId id="298"/>
            <p14:sldId id="299"/>
            <p14:sldId id="300"/>
            <p14:sldId id="301"/>
            <p14:sldId id="302"/>
            <p14:sldId id="304"/>
            <p14:sldId id="305"/>
            <p14:sldId id="306"/>
            <p14:sldId id="307"/>
            <p14:sldId id="308"/>
            <p14:sldId id="309"/>
            <p14:sldId id="310"/>
            <p14:sldId id="311"/>
            <p14:sldId id="312"/>
            <p14:sldId id="314"/>
            <p14:sldId id="315"/>
            <p14:sldId id="316"/>
            <p14:sldId id="317"/>
            <p14:sldId id="318"/>
            <p14:sldId id="31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5" autoAdjust="0"/>
    <p:restoredTop sz="94755" autoAdjust="0"/>
  </p:normalViewPr>
  <p:slideViewPr>
    <p:cSldViewPr>
      <p:cViewPr varScale="1">
        <p:scale>
          <a:sx n="81" d="100"/>
          <a:sy n="81" d="100"/>
        </p:scale>
        <p:origin x="115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410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984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277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351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935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2888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0554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189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1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817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119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6197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8468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132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7957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6868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9/23/2021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89076059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20571" y="851517"/>
            <a:ext cx="5427829" cy="2991416"/>
          </a:xfrm>
          <a:prstGeom prst="rect">
            <a:avLst/>
          </a:prstGeom>
        </p:spPr>
        <p:txBody>
          <a:bodyPr vert="horz" lIns="91440" tIns="45720" rIns="91440" bIns="45720" rtlCol="0" anchor="b">
            <a:normAutofit/>
          </a:bodyPr>
          <a:lstStyle/>
          <a:p>
            <a:r>
              <a:rPr lang="en-US" dirty="0"/>
              <a:t>Asymptotic Symbol</a:t>
            </a:r>
          </a:p>
        </p:txBody>
      </p:sp>
      <p:pic>
        <p:nvPicPr>
          <p:cNvPr id="6" name="Graphic 5" descr="Gavel">
            <a:extLst>
              <a:ext uri="{FF2B5EF4-FFF2-40B4-BE49-F238E27FC236}">
                <a16:creationId xmlns:a16="http://schemas.microsoft.com/office/drawing/2014/main" id="{519D7011-C41F-4356-B909-B10808D2B5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8627" y="2531473"/>
            <a:ext cx="2413000" cy="241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Big oh Notation (O)</a:t>
            </a:r>
          </a:p>
        </p:txBody>
      </p:sp>
      <p:sp>
        <p:nvSpPr>
          <p:cNvPr id="3" name="object 3"/>
          <p:cNvSpPr txBox="1"/>
          <p:nvPr/>
        </p:nvSpPr>
        <p:spPr>
          <a:xfrm>
            <a:off x="609600" y="1295400"/>
            <a:ext cx="8183880" cy="3162404"/>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Big O notation is an asymptotic notation that measures the performance of an algorithm by simply providing the </a:t>
            </a:r>
            <a:r>
              <a:rPr lang="en-US" b="1" dirty="0"/>
              <a:t>order of growth of the function</a:t>
            </a:r>
            <a:r>
              <a:rPr lang="en-US" dirty="0"/>
              <a:t>.</a:t>
            </a:r>
          </a:p>
          <a:p>
            <a:pPr marL="285750" indent="-285750" algn="just">
              <a:buFont typeface="Arial" panose="020B0604020202020204" pitchFamily="34" charset="0"/>
              <a:buChar char="•"/>
            </a:pPr>
            <a:r>
              <a:rPr lang="en-US" dirty="0"/>
              <a:t>This </a:t>
            </a:r>
            <a:r>
              <a:rPr lang="en-US" b="1" dirty="0"/>
              <a:t>notation provides an upper bound on a function</a:t>
            </a:r>
            <a:r>
              <a:rPr lang="en-US" dirty="0"/>
              <a:t> which ensures that the function never grows faster than the upper bound. So, it gives the least upper bound on a function so that </a:t>
            </a:r>
            <a:r>
              <a:rPr lang="en-US" b="1" dirty="0"/>
              <a:t>the function never grows faster than this upper bound</a:t>
            </a:r>
            <a:r>
              <a:rPr lang="en-US" dirty="0"/>
              <a:t>.</a:t>
            </a:r>
          </a:p>
          <a:p>
            <a:pPr marL="285750" indent="-285750" algn="just">
              <a:buFont typeface="Arial" panose="020B0604020202020204" pitchFamily="34" charset="0"/>
              <a:buChar char="•"/>
            </a:pPr>
            <a:r>
              <a:rPr lang="en-US" dirty="0"/>
              <a:t>It is the formal way to express the upper boundary of an algorithm running time. It measures the worst case of time complexity or the algorithm's </a:t>
            </a:r>
            <a:r>
              <a:rPr lang="en-US" b="1" dirty="0"/>
              <a:t>longest amount of time to complete its operation</a:t>
            </a:r>
            <a:r>
              <a:rPr lang="en-US" dirty="0"/>
              <a:t>. It is represented as shown below:</a:t>
            </a:r>
          </a:p>
        </p:txBody>
      </p:sp>
      <p:pic>
        <p:nvPicPr>
          <p:cNvPr id="5" name="Picture 4" descr="Chart, line chart&#10;&#10;Description automatically generated">
            <a:extLst>
              <a:ext uri="{FF2B5EF4-FFF2-40B4-BE49-F238E27FC236}">
                <a16:creationId xmlns:a16="http://schemas.microsoft.com/office/drawing/2014/main" id="{301BF226-480E-48F2-82D7-FD31D9145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479" y="4457804"/>
            <a:ext cx="2857500" cy="2085975"/>
          </a:xfrm>
          <a:prstGeom prst="rect">
            <a:avLst/>
          </a:prstGeom>
        </p:spPr>
      </p:pic>
    </p:spTree>
    <p:extLst>
      <p:ext uri="{BB962C8B-B14F-4D97-AF65-F5344CB8AC3E}">
        <p14:creationId xmlns:p14="http://schemas.microsoft.com/office/powerpoint/2010/main" val="327925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Big oh Notation (O)</a:t>
            </a:r>
          </a:p>
        </p:txBody>
      </p:sp>
      <p:sp>
        <p:nvSpPr>
          <p:cNvPr id="3" name="object 3"/>
          <p:cNvSpPr txBox="1"/>
          <p:nvPr/>
        </p:nvSpPr>
        <p:spPr>
          <a:xfrm>
            <a:off x="609600" y="1295400"/>
            <a:ext cx="8183880" cy="3439403"/>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b="1" dirty="0"/>
              <a:t>For example:</a:t>
            </a:r>
            <a:endParaRPr lang="en-US" dirty="0"/>
          </a:p>
          <a:p>
            <a:pPr marL="285750" indent="-285750" algn="just">
              <a:buFont typeface="Arial" panose="020B0604020202020204" pitchFamily="34" charset="0"/>
              <a:buChar char="•"/>
            </a:pPr>
            <a:r>
              <a:rPr lang="en-US" dirty="0"/>
              <a:t>If </a:t>
            </a:r>
            <a:r>
              <a:rPr lang="en-US" b="1" dirty="0"/>
              <a:t>f(n)</a:t>
            </a:r>
            <a:r>
              <a:rPr lang="en-US" dirty="0"/>
              <a:t> and </a:t>
            </a:r>
            <a:r>
              <a:rPr lang="en-US" b="1" dirty="0"/>
              <a:t>g(n)</a:t>
            </a:r>
            <a:r>
              <a:rPr lang="en-US" dirty="0"/>
              <a:t> are the two functions defined </a:t>
            </a:r>
            <a:r>
              <a:rPr lang="en-US" b="1" dirty="0"/>
              <a:t>for positive integers</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then </a:t>
            </a:r>
            <a:r>
              <a:rPr lang="en-US" b="1" dirty="0"/>
              <a:t>f(n)</a:t>
            </a:r>
            <a:r>
              <a:rPr lang="en-US" dirty="0"/>
              <a:t> = </a:t>
            </a:r>
            <a:r>
              <a:rPr lang="en-US" b="1" dirty="0"/>
              <a:t>O(g(n))</a:t>
            </a:r>
            <a:r>
              <a:rPr lang="en-US" dirty="0"/>
              <a:t> as </a:t>
            </a:r>
            <a:r>
              <a:rPr lang="en-US" b="1" dirty="0"/>
              <a:t>f(n) is big oh of g(n)</a:t>
            </a:r>
            <a:r>
              <a:rPr lang="en-US" dirty="0"/>
              <a:t> or f(n) is on the order of g(n)) if there exists constants c and no such that:</a:t>
            </a:r>
          </a:p>
          <a:p>
            <a:pPr marL="285750" indent="-285750" algn="just">
              <a:buFont typeface="Arial" panose="020B0604020202020204" pitchFamily="34" charset="0"/>
              <a:buChar char="•"/>
            </a:pPr>
            <a:r>
              <a:rPr lang="en-US" b="1" dirty="0"/>
              <a:t>f(n)≤</a:t>
            </a:r>
            <a:r>
              <a:rPr lang="en-US" b="1" dirty="0" err="1"/>
              <a:t>c.g</a:t>
            </a:r>
            <a:r>
              <a:rPr lang="en-US" b="1" dirty="0"/>
              <a:t>(n) for all </a:t>
            </a:r>
            <a:r>
              <a:rPr lang="en-US" b="1" dirty="0" err="1"/>
              <a:t>n≥no</a:t>
            </a:r>
            <a:endParaRPr lang="en-US" b="1"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implies that </a:t>
            </a:r>
            <a:r>
              <a:rPr lang="en-US" b="1" dirty="0"/>
              <a:t>f(n) does not grow faster than g(n), </a:t>
            </a:r>
            <a:r>
              <a:rPr lang="en-US" dirty="0"/>
              <a:t>or </a:t>
            </a:r>
            <a:r>
              <a:rPr lang="en-US" b="1" dirty="0"/>
              <a:t>g(n) is an upper bound on the function f(n</a:t>
            </a:r>
            <a:r>
              <a:rPr lang="en-US" dirty="0"/>
              <a:t>). In this case, we are calculating the growth rate of the function which eventually calculates the worst time complexity of a function, i.e., how worst an algorithm can perform.</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31855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Big oh Notation (O)</a:t>
            </a:r>
          </a:p>
        </p:txBody>
      </p:sp>
      <p:sp>
        <p:nvSpPr>
          <p:cNvPr id="3" name="object 3"/>
          <p:cNvSpPr txBox="1"/>
          <p:nvPr/>
        </p:nvSpPr>
        <p:spPr>
          <a:xfrm>
            <a:off x="609600" y="1295400"/>
            <a:ext cx="8183880" cy="4270400"/>
          </a:xfrm>
          <a:prstGeom prst="rect">
            <a:avLst/>
          </a:prstGeom>
        </p:spPr>
        <p:txBody>
          <a:bodyPr vert="horz" wrap="square" lIns="0" tIns="114300" rIns="0" bIns="0" rtlCol="0">
            <a:spAutoFit/>
          </a:bodyPr>
          <a:lstStyle/>
          <a:p>
            <a:pPr algn="just"/>
            <a:r>
              <a:rPr lang="en-US" b="1" dirty="0"/>
              <a:t>Let's understand through examples</a:t>
            </a:r>
            <a:endParaRPr lang="en-US" dirty="0"/>
          </a:p>
          <a:p>
            <a:pPr marL="285750" indent="-285750" algn="just">
              <a:buFont typeface="Arial" panose="020B0604020202020204" pitchFamily="34" charset="0"/>
              <a:buChar char="•"/>
            </a:pPr>
            <a:r>
              <a:rPr lang="en-US" b="1" dirty="0"/>
              <a:t>Example 1: </a:t>
            </a:r>
            <a:r>
              <a:rPr lang="en-US" dirty="0"/>
              <a:t>f(n)=2n+3 , g(n)=n</a:t>
            </a:r>
          </a:p>
          <a:p>
            <a:pPr marL="285750" indent="-285750" algn="just">
              <a:buFont typeface="Arial" panose="020B0604020202020204" pitchFamily="34" charset="0"/>
              <a:buChar char="•"/>
            </a:pPr>
            <a:r>
              <a:rPr lang="en-US" dirty="0"/>
              <a:t>Now, we have to find </a:t>
            </a:r>
            <a:r>
              <a:rPr lang="en-US" b="1" dirty="0"/>
              <a:t>Is f(n)=O(g(n))?</a:t>
            </a:r>
            <a:endParaRPr lang="en-US" dirty="0"/>
          </a:p>
          <a:p>
            <a:pPr marL="285750" indent="-285750" algn="just">
              <a:buFont typeface="Arial" panose="020B0604020202020204" pitchFamily="34" charset="0"/>
              <a:buChar char="•"/>
            </a:pPr>
            <a:r>
              <a:rPr lang="en-US" dirty="0"/>
              <a:t>To check f(n)=O(g(n)), it must satisfy the given condition:</a:t>
            </a:r>
          </a:p>
          <a:p>
            <a:pPr marL="285750" indent="-285750" algn="just">
              <a:buFont typeface="Arial" panose="020B0604020202020204" pitchFamily="34" charset="0"/>
              <a:buChar char="•"/>
            </a:pPr>
            <a:r>
              <a:rPr lang="en-US" b="1" dirty="0"/>
              <a:t>f(n)&lt;=</a:t>
            </a:r>
            <a:r>
              <a:rPr lang="en-US" b="1" dirty="0" err="1"/>
              <a:t>c.g</a:t>
            </a:r>
            <a:r>
              <a:rPr lang="en-US" b="1" dirty="0"/>
              <a:t>(n)</a:t>
            </a:r>
            <a:endParaRPr lang="en-US" dirty="0"/>
          </a:p>
          <a:p>
            <a:pPr marL="285750" indent="-285750" algn="just">
              <a:buFont typeface="Arial" panose="020B0604020202020204" pitchFamily="34" charset="0"/>
              <a:buChar char="•"/>
            </a:pPr>
            <a:r>
              <a:rPr lang="en-US" dirty="0"/>
              <a:t>First, we will replace f(n) by 2n+3 and g(n) by n.</a:t>
            </a:r>
          </a:p>
          <a:p>
            <a:pPr marL="285750" indent="-285750" algn="just">
              <a:buFont typeface="Arial" panose="020B0604020202020204" pitchFamily="34" charset="0"/>
              <a:buChar char="•"/>
            </a:pPr>
            <a:r>
              <a:rPr lang="en-US" dirty="0"/>
              <a:t>2n+3 &lt;= </a:t>
            </a:r>
            <a:r>
              <a:rPr lang="en-US" dirty="0" err="1"/>
              <a:t>c.n</a:t>
            </a:r>
            <a:endParaRPr lang="en-US" dirty="0"/>
          </a:p>
          <a:p>
            <a:pPr marL="285750" indent="-285750" algn="just">
              <a:buFont typeface="Arial" panose="020B0604020202020204" pitchFamily="34" charset="0"/>
              <a:buChar char="•"/>
            </a:pPr>
            <a:r>
              <a:rPr lang="en-US" b="1" dirty="0"/>
              <a:t>Let's assume c=5, n=1 </a:t>
            </a:r>
            <a:r>
              <a:rPr lang="en-US" dirty="0"/>
              <a:t>then</a:t>
            </a:r>
          </a:p>
          <a:p>
            <a:pPr marL="285750" indent="-285750" algn="just">
              <a:buFont typeface="Arial" panose="020B0604020202020204" pitchFamily="34" charset="0"/>
              <a:buChar char="•"/>
            </a:pPr>
            <a:r>
              <a:rPr lang="en-US" dirty="0"/>
              <a:t>2*1+3&lt;=5*1</a:t>
            </a:r>
          </a:p>
          <a:p>
            <a:pPr marL="285750" indent="-285750" algn="just">
              <a:buFont typeface="Arial" panose="020B0604020202020204" pitchFamily="34" charset="0"/>
              <a:buChar char="•"/>
            </a:pPr>
            <a:r>
              <a:rPr lang="en-US" dirty="0"/>
              <a:t>5&lt;=5</a:t>
            </a:r>
          </a:p>
          <a:p>
            <a:pPr marL="285750" indent="-285750" algn="just">
              <a:buFont typeface="Arial" panose="020B0604020202020204" pitchFamily="34" charset="0"/>
              <a:buChar char="•"/>
            </a:pPr>
            <a:r>
              <a:rPr lang="en-US" dirty="0"/>
              <a:t>For n=1, the above condition is true.</a:t>
            </a:r>
          </a:p>
          <a:p>
            <a:pPr marL="285750" indent="-285750" algn="just">
              <a:buFont typeface="Arial" panose="020B0604020202020204" pitchFamily="34" charset="0"/>
              <a:buChar char="•"/>
            </a:pPr>
            <a:r>
              <a:rPr lang="en-US" b="1" dirty="0"/>
              <a:t>If n=2</a:t>
            </a:r>
          </a:p>
          <a:p>
            <a:pPr marL="285750" indent="-285750" algn="just">
              <a:buFont typeface="Arial" panose="020B0604020202020204" pitchFamily="34" charset="0"/>
              <a:buChar char="•"/>
            </a:pPr>
            <a:r>
              <a:rPr lang="en-US" dirty="0"/>
              <a:t>2*2+3&lt;=5*2</a:t>
            </a:r>
          </a:p>
          <a:p>
            <a:pPr marL="285750" indent="-285750" algn="just">
              <a:buFont typeface="Arial" panose="020B0604020202020204" pitchFamily="34" charset="0"/>
              <a:buChar char="•"/>
            </a:pPr>
            <a:r>
              <a:rPr lang="en-US" dirty="0"/>
              <a:t>7&lt;=10</a:t>
            </a:r>
          </a:p>
          <a:p>
            <a:pPr marL="285750" indent="-285750" algn="just">
              <a:buFont typeface="Arial" panose="020B0604020202020204" pitchFamily="34" charset="0"/>
              <a:buChar char="•"/>
            </a:pPr>
            <a:r>
              <a:rPr lang="en-US" dirty="0"/>
              <a:t>For n=2, the above condition is true.</a:t>
            </a:r>
          </a:p>
        </p:txBody>
      </p:sp>
    </p:spTree>
    <p:extLst>
      <p:ext uri="{BB962C8B-B14F-4D97-AF65-F5344CB8AC3E}">
        <p14:creationId xmlns:p14="http://schemas.microsoft.com/office/powerpoint/2010/main" val="52334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Big oh Notation (O)</a:t>
            </a:r>
          </a:p>
        </p:txBody>
      </p:sp>
      <p:sp>
        <p:nvSpPr>
          <p:cNvPr id="3" name="object 3"/>
          <p:cNvSpPr txBox="1"/>
          <p:nvPr/>
        </p:nvSpPr>
        <p:spPr>
          <a:xfrm>
            <a:off x="609600" y="1295400"/>
            <a:ext cx="8183880" cy="2331407"/>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We know that for any value of n, it will satisfy the above condition, i.e., 2n+3&lt;=</a:t>
            </a:r>
            <a:r>
              <a:rPr lang="en-US" dirty="0" err="1"/>
              <a:t>c.n</a:t>
            </a:r>
            <a:r>
              <a:rPr lang="en-US" dirty="0"/>
              <a:t>. If the value of c is equal to 5, then it will satisfy the condition 2n+3&lt;=</a:t>
            </a:r>
            <a:r>
              <a:rPr lang="en-US" dirty="0" err="1"/>
              <a:t>c.n</a:t>
            </a:r>
            <a:r>
              <a:rPr lang="en-US" dirty="0"/>
              <a:t>. We can take any value of n starting from 1, it will always satisfy. Therefore, we can say that for some constants c and for some constants n0, it will always satisfy 2n+3&lt;=</a:t>
            </a:r>
            <a:r>
              <a:rPr lang="en-US" dirty="0" err="1"/>
              <a:t>c.n</a:t>
            </a:r>
            <a:r>
              <a:rPr lang="en-US" dirty="0"/>
              <a:t>. As it is satisfying the above condition, so f(n) is big oh of g(n) or we can say that f(n) grows linearly. Therefore, it concludes that </a:t>
            </a:r>
            <a:r>
              <a:rPr lang="en-US" b="1" dirty="0" err="1"/>
              <a:t>c.g</a:t>
            </a:r>
            <a:r>
              <a:rPr lang="en-US" b="1" dirty="0"/>
              <a:t>(n) is the upper bound of the f(n). </a:t>
            </a:r>
            <a:r>
              <a:rPr lang="en-US" dirty="0"/>
              <a:t>It can be represented graphically as:</a:t>
            </a:r>
          </a:p>
        </p:txBody>
      </p:sp>
      <p:pic>
        <p:nvPicPr>
          <p:cNvPr id="5" name="Picture 4">
            <a:extLst>
              <a:ext uri="{FF2B5EF4-FFF2-40B4-BE49-F238E27FC236}">
                <a16:creationId xmlns:a16="http://schemas.microsoft.com/office/drawing/2014/main" id="{F130923C-8BC2-4B9C-97D7-D317FBA41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909" y="3546687"/>
            <a:ext cx="3733800" cy="2908056"/>
          </a:xfrm>
          <a:prstGeom prst="rect">
            <a:avLst/>
          </a:prstGeom>
        </p:spPr>
      </p:pic>
      <p:sp>
        <p:nvSpPr>
          <p:cNvPr id="6" name="Rectangle 5">
            <a:extLst>
              <a:ext uri="{FF2B5EF4-FFF2-40B4-BE49-F238E27FC236}">
                <a16:creationId xmlns:a16="http://schemas.microsoft.com/office/drawing/2014/main" id="{1098A436-6CF7-495B-920E-21E19B2A224E}"/>
              </a:ext>
            </a:extLst>
          </p:cNvPr>
          <p:cNvSpPr/>
          <p:nvPr/>
        </p:nvSpPr>
        <p:spPr>
          <a:xfrm>
            <a:off x="544682" y="3708053"/>
            <a:ext cx="4572000" cy="2585323"/>
          </a:xfrm>
          <a:prstGeom prst="rect">
            <a:avLst/>
          </a:prstGeom>
        </p:spPr>
        <p:txBody>
          <a:bodyPr>
            <a:spAutoFit/>
          </a:bodyPr>
          <a:lstStyle/>
          <a:p>
            <a:pPr marL="285750" indent="-285750" algn="just">
              <a:buFont typeface="Arial" panose="020B0604020202020204" pitchFamily="34" charset="0"/>
              <a:buChar char="•"/>
            </a:pPr>
            <a:r>
              <a:rPr lang="en-US" dirty="0"/>
              <a:t>The idea of using big o notation is to give an upper bound of a particular function, and eventually it leads to </a:t>
            </a:r>
            <a:r>
              <a:rPr lang="en-US" b="1" dirty="0"/>
              <a:t>give a worst-time complexity</a:t>
            </a:r>
            <a:r>
              <a:rPr lang="en-US" dirty="0"/>
              <a:t>. It provides an assurance that a particular function does not behave suddenly as a quadratic or a cubic fashion, it just behaves in a linear manner in a worst-case.</a:t>
            </a:r>
          </a:p>
        </p:txBody>
      </p:sp>
    </p:spTree>
    <p:extLst>
      <p:ext uri="{BB962C8B-B14F-4D97-AF65-F5344CB8AC3E}">
        <p14:creationId xmlns:p14="http://schemas.microsoft.com/office/powerpoint/2010/main" val="248470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Big oh Notation (O)</a:t>
            </a:r>
          </a:p>
        </p:txBody>
      </p:sp>
      <p:sp>
        <p:nvSpPr>
          <p:cNvPr id="3" name="object 3"/>
          <p:cNvSpPr txBox="1"/>
          <p:nvPr/>
        </p:nvSpPr>
        <p:spPr>
          <a:xfrm>
            <a:off x="609600" y="1295400"/>
            <a:ext cx="8183880" cy="2331407"/>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We know that for any value of n, it will satisfy the above condition, i.e., 2n+3&lt;=</a:t>
            </a:r>
            <a:r>
              <a:rPr lang="en-US" dirty="0" err="1"/>
              <a:t>c.n</a:t>
            </a:r>
            <a:r>
              <a:rPr lang="en-US" dirty="0"/>
              <a:t>. If the value of c is equal to 5, then it will satisfy the condition 2n+3&lt;=</a:t>
            </a:r>
            <a:r>
              <a:rPr lang="en-US" dirty="0" err="1"/>
              <a:t>c.n</a:t>
            </a:r>
            <a:r>
              <a:rPr lang="en-US" dirty="0"/>
              <a:t>. We can take any value of n starting from 1, it will always satisfy. Therefore, we can say that for some constants c and for some constants n0, it will always satisfy 2n+3&lt;=</a:t>
            </a:r>
            <a:r>
              <a:rPr lang="en-US" dirty="0" err="1"/>
              <a:t>c.n</a:t>
            </a:r>
            <a:r>
              <a:rPr lang="en-US" dirty="0"/>
              <a:t>. As it is satisfying the above condition, so f(n) is big oh of g(n) or we can say that f(n) grows linearly. Therefore, it concludes that </a:t>
            </a:r>
            <a:r>
              <a:rPr lang="en-US" b="1" dirty="0" err="1"/>
              <a:t>c.g</a:t>
            </a:r>
            <a:r>
              <a:rPr lang="en-US" b="1" dirty="0"/>
              <a:t>(n) is the upper bound of the f(n). </a:t>
            </a:r>
            <a:r>
              <a:rPr lang="en-US" dirty="0"/>
              <a:t>It can be represented graphically as:</a:t>
            </a:r>
          </a:p>
        </p:txBody>
      </p:sp>
      <p:pic>
        <p:nvPicPr>
          <p:cNvPr id="5" name="Picture 4">
            <a:extLst>
              <a:ext uri="{FF2B5EF4-FFF2-40B4-BE49-F238E27FC236}">
                <a16:creationId xmlns:a16="http://schemas.microsoft.com/office/drawing/2014/main" id="{F130923C-8BC2-4B9C-97D7-D317FBA41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909" y="3546687"/>
            <a:ext cx="3733800" cy="2908056"/>
          </a:xfrm>
          <a:prstGeom prst="rect">
            <a:avLst/>
          </a:prstGeom>
        </p:spPr>
      </p:pic>
      <p:sp>
        <p:nvSpPr>
          <p:cNvPr id="6" name="Rectangle 5">
            <a:extLst>
              <a:ext uri="{FF2B5EF4-FFF2-40B4-BE49-F238E27FC236}">
                <a16:creationId xmlns:a16="http://schemas.microsoft.com/office/drawing/2014/main" id="{1098A436-6CF7-495B-920E-21E19B2A224E}"/>
              </a:ext>
            </a:extLst>
          </p:cNvPr>
          <p:cNvSpPr/>
          <p:nvPr/>
        </p:nvSpPr>
        <p:spPr>
          <a:xfrm>
            <a:off x="544682" y="3708053"/>
            <a:ext cx="4572000" cy="2585323"/>
          </a:xfrm>
          <a:prstGeom prst="rect">
            <a:avLst/>
          </a:prstGeom>
        </p:spPr>
        <p:txBody>
          <a:bodyPr>
            <a:spAutoFit/>
          </a:bodyPr>
          <a:lstStyle/>
          <a:p>
            <a:pPr marL="285750" indent="-285750" algn="just">
              <a:buFont typeface="Arial" panose="020B0604020202020204" pitchFamily="34" charset="0"/>
              <a:buChar char="•"/>
            </a:pPr>
            <a:r>
              <a:rPr lang="en-US" dirty="0"/>
              <a:t>The idea of using big o notation is to give an upper bound of a particular function, and eventually it leads to </a:t>
            </a:r>
            <a:r>
              <a:rPr lang="en-US" b="1" dirty="0"/>
              <a:t>give a worst-time complexity</a:t>
            </a:r>
            <a:r>
              <a:rPr lang="en-US" dirty="0"/>
              <a:t>. It provides an assurance that a particular function does not behave suddenly as a quadratic or a cubic fashion, it just behaves in a linear manner in a worst-case.</a:t>
            </a:r>
          </a:p>
        </p:txBody>
      </p:sp>
    </p:spTree>
    <p:extLst>
      <p:ext uri="{BB962C8B-B14F-4D97-AF65-F5344CB8AC3E}">
        <p14:creationId xmlns:p14="http://schemas.microsoft.com/office/powerpoint/2010/main" val="125696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Omega Notation (</a:t>
            </a:r>
            <a:r>
              <a:rPr lang="el-GR" b="1" dirty="0"/>
              <a:t>Ω)</a:t>
            </a:r>
          </a:p>
        </p:txBody>
      </p:sp>
      <p:sp>
        <p:nvSpPr>
          <p:cNvPr id="3" name="object 3"/>
          <p:cNvSpPr txBox="1"/>
          <p:nvPr/>
        </p:nvSpPr>
        <p:spPr>
          <a:xfrm>
            <a:off x="609600" y="1295400"/>
            <a:ext cx="8183880" cy="5655394"/>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It basically describes the </a:t>
            </a:r>
            <a:r>
              <a:rPr lang="en-US" b="1" dirty="0"/>
              <a:t>best-case scenario </a:t>
            </a:r>
            <a:r>
              <a:rPr lang="en-US" dirty="0"/>
              <a:t>which is opposite to the big o notation.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the </a:t>
            </a:r>
            <a:r>
              <a:rPr lang="en-US" b="1" dirty="0"/>
              <a:t>formal way to represent the lower bound </a:t>
            </a:r>
            <a:r>
              <a:rPr lang="en-US" dirty="0"/>
              <a:t>of an algorithm's running time. It measures the best amount of time an algorithm can possibly take to complete or the best-case time complexity.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determines what is the </a:t>
            </a:r>
            <a:r>
              <a:rPr lang="en-US" b="1" dirty="0"/>
              <a:t>fastest time that an algorithm </a:t>
            </a:r>
            <a:r>
              <a:rPr lang="en-US" dirty="0"/>
              <a:t>can run.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If we required that an algorithm takes at least certain amount of time without using an upper bound, we use big- Ω notation i.e. the Greek letter "omega". It is used </a:t>
            </a:r>
            <a:r>
              <a:rPr lang="en-US" b="1" dirty="0"/>
              <a:t>to bound the growth of running time for large input size</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If </a:t>
            </a:r>
            <a:r>
              <a:rPr lang="en-US" b="1" dirty="0"/>
              <a:t>f(n)</a:t>
            </a:r>
            <a:r>
              <a:rPr lang="en-US" dirty="0"/>
              <a:t> and </a:t>
            </a:r>
            <a:r>
              <a:rPr lang="en-US" b="1" dirty="0"/>
              <a:t>g(n)</a:t>
            </a:r>
            <a:r>
              <a:rPr lang="en-US" dirty="0"/>
              <a:t> are the two functions defined for positive integers,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then </a:t>
            </a:r>
            <a:r>
              <a:rPr lang="en-US" b="1" dirty="0"/>
              <a:t>f(n) = Ω (g(n))</a:t>
            </a:r>
            <a:r>
              <a:rPr lang="en-US" dirty="0"/>
              <a:t> as </a:t>
            </a:r>
            <a:r>
              <a:rPr lang="en-US" b="1" dirty="0"/>
              <a:t>f(n) is Omega of g(n)</a:t>
            </a:r>
            <a:r>
              <a:rPr lang="en-US" dirty="0"/>
              <a:t> or f(n) is on the order of g(n)) if there exists constants c and no such that:</a:t>
            </a:r>
          </a:p>
          <a:p>
            <a:pPr marL="742950" lvl="1" indent="-285750" algn="just">
              <a:buFont typeface="Arial" panose="020B0604020202020204" pitchFamily="34" charset="0"/>
              <a:buChar char="•"/>
            </a:pPr>
            <a:r>
              <a:rPr lang="en-US" b="1" dirty="0"/>
              <a:t>f(n)&gt;=</a:t>
            </a:r>
            <a:r>
              <a:rPr lang="en-US" b="1" dirty="0" err="1"/>
              <a:t>c.g</a:t>
            </a:r>
            <a:r>
              <a:rPr lang="en-US" b="1" dirty="0"/>
              <a:t>(n) for all </a:t>
            </a:r>
            <a:r>
              <a:rPr lang="en-US" b="1" dirty="0" err="1"/>
              <a:t>n≥no</a:t>
            </a:r>
            <a:r>
              <a:rPr lang="en-US" b="1" dirty="0"/>
              <a:t> and c&gt;0</a:t>
            </a: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400727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Omega Notation (</a:t>
            </a:r>
            <a:r>
              <a:rPr lang="el-GR" b="1" dirty="0"/>
              <a:t>Ω)</a:t>
            </a:r>
          </a:p>
        </p:txBody>
      </p:sp>
      <p:sp>
        <p:nvSpPr>
          <p:cNvPr id="3" name="object 3"/>
          <p:cNvSpPr txBox="1"/>
          <p:nvPr/>
        </p:nvSpPr>
        <p:spPr>
          <a:xfrm>
            <a:off x="609600" y="1052787"/>
            <a:ext cx="8183880" cy="3162404"/>
          </a:xfrm>
          <a:prstGeom prst="rect">
            <a:avLst/>
          </a:prstGeom>
        </p:spPr>
        <p:txBody>
          <a:bodyPr vert="horz" wrap="square" lIns="0" tIns="114300" rIns="0" bIns="0" rtlCol="0">
            <a:spAutoFit/>
          </a:bodyPr>
          <a:lstStyle/>
          <a:p>
            <a:pPr algn="just"/>
            <a:r>
              <a:rPr lang="en-US" b="1" dirty="0"/>
              <a:t>Let's consider a simple example.</a:t>
            </a:r>
            <a:endParaRPr lang="en-US" dirty="0"/>
          </a:p>
          <a:p>
            <a:pPr marL="285750" indent="-285750" algn="just">
              <a:buFont typeface="Arial" panose="020B0604020202020204" pitchFamily="34" charset="0"/>
              <a:buChar char="•"/>
            </a:pPr>
            <a:r>
              <a:rPr lang="en-US" dirty="0"/>
              <a:t>If f(n) = 2n+3, g(n) = n,</a:t>
            </a:r>
          </a:p>
          <a:p>
            <a:pPr marL="285750" indent="-285750" algn="just">
              <a:buFont typeface="Arial" panose="020B0604020202020204" pitchFamily="34" charset="0"/>
              <a:buChar char="•"/>
            </a:pPr>
            <a:r>
              <a:rPr lang="en-US" dirty="0"/>
              <a:t>Is f(n)= </a:t>
            </a:r>
            <a:r>
              <a:rPr lang="en-US" b="1" dirty="0"/>
              <a:t>Ω</a:t>
            </a:r>
            <a:r>
              <a:rPr lang="en-US" dirty="0"/>
              <a:t> (g(n))?</a:t>
            </a:r>
          </a:p>
          <a:p>
            <a:pPr marL="285750" indent="-285750" algn="just">
              <a:buFont typeface="Arial" panose="020B0604020202020204" pitchFamily="34" charset="0"/>
              <a:buChar char="•"/>
            </a:pPr>
            <a:r>
              <a:rPr lang="en-US" dirty="0"/>
              <a:t>It must satisfy the condition:</a:t>
            </a:r>
          </a:p>
          <a:p>
            <a:pPr marL="285750" indent="-285750" algn="just">
              <a:buFont typeface="Arial" panose="020B0604020202020204" pitchFamily="34" charset="0"/>
              <a:buChar char="•"/>
            </a:pPr>
            <a:r>
              <a:rPr lang="en-US" b="1" dirty="0"/>
              <a:t>f(n)&gt;=</a:t>
            </a:r>
            <a:r>
              <a:rPr lang="en-US" b="1" dirty="0" err="1"/>
              <a:t>c.g</a:t>
            </a:r>
            <a:r>
              <a:rPr lang="en-US" b="1" dirty="0"/>
              <a:t>(n)</a:t>
            </a:r>
            <a:endParaRPr lang="en-US" dirty="0"/>
          </a:p>
          <a:p>
            <a:pPr marL="285750" indent="-285750" algn="just">
              <a:buFont typeface="Arial" panose="020B0604020202020204" pitchFamily="34" charset="0"/>
              <a:buChar char="•"/>
            </a:pPr>
            <a:r>
              <a:rPr lang="en-US" dirty="0"/>
              <a:t>To check the above condition, we first replace f(n) by 2n+3 and g(n) by n.</a:t>
            </a:r>
          </a:p>
          <a:p>
            <a:pPr marL="285750" indent="-285750" algn="just">
              <a:buFont typeface="Arial" panose="020B0604020202020204" pitchFamily="34" charset="0"/>
              <a:buChar char="•"/>
            </a:pPr>
            <a:r>
              <a:rPr lang="en-US" b="1" dirty="0"/>
              <a:t>2n+3&gt;=c*n</a:t>
            </a:r>
            <a:endParaRPr lang="en-US" dirty="0"/>
          </a:p>
          <a:p>
            <a:pPr marL="285750" indent="-285750" algn="just">
              <a:buFont typeface="Arial" panose="020B0604020202020204" pitchFamily="34" charset="0"/>
              <a:buChar char="•"/>
            </a:pPr>
            <a:r>
              <a:rPr lang="en-US" dirty="0"/>
              <a:t>Suppose c=1</a:t>
            </a:r>
          </a:p>
          <a:p>
            <a:pPr marL="285750" indent="-285750" algn="just">
              <a:buFont typeface="Arial" panose="020B0604020202020204" pitchFamily="34" charset="0"/>
              <a:buChar char="•"/>
            </a:pPr>
            <a:r>
              <a:rPr lang="en-US" b="1" dirty="0"/>
              <a:t>2n+3&gt;=n</a:t>
            </a:r>
            <a:r>
              <a:rPr lang="en-US" dirty="0"/>
              <a:t> (This equation will be true for any value of n starting from 1).</a:t>
            </a:r>
          </a:p>
          <a:p>
            <a:pPr marL="285750" indent="-285750" algn="just">
              <a:buFont typeface="Arial" panose="020B0604020202020204" pitchFamily="34" charset="0"/>
              <a:buChar char="•"/>
            </a:pPr>
            <a:r>
              <a:rPr lang="en-US" dirty="0"/>
              <a:t>Therefore, it is proved that g(n) is big omega of 2n+3 function.</a:t>
            </a:r>
          </a:p>
        </p:txBody>
      </p:sp>
      <p:pic>
        <p:nvPicPr>
          <p:cNvPr id="5" name="Picture 4">
            <a:extLst>
              <a:ext uri="{FF2B5EF4-FFF2-40B4-BE49-F238E27FC236}">
                <a16:creationId xmlns:a16="http://schemas.microsoft.com/office/drawing/2014/main" id="{C2F178FA-2EE1-4C86-8627-9FBFCFCEA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70" y="3313027"/>
            <a:ext cx="3974630" cy="3095624"/>
          </a:xfrm>
          <a:prstGeom prst="rect">
            <a:avLst/>
          </a:prstGeom>
        </p:spPr>
      </p:pic>
      <p:sp>
        <p:nvSpPr>
          <p:cNvPr id="6" name="Rectangle 5">
            <a:extLst>
              <a:ext uri="{FF2B5EF4-FFF2-40B4-BE49-F238E27FC236}">
                <a16:creationId xmlns:a16="http://schemas.microsoft.com/office/drawing/2014/main" id="{7E6A1414-E7E3-46E1-866F-E85F06F0CCCB}"/>
              </a:ext>
            </a:extLst>
          </p:cNvPr>
          <p:cNvSpPr/>
          <p:nvPr/>
        </p:nvSpPr>
        <p:spPr>
          <a:xfrm>
            <a:off x="533400" y="4080434"/>
            <a:ext cx="4572000" cy="2800767"/>
          </a:xfrm>
          <a:prstGeom prst="rect">
            <a:avLst/>
          </a:prstGeom>
        </p:spPr>
        <p:txBody>
          <a:bodyPr>
            <a:spAutoFit/>
          </a:bodyPr>
          <a:lstStyle/>
          <a:p>
            <a:pPr algn="just"/>
            <a:r>
              <a:rPr lang="en-US" sz="1600" dirty="0"/>
              <a:t>As we can see in the above figure that g(n) function is the lower bound of the f(n) function when the value of c is equal to 1. Therefore, this notation gives the fastest running time. But, we are not more interested in finding the fastest running time, we are interested in calculating the worst-case scenarios because we want to check our algorithm for larger input that what is the worst time that it will take so that we can take further decision in the further process.</a:t>
            </a:r>
          </a:p>
        </p:txBody>
      </p:sp>
    </p:spTree>
    <p:extLst>
      <p:ext uri="{BB962C8B-B14F-4D97-AF65-F5344CB8AC3E}">
        <p14:creationId xmlns:p14="http://schemas.microsoft.com/office/powerpoint/2010/main" val="55406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Theta Notation (</a:t>
            </a:r>
            <a:r>
              <a:rPr lang="el-GR" b="1" dirty="0"/>
              <a:t>θ)</a:t>
            </a:r>
          </a:p>
        </p:txBody>
      </p:sp>
      <p:sp>
        <p:nvSpPr>
          <p:cNvPr id="3" name="object 3"/>
          <p:cNvSpPr txBox="1"/>
          <p:nvPr/>
        </p:nvSpPr>
        <p:spPr>
          <a:xfrm>
            <a:off x="609600" y="1052787"/>
            <a:ext cx="8183880" cy="5655394"/>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The theta notation mainly describes the average case scenarios.</a:t>
            </a:r>
          </a:p>
          <a:p>
            <a:pPr marL="285750" indent="-285750" algn="just">
              <a:buFont typeface="Arial" panose="020B0604020202020204" pitchFamily="34" charset="0"/>
              <a:buChar char="•"/>
            </a:pPr>
            <a:r>
              <a:rPr lang="en-US" dirty="0"/>
              <a:t>It represents the realistic time complexity of an algorithm. Every time, an algorithm does not perform worst or best, in real-world problems, algorithms mainly fluctuate between the worst-case and best-case, and this gives us the average case of the algorithm.</a:t>
            </a:r>
          </a:p>
          <a:p>
            <a:pPr marL="285750" indent="-285750" algn="just">
              <a:buFont typeface="Arial" panose="020B0604020202020204" pitchFamily="34" charset="0"/>
              <a:buChar char="•"/>
            </a:pPr>
            <a:r>
              <a:rPr lang="en-US" dirty="0"/>
              <a:t>Big theta is mainly used when the value of worst-case and the best-case is same.</a:t>
            </a:r>
          </a:p>
          <a:p>
            <a:pPr marL="285750" indent="-285750" algn="just">
              <a:buFont typeface="Arial" panose="020B0604020202020204" pitchFamily="34" charset="0"/>
              <a:buChar char="•"/>
            </a:pPr>
            <a:r>
              <a:rPr lang="en-US" dirty="0"/>
              <a:t>It is the formal way to express both the upper bound and lower bound of an algorithm running time.</a:t>
            </a:r>
          </a:p>
          <a:p>
            <a:pPr marL="285750" indent="-285750" algn="just">
              <a:buFont typeface="Arial" panose="020B0604020202020204" pitchFamily="34" charset="0"/>
              <a:buChar char="•"/>
            </a:pPr>
            <a:r>
              <a:rPr lang="en-US" dirty="0"/>
              <a:t>Let's understand the big theta notation mathematically:</a:t>
            </a:r>
          </a:p>
          <a:p>
            <a:pPr marL="285750" indent="-285750" algn="just">
              <a:buFont typeface="Arial" panose="020B0604020202020204" pitchFamily="34" charset="0"/>
              <a:buChar char="•"/>
            </a:pPr>
            <a:r>
              <a:rPr lang="en-US" dirty="0"/>
              <a:t>Let f(n) and g(n) be the functions of n where n is the steps required to execute the program then:</a:t>
            </a:r>
          </a:p>
          <a:p>
            <a:pPr marL="285750" indent="-285750" algn="just">
              <a:buFont typeface="Arial" panose="020B0604020202020204" pitchFamily="34" charset="0"/>
              <a:buChar char="•"/>
            </a:pPr>
            <a:r>
              <a:rPr lang="en-US" b="1" dirty="0"/>
              <a:t>f(n)= </a:t>
            </a:r>
            <a:r>
              <a:rPr lang="en-US" b="1" dirty="0" err="1"/>
              <a:t>θg</a:t>
            </a:r>
            <a:r>
              <a:rPr lang="en-US" b="1" dirty="0"/>
              <a:t>(n)</a:t>
            </a:r>
            <a:endParaRPr lang="en-US" dirty="0"/>
          </a:p>
          <a:p>
            <a:pPr marL="285750" indent="-285750" algn="just">
              <a:buFont typeface="Arial" panose="020B0604020202020204" pitchFamily="34" charset="0"/>
              <a:buChar char="•"/>
            </a:pPr>
            <a:r>
              <a:rPr lang="en-US" dirty="0"/>
              <a:t>The above condition is satisfied only if when</a:t>
            </a:r>
          </a:p>
          <a:p>
            <a:pPr marL="285750" indent="-285750" algn="just">
              <a:buFont typeface="Arial" panose="020B0604020202020204" pitchFamily="34" charset="0"/>
              <a:buChar char="•"/>
            </a:pPr>
            <a:r>
              <a:rPr lang="en-US" b="1" dirty="0"/>
              <a:t>c1.g(n)&lt;=f(n)&lt;=c2.g(n)</a:t>
            </a:r>
            <a:endParaRPr lang="en-US" dirty="0"/>
          </a:p>
          <a:p>
            <a:pPr marL="285750" indent="-285750" algn="just">
              <a:buFont typeface="Arial" panose="020B0604020202020204" pitchFamily="34" charset="0"/>
              <a:buChar char="•"/>
            </a:pPr>
            <a:r>
              <a:rPr lang="en-US" dirty="0"/>
              <a:t>where the function is bounded by two limits, i.e., upper and lower limit, and f(n) comes in between. The condition </a:t>
            </a:r>
            <a:r>
              <a:rPr lang="en-US" b="1" dirty="0"/>
              <a:t>f(n)= </a:t>
            </a:r>
            <a:r>
              <a:rPr lang="en-US" b="1" dirty="0" err="1"/>
              <a:t>θg</a:t>
            </a:r>
            <a:r>
              <a:rPr lang="en-US" b="1" dirty="0"/>
              <a:t>(n)</a:t>
            </a:r>
            <a:r>
              <a:rPr lang="en-US" dirty="0"/>
              <a:t> will be true if and only if c1.g(n) is less than or equal to f(n) and c2.g(n) is greater than or equal to f(n).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93751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Theta Notation (</a:t>
            </a:r>
            <a:r>
              <a:rPr lang="el-GR" b="1" dirty="0"/>
              <a:t>θ)</a:t>
            </a:r>
          </a:p>
        </p:txBody>
      </p:sp>
      <p:sp>
        <p:nvSpPr>
          <p:cNvPr id="3" name="object 3"/>
          <p:cNvSpPr txBox="1"/>
          <p:nvPr/>
        </p:nvSpPr>
        <p:spPr>
          <a:xfrm>
            <a:off x="609600" y="1052787"/>
            <a:ext cx="8183880" cy="392415"/>
          </a:xfrm>
          <a:prstGeom prst="rect">
            <a:avLst/>
          </a:prstGeom>
        </p:spPr>
        <p:txBody>
          <a:bodyPr vert="horz" wrap="square" lIns="0" tIns="114300" rIns="0" bIns="0" rtlCol="0">
            <a:spAutoFit/>
          </a:bodyPr>
          <a:lstStyle/>
          <a:p>
            <a:pPr algn="just"/>
            <a:r>
              <a:rPr lang="en-US" dirty="0"/>
              <a:t>The graphical representation of theta notation is given below:</a:t>
            </a:r>
          </a:p>
        </p:txBody>
      </p:sp>
      <p:pic>
        <p:nvPicPr>
          <p:cNvPr id="5" name="Picture 4">
            <a:extLst>
              <a:ext uri="{FF2B5EF4-FFF2-40B4-BE49-F238E27FC236}">
                <a16:creationId xmlns:a16="http://schemas.microsoft.com/office/drawing/2014/main" id="{A0464931-BC37-4DAC-9F16-78FC8463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133600"/>
            <a:ext cx="4953000" cy="3857625"/>
          </a:xfrm>
          <a:prstGeom prst="rect">
            <a:avLst/>
          </a:prstGeom>
        </p:spPr>
      </p:pic>
    </p:spTree>
    <p:extLst>
      <p:ext uri="{BB962C8B-B14F-4D97-AF65-F5344CB8AC3E}">
        <p14:creationId xmlns:p14="http://schemas.microsoft.com/office/powerpoint/2010/main" val="305333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Theta Notation (</a:t>
            </a:r>
            <a:r>
              <a:rPr lang="el-GR" b="1" dirty="0"/>
              <a:t>θ)</a:t>
            </a:r>
          </a:p>
        </p:txBody>
      </p:sp>
      <p:sp>
        <p:nvSpPr>
          <p:cNvPr id="3" name="object 3"/>
          <p:cNvSpPr txBox="1"/>
          <p:nvPr/>
        </p:nvSpPr>
        <p:spPr>
          <a:xfrm>
            <a:off x="609600" y="1052787"/>
            <a:ext cx="8183880" cy="5655394"/>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Let's consider the same example where</a:t>
            </a:r>
          </a:p>
          <a:p>
            <a:pPr marL="285750" indent="-285750" algn="just">
              <a:buFont typeface="Arial" panose="020B0604020202020204" pitchFamily="34" charset="0"/>
              <a:buChar char="•"/>
            </a:pPr>
            <a:r>
              <a:rPr lang="en-US" dirty="0"/>
              <a:t>f(n)=2n+3</a:t>
            </a:r>
            <a:br>
              <a:rPr lang="en-US" dirty="0"/>
            </a:br>
            <a:r>
              <a:rPr lang="en-US" dirty="0"/>
              <a:t>g(n)=n</a:t>
            </a:r>
            <a:br>
              <a:rPr lang="en-US" dirty="0"/>
            </a:br>
            <a:endParaRPr lang="en-US" dirty="0"/>
          </a:p>
          <a:p>
            <a:pPr marL="285750" indent="-285750" algn="just">
              <a:buFont typeface="Arial" panose="020B0604020202020204" pitchFamily="34" charset="0"/>
              <a:buChar char="•"/>
            </a:pPr>
            <a:r>
              <a:rPr lang="en-US" dirty="0"/>
              <a:t>As c1.g(n) should be less than f(n) so c1 has to be 1 whereas c2.g(n) should be greater than f(n) so c2 is equal to 5. The c1.g(n) is the lower limit of the of the f(n) while c2.g(n) is the upper limit of the f(n).</a:t>
            </a:r>
          </a:p>
          <a:p>
            <a:pPr marL="285750" indent="-285750" algn="just">
              <a:buFont typeface="Arial" panose="020B0604020202020204" pitchFamily="34" charset="0"/>
              <a:buChar char="•"/>
            </a:pPr>
            <a:r>
              <a:rPr lang="en-US" dirty="0"/>
              <a:t>c1.g(n)&lt;=f(n)&lt;=c2.g(n)</a:t>
            </a:r>
          </a:p>
          <a:p>
            <a:pPr marL="285750" indent="-285750" algn="just">
              <a:buFont typeface="Arial" panose="020B0604020202020204" pitchFamily="34" charset="0"/>
              <a:buChar char="•"/>
            </a:pPr>
            <a:r>
              <a:rPr lang="en-US" dirty="0"/>
              <a:t>Replace g(n) by n and f(n) by 2n+3</a:t>
            </a:r>
          </a:p>
          <a:p>
            <a:pPr marL="285750" indent="-285750" algn="just">
              <a:buFont typeface="Arial" panose="020B0604020202020204" pitchFamily="34" charset="0"/>
              <a:buChar char="•"/>
            </a:pPr>
            <a:r>
              <a:rPr lang="en-US" dirty="0"/>
              <a:t>c1.n &lt;=2n+3&lt;=c2.n</a:t>
            </a:r>
          </a:p>
          <a:p>
            <a:pPr marL="285750" indent="-285750" algn="just">
              <a:buFont typeface="Arial" panose="020B0604020202020204" pitchFamily="34" charset="0"/>
              <a:buChar char="•"/>
            </a:pPr>
            <a:r>
              <a:rPr lang="en-US" dirty="0"/>
              <a:t>if c1=1, c2=2, n=1</a:t>
            </a:r>
          </a:p>
          <a:p>
            <a:pPr marL="285750" indent="-285750" algn="just">
              <a:buFont typeface="Arial" panose="020B0604020202020204" pitchFamily="34" charset="0"/>
              <a:buChar char="•"/>
            </a:pPr>
            <a:r>
              <a:rPr lang="en-US" dirty="0"/>
              <a:t>1*1 &lt;=2*1+3 &lt;=2*1</a:t>
            </a:r>
          </a:p>
          <a:p>
            <a:pPr marL="285750" indent="-285750" algn="just">
              <a:buFont typeface="Arial" panose="020B0604020202020204" pitchFamily="34" charset="0"/>
              <a:buChar char="•"/>
            </a:pPr>
            <a:r>
              <a:rPr lang="en-US" b="1" dirty="0"/>
              <a:t>1</a:t>
            </a:r>
            <a:r>
              <a:rPr lang="en-US" dirty="0"/>
              <a:t> &lt;= </a:t>
            </a:r>
            <a:r>
              <a:rPr lang="en-US" b="1" dirty="0"/>
              <a:t>5</a:t>
            </a:r>
            <a:r>
              <a:rPr lang="en-US" dirty="0"/>
              <a:t> &lt;= </a:t>
            </a:r>
            <a:r>
              <a:rPr lang="en-US" b="1" dirty="0"/>
              <a:t>2</a:t>
            </a:r>
            <a:r>
              <a:rPr lang="en-US" dirty="0"/>
              <a:t> // for n=1, it satisfies the condition c1.g(n)&lt;=f(n)&lt;=c2.g(n)</a:t>
            </a:r>
          </a:p>
          <a:p>
            <a:pPr marL="285750" indent="-285750" algn="just">
              <a:buFont typeface="Arial" panose="020B0604020202020204" pitchFamily="34" charset="0"/>
              <a:buChar char="•"/>
            </a:pPr>
            <a:r>
              <a:rPr lang="en-US" b="1" dirty="0"/>
              <a:t>If n=2</a:t>
            </a:r>
            <a:endParaRPr lang="en-US" dirty="0"/>
          </a:p>
          <a:p>
            <a:pPr marL="285750" indent="-285750" algn="just">
              <a:buFont typeface="Arial" panose="020B0604020202020204" pitchFamily="34" charset="0"/>
              <a:buChar char="•"/>
            </a:pPr>
            <a:r>
              <a:rPr lang="en-US" dirty="0"/>
              <a:t>1*2&lt;=2*2+3&lt;=2*2</a:t>
            </a:r>
          </a:p>
          <a:p>
            <a:pPr marL="285750" indent="-285750" algn="just">
              <a:buFont typeface="Arial" panose="020B0604020202020204" pitchFamily="34" charset="0"/>
              <a:buChar char="•"/>
            </a:pPr>
            <a:r>
              <a:rPr lang="en-US" dirty="0"/>
              <a:t>2&lt;=7&lt;=4 // for n=2, it satisfies the condition c1.g(n)&lt;=f(n)&lt;=c2.g(n)</a:t>
            </a:r>
          </a:p>
          <a:p>
            <a:pPr marL="285750" indent="-285750" algn="just">
              <a:buFont typeface="Arial" panose="020B0604020202020204" pitchFamily="34" charset="0"/>
              <a:buChar char="•"/>
            </a:pPr>
            <a:r>
              <a:rPr lang="en-US" dirty="0"/>
              <a:t>Therefore, we can say that for any value of n, it satisfies the condition c1.g(n)&lt;=f(n)&lt;=c2.g(n). Hence, it is proved that f(n) is big theta of g(n). So, this is the average-case scenario which provides the realistic time complexity.</a:t>
            </a:r>
          </a:p>
        </p:txBody>
      </p:sp>
    </p:spTree>
    <p:extLst>
      <p:ext uri="{BB962C8B-B14F-4D97-AF65-F5344CB8AC3E}">
        <p14:creationId xmlns:p14="http://schemas.microsoft.com/office/powerpoint/2010/main" val="243844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Asymptotic Analysis</a:t>
            </a:r>
          </a:p>
        </p:txBody>
      </p:sp>
      <p:sp>
        <p:nvSpPr>
          <p:cNvPr id="3" name="object 3"/>
          <p:cNvSpPr txBox="1"/>
          <p:nvPr/>
        </p:nvSpPr>
        <p:spPr>
          <a:xfrm>
            <a:off x="685800" y="1219200"/>
            <a:ext cx="8183880" cy="4824398"/>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As we know that data structure is a way of organizing the data efficiently and that efficiency is measured either in terms of </a:t>
            </a:r>
            <a:r>
              <a:rPr lang="en-US" b="1" dirty="0"/>
              <a:t>time or space</a:t>
            </a:r>
            <a:r>
              <a:rPr lang="en-US" dirty="0"/>
              <a:t>. So, the </a:t>
            </a:r>
            <a:r>
              <a:rPr lang="en-US" b="1" dirty="0"/>
              <a:t>ideal data structure </a:t>
            </a:r>
            <a:r>
              <a:rPr lang="en-US" dirty="0"/>
              <a:t>is a structure that occupies the </a:t>
            </a:r>
            <a:r>
              <a:rPr lang="en-US" b="1" dirty="0"/>
              <a:t>least possible time to perform all its operation </a:t>
            </a:r>
            <a:r>
              <a:rPr lang="en-US" dirty="0"/>
              <a:t>and the memory space. Our focus would be on finding the </a:t>
            </a:r>
            <a:r>
              <a:rPr lang="en-US" b="1" dirty="0"/>
              <a:t>time complexity </a:t>
            </a:r>
            <a:r>
              <a:rPr lang="en-US" dirty="0"/>
              <a:t>rather than space complexity, and by finding the time complexity, we can decide which data structure is the best for an algorithm.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t>
            </a:r>
            <a:r>
              <a:rPr lang="en-US" b="1" dirty="0"/>
              <a:t>main question arises in our mind that on what basis </a:t>
            </a:r>
            <a:r>
              <a:rPr lang="en-US" dirty="0"/>
              <a:t>should we compare the time complexity of data structures?. The time complexity can be compared based on operations performed on them. Let's consider a simple example.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Suppose we have an </a:t>
            </a:r>
            <a:r>
              <a:rPr lang="en-US" b="1" dirty="0"/>
              <a:t>array of 100 elements</a:t>
            </a:r>
            <a:r>
              <a:rPr lang="en-US" dirty="0"/>
              <a:t>, and we want to insert a new element at the beginning of the array. This becomes a very tedious task as we first need to </a:t>
            </a:r>
            <a:r>
              <a:rPr lang="en-US" b="1" dirty="0"/>
              <a:t>shift the elements towards the right</a:t>
            </a:r>
            <a:r>
              <a:rPr lang="en-US" dirty="0"/>
              <a:t>, and we will add new element at the starting of the array.</a:t>
            </a:r>
          </a:p>
        </p:txBody>
      </p:sp>
    </p:spTree>
    <p:extLst>
      <p:ext uri="{BB962C8B-B14F-4D97-AF65-F5344CB8AC3E}">
        <p14:creationId xmlns:p14="http://schemas.microsoft.com/office/powerpoint/2010/main" val="236199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1120820"/>
          </a:xfrm>
          <a:prstGeom prst="rect">
            <a:avLst/>
          </a:prstGeom>
        </p:spPr>
        <p:txBody>
          <a:bodyPr vert="horz" wrap="square" lIns="0" tIns="12700" rIns="0" bIns="0" rtlCol="0">
            <a:spAutoFit/>
          </a:bodyPr>
          <a:lstStyle/>
          <a:p>
            <a:r>
              <a:rPr lang="en-US" b="1" dirty="0"/>
              <a:t>Why we have three different asymptotic analysis?</a:t>
            </a:r>
          </a:p>
        </p:txBody>
      </p:sp>
      <p:sp>
        <p:nvSpPr>
          <p:cNvPr id="3" name="object 3"/>
          <p:cNvSpPr txBox="1"/>
          <p:nvPr/>
        </p:nvSpPr>
        <p:spPr>
          <a:xfrm>
            <a:off x="609600" y="1447800"/>
            <a:ext cx="8183880" cy="4547399"/>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As we know that big omega is for the best case, big oh is for the worst case while big theta is for the average case. Now, we will find out the average, worst and the best case of the linear search algorithm.</a:t>
            </a:r>
          </a:p>
          <a:p>
            <a:pPr marL="285750" indent="-285750" algn="just">
              <a:buFont typeface="Arial" panose="020B0604020202020204" pitchFamily="34" charset="0"/>
              <a:buChar char="•"/>
            </a:pPr>
            <a:r>
              <a:rPr lang="en-US" dirty="0"/>
              <a:t>Suppose we have an array of n numbers, and we want to find the particular element in an array using the linear search. In the linear search, every element is compared with the searched element on each iteration. Suppose, if the match is found in a first iteration only, then the best case would be Ω(1), if the element matches with the last element, i.e., nth element of the array then the worst case would be O(n). The average case is the mid of the best and the worst-case, so it becomes </a:t>
            </a:r>
            <a:r>
              <a:rPr lang="en-US" b="1" dirty="0"/>
              <a:t>θ(n/1). The constant terms can be ignored in the time complexity so average case would be θ(n)</a:t>
            </a:r>
            <a:r>
              <a:rPr lang="en-US" dirty="0"/>
              <a:t>.</a:t>
            </a:r>
          </a:p>
          <a:p>
            <a:pPr marL="285750" indent="-285750" algn="just">
              <a:buFont typeface="Arial" panose="020B0604020202020204" pitchFamily="34" charset="0"/>
              <a:buChar char="•"/>
            </a:pPr>
            <a:r>
              <a:rPr lang="en-US" dirty="0"/>
              <a:t>So, three different analysis provide the proper bounding between the actual functions. Here, bounding means that we have upper as well as lower limit which assures that the algorithm will behave between these limits only, i.e., it will not go beyond these limits.</a:t>
            </a:r>
          </a:p>
        </p:txBody>
      </p:sp>
    </p:spTree>
    <p:extLst>
      <p:ext uri="{BB962C8B-B14F-4D97-AF65-F5344CB8AC3E}">
        <p14:creationId xmlns:p14="http://schemas.microsoft.com/office/powerpoint/2010/main" val="251761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85965"/>
            <a:ext cx="7495544" cy="566822"/>
          </a:xfrm>
          <a:prstGeom prst="rect">
            <a:avLst/>
          </a:prstGeom>
        </p:spPr>
        <p:txBody>
          <a:bodyPr vert="horz" wrap="square" lIns="0" tIns="12700" rIns="0" bIns="0" rtlCol="0">
            <a:spAutoFit/>
          </a:bodyPr>
          <a:lstStyle/>
          <a:p>
            <a:r>
              <a:rPr lang="en-US" b="1" dirty="0"/>
              <a:t>Common Asymptotic Notations</a:t>
            </a:r>
          </a:p>
        </p:txBody>
      </p:sp>
      <p:graphicFrame>
        <p:nvGraphicFramePr>
          <p:cNvPr id="5" name="Table 4">
            <a:extLst>
              <a:ext uri="{FF2B5EF4-FFF2-40B4-BE49-F238E27FC236}">
                <a16:creationId xmlns:a16="http://schemas.microsoft.com/office/drawing/2014/main" id="{D97617B0-51B8-4341-970F-CA298DA0A355}"/>
              </a:ext>
            </a:extLst>
          </p:cNvPr>
          <p:cNvGraphicFramePr>
            <a:graphicFrameLocks noGrp="1"/>
          </p:cNvGraphicFramePr>
          <p:nvPr>
            <p:extLst>
              <p:ext uri="{D42A27DB-BD31-4B8C-83A1-F6EECF244321}">
                <p14:modId xmlns:p14="http://schemas.microsoft.com/office/powerpoint/2010/main" val="2554261743"/>
              </p:ext>
            </p:extLst>
          </p:nvPr>
        </p:nvGraphicFramePr>
        <p:xfrm>
          <a:off x="1648457" y="2133600"/>
          <a:ext cx="6591300" cy="2926080"/>
        </p:xfrm>
        <a:graphic>
          <a:graphicData uri="http://schemas.openxmlformats.org/drawingml/2006/table">
            <a:tbl>
              <a:tblPr/>
              <a:tblGrid>
                <a:gridCol w="2197100">
                  <a:extLst>
                    <a:ext uri="{9D8B030D-6E8A-4147-A177-3AD203B41FA5}">
                      <a16:colId xmlns:a16="http://schemas.microsoft.com/office/drawing/2014/main" val="1505129283"/>
                    </a:ext>
                  </a:extLst>
                </a:gridCol>
                <a:gridCol w="2197100">
                  <a:extLst>
                    <a:ext uri="{9D8B030D-6E8A-4147-A177-3AD203B41FA5}">
                      <a16:colId xmlns:a16="http://schemas.microsoft.com/office/drawing/2014/main" val="2017690326"/>
                    </a:ext>
                  </a:extLst>
                </a:gridCol>
                <a:gridCol w="2197100">
                  <a:extLst>
                    <a:ext uri="{9D8B030D-6E8A-4147-A177-3AD203B41FA5}">
                      <a16:colId xmlns:a16="http://schemas.microsoft.com/office/drawing/2014/main" val="3507715508"/>
                    </a:ext>
                  </a:extLst>
                </a:gridCol>
              </a:tblGrid>
              <a:tr h="0">
                <a:tc>
                  <a:txBody>
                    <a:bodyPr/>
                    <a:lstStyle/>
                    <a:p>
                      <a:r>
                        <a:rPr lang="en-US"/>
                        <a:t>constant</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a:t>Ο(1)</a:t>
                      </a:r>
                    </a:p>
                  </a:txBody>
                  <a:tcPr anchor="ctr">
                    <a:lnL>
                      <a:noFill/>
                    </a:lnL>
                    <a:lnR>
                      <a:noFill/>
                    </a:lnR>
                    <a:lnT>
                      <a:noFill/>
                    </a:lnT>
                    <a:lnB>
                      <a:noFill/>
                    </a:lnB>
                  </a:tcPr>
                </a:tc>
                <a:extLst>
                  <a:ext uri="{0D108BD9-81ED-4DB2-BD59-A6C34878D82A}">
                    <a16:rowId xmlns:a16="http://schemas.microsoft.com/office/drawing/2014/main" val="1401801049"/>
                  </a:ext>
                </a:extLst>
              </a:tr>
              <a:tr h="0">
                <a:tc>
                  <a:txBody>
                    <a:bodyPr/>
                    <a:lstStyle/>
                    <a:p>
                      <a:r>
                        <a:rPr lang="en-US"/>
                        <a:t>logarithmic</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a:t>Ο(</a:t>
                      </a:r>
                      <a:r>
                        <a:rPr lang="en-US"/>
                        <a:t>log n)</a:t>
                      </a:r>
                    </a:p>
                  </a:txBody>
                  <a:tcPr anchor="ctr">
                    <a:lnL>
                      <a:noFill/>
                    </a:lnL>
                    <a:lnR>
                      <a:noFill/>
                    </a:lnR>
                    <a:lnT>
                      <a:noFill/>
                    </a:lnT>
                    <a:lnB>
                      <a:noFill/>
                    </a:lnB>
                  </a:tcPr>
                </a:tc>
                <a:extLst>
                  <a:ext uri="{0D108BD9-81ED-4DB2-BD59-A6C34878D82A}">
                    <a16:rowId xmlns:a16="http://schemas.microsoft.com/office/drawing/2014/main" val="1805376270"/>
                  </a:ext>
                </a:extLst>
              </a:tr>
              <a:tr h="0">
                <a:tc>
                  <a:txBody>
                    <a:bodyPr/>
                    <a:lstStyle/>
                    <a:p>
                      <a:r>
                        <a:rPr lang="en-US"/>
                        <a:t>linear</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a:t>Ο(</a:t>
                      </a:r>
                      <a:r>
                        <a:rPr lang="en-US"/>
                        <a:t>n)</a:t>
                      </a:r>
                    </a:p>
                  </a:txBody>
                  <a:tcPr anchor="ctr">
                    <a:lnL>
                      <a:noFill/>
                    </a:lnL>
                    <a:lnR>
                      <a:noFill/>
                    </a:lnR>
                    <a:lnT>
                      <a:noFill/>
                    </a:lnT>
                    <a:lnB>
                      <a:noFill/>
                    </a:lnB>
                  </a:tcPr>
                </a:tc>
                <a:extLst>
                  <a:ext uri="{0D108BD9-81ED-4DB2-BD59-A6C34878D82A}">
                    <a16:rowId xmlns:a16="http://schemas.microsoft.com/office/drawing/2014/main" val="1565698736"/>
                  </a:ext>
                </a:extLst>
              </a:tr>
              <a:tr h="0">
                <a:tc>
                  <a:txBody>
                    <a:bodyPr/>
                    <a:lstStyle/>
                    <a:p>
                      <a:r>
                        <a:rPr lang="en-US"/>
                        <a:t>n log n</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a:t>Ο(</a:t>
                      </a:r>
                      <a:r>
                        <a:rPr lang="en-US"/>
                        <a:t>n log n)</a:t>
                      </a:r>
                    </a:p>
                  </a:txBody>
                  <a:tcPr anchor="ctr">
                    <a:lnL>
                      <a:noFill/>
                    </a:lnL>
                    <a:lnR>
                      <a:noFill/>
                    </a:lnR>
                    <a:lnT>
                      <a:noFill/>
                    </a:lnT>
                    <a:lnB>
                      <a:noFill/>
                    </a:lnB>
                  </a:tcPr>
                </a:tc>
                <a:extLst>
                  <a:ext uri="{0D108BD9-81ED-4DB2-BD59-A6C34878D82A}">
                    <a16:rowId xmlns:a16="http://schemas.microsoft.com/office/drawing/2014/main" val="3593379930"/>
                  </a:ext>
                </a:extLst>
              </a:tr>
              <a:tr h="0">
                <a:tc>
                  <a:txBody>
                    <a:bodyPr/>
                    <a:lstStyle/>
                    <a:p>
                      <a:r>
                        <a:rPr lang="en-US"/>
                        <a:t>quadratic</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a:t>Ο(</a:t>
                      </a:r>
                      <a:r>
                        <a:rPr lang="en-US"/>
                        <a:t>n</a:t>
                      </a:r>
                      <a:r>
                        <a:rPr lang="en-US" baseline="30000"/>
                        <a:t>2</a:t>
                      </a:r>
                      <a:r>
                        <a:rPr lang="en-US"/>
                        <a:t>)</a:t>
                      </a:r>
                    </a:p>
                  </a:txBody>
                  <a:tcPr anchor="ctr">
                    <a:lnL>
                      <a:noFill/>
                    </a:lnL>
                    <a:lnR>
                      <a:noFill/>
                    </a:lnR>
                    <a:lnT>
                      <a:noFill/>
                    </a:lnT>
                    <a:lnB>
                      <a:noFill/>
                    </a:lnB>
                  </a:tcPr>
                </a:tc>
                <a:extLst>
                  <a:ext uri="{0D108BD9-81ED-4DB2-BD59-A6C34878D82A}">
                    <a16:rowId xmlns:a16="http://schemas.microsoft.com/office/drawing/2014/main" val="4091976944"/>
                  </a:ext>
                </a:extLst>
              </a:tr>
              <a:tr h="0">
                <a:tc>
                  <a:txBody>
                    <a:bodyPr/>
                    <a:lstStyle/>
                    <a:p>
                      <a:r>
                        <a:rPr lang="en-US"/>
                        <a:t>cubic</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a:t>Ο(</a:t>
                      </a:r>
                      <a:r>
                        <a:rPr lang="en-US"/>
                        <a:t>n</a:t>
                      </a:r>
                      <a:r>
                        <a:rPr lang="en-US" baseline="30000"/>
                        <a:t>3</a:t>
                      </a:r>
                      <a:r>
                        <a:rPr lang="en-US"/>
                        <a:t>)</a:t>
                      </a:r>
                    </a:p>
                  </a:txBody>
                  <a:tcPr anchor="ctr">
                    <a:lnL>
                      <a:noFill/>
                    </a:lnL>
                    <a:lnR>
                      <a:noFill/>
                    </a:lnR>
                    <a:lnT>
                      <a:noFill/>
                    </a:lnT>
                    <a:lnB>
                      <a:noFill/>
                    </a:lnB>
                  </a:tcPr>
                </a:tc>
                <a:extLst>
                  <a:ext uri="{0D108BD9-81ED-4DB2-BD59-A6C34878D82A}">
                    <a16:rowId xmlns:a16="http://schemas.microsoft.com/office/drawing/2014/main" val="1864147676"/>
                  </a:ext>
                </a:extLst>
              </a:tr>
              <a:tr h="0">
                <a:tc>
                  <a:txBody>
                    <a:bodyPr/>
                    <a:lstStyle/>
                    <a:p>
                      <a:r>
                        <a:rPr lang="en-US"/>
                        <a:t>polynomial</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n-US"/>
                        <a:t>n</a:t>
                      </a:r>
                      <a:r>
                        <a:rPr lang="el-GR" baseline="30000"/>
                        <a:t>Ο(1)</a:t>
                      </a:r>
                      <a:endParaRPr lang="el-GR"/>
                    </a:p>
                  </a:txBody>
                  <a:tcPr anchor="ctr">
                    <a:lnL>
                      <a:noFill/>
                    </a:lnL>
                    <a:lnR>
                      <a:noFill/>
                    </a:lnR>
                    <a:lnT>
                      <a:noFill/>
                    </a:lnT>
                    <a:lnB>
                      <a:noFill/>
                    </a:lnB>
                  </a:tcPr>
                </a:tc>
                <a:extLst>
                  <a:ext uri="{0D108BD9-81ED-4DB2-BD59-A6C34878D82A}">
                    <a16:rowId xmlns:a16="http://schemas.microsoft.com/office/drawing/2014/main" val="813908746"/>
                  </a:ext>
                </a:extLst>
              </a:tr>
              <a:tr h="0">
                <a:tc>
                  <a:txBody>
                    <a:bodyPr/>
                    <a:lstStyle/>
                    <a:p>
                      <a:r>
                        <a:rPr lang="en-US"/>
                        <a:t>exponential</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l-GR" dirty="0"/>
                        <a:t>2</a:t>
                      </a:r>
                      <a:r>
                        <a:rPr lang="el-GR" baseline="30000" dirty="0"/>
                        <a:t>Ο(</a:t>
                      </a:r>
                      <a:r>
                        <a:rPr lang="en-US" baseline="30000" dirty="0"/>
                        <a:t>n)</a:t>
                      </a:r>
                      <a:endParaRPr lang="en-US" dirty="0"/>
                    </a:p>
                  </a:txBody>
                  <a:tcPr anchor="ctr">
                    <a:lnL>
                      <a:noFill/>
                    </a:lnL>
                    <a:lnR>
                      <a:noFill/>
                    </a:lnR>
                    <a:lnT>
                      <a:noFill/>
                    </a:lnT>
                    <a:lnB>
                      <a:noFill/>
                    </a:lnB>
                  </a:tcPr>
                </a:tc>
                <a:extLst>
                  <a:ext uri="{0D108BD9-81ED-4DB2-BD59-A6C34878D82A}">
                    <a16:rowId xmlns:a16="http://schemas.microsoft.com/office/drawing/2014/main" val="457813012"/>
                  </a:ext>
                </a:extLst>
              </a:tr>
            </a:tbl>
          </a:graphicData>
        </a:graphic>
      </p:graphicFrame>
    </p:spTree>
    <p:extLst>
      <p:ext uri="{BB962C8B-B14F-4D97-AF65-F5344CB8AC3E}">
        <p14:creationId xmlns:p14="http://schemas.microsoft.com/office/powerpoint/2010/main" val="6997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Asymptotic Analysis</a:t>
            </a:r>
          </a:p>
        </p:txBody>
      </p:sp>
      <p:sp>
        <p:nvSpPr>
          <p:cNvPr id="3" name="object 3"/>
          <p:cNvSpPr txBox="1"/>
          <p:nvPr/>
        </p:nvSpPr>
        <p:spPr>
          <a:xfrm>
            <a:off x="685800" y="1219200"/>
            <a:ext cx="8183880" cy="2331407"/>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Suppose we consider the </a:t>
            </a:r>
            <a:r>
              <a:rPr lang="en-US" b="1" dirty="0"/>
              <a:t>linked list as a data structure</a:t>
            </a:r>
            <a:r>
              <a:rPr lang="en-US" dirty="0"/>
              <a:t> to add the element at the beginning. The linked list contains two parts, i.e., data and address of the next node. We simply add the address of the first node in the new node, and head pointer will now point to the newly added node. Therefore, we conclude that adding the </a:t>
            </a:r>
            <a:r>
              <a:rPr lang="en-US" b="1" dirty="0"/>
              <a:t>data at the beginning of the linked list is faster than the arrays</a:t>
            </a:r>
            <a:r>
              <a:rPr lang="en-US" dirty="0"/>
              <a:t>. In this way, we can compare the data structures and select the best possible data structure for performing the operations.</a:t>
            </a:r>
          </a:p>
        </p:txBody>
      </p:sp>
    </p:spTree>
    <p:extLst>
      <p:ext uri="{BB962C8B-B14F-4D97-AF65-F5344CB8AC3E}">
        <p14:creationId xmlns:p14="http://schemas.microsoft.com/office/powerpoint/2010/main" val="361583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1674817"/>
          </a:xfrm>
          <a:prstGeom prst="rect">
            <a:avLst/>
          </a:prstGeom>
        </p:spPr>
        <p:txBody>
          <a:bodyPr vert="horz" wrap="square" lIns="0" tIns="12700" rIns="0" bIns="0" rtlCol="0">
            <a:spAutoFit/>
          </a:bodyPr>
          <a:lstStyle/>
          <a:p>
            <a:r>
              <a:rPr lang="en-US" b="1" dirty="0"/>
              <a:t>How to find the Time Complexity or running time for performing the operations?</a:t>
            </a:r>
          </a:p>
        </p:txBody>
      </p:sp>
      <p:sp>
        <p:nvSpPr>
          <p:cNvPr id="3" name="object 3"/>
          <p:cNvSpPr txBox="1"/>
          <p:nvPr/>
        </p:nvSpPr>
        <p:spPr>
          <a:xfrm>
            <a:off x="685800" y="2286000"/>
            <a:ext cx="8183880" cy="3439403"/>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The </a:t>
            </a:r>
            <a:r>
              <a:rPr lang="en-US" b="1" dirty="0"/>
              <a:t>measuring of the actual running time is not practical</a:t>
            </a:r>
            <a:r>
              <a:rPr lang="en-US" dirty="0"/>
              <a:t> at all. The running time to perform any operation depends on the size of the input. Let's understand this statement through a </a:t>
            </a:r>
            <a:r>
              <a:rPr lang="en-US" b="1" dirty="0"/>
              <a:t>simple example</a:t>
            </a:r>
            <a:r>
              <a:rPr lang="en-US" dirty="0"/>
              <a:t>.</a:t>
            </a:r>
          </a:p>
          <a:p>
            <a:pPr marL="285750" indent="-285750" algn="just">
              <a:buFont typeface="Arial" panose="020B0604020202020204" pitchFamily="34" charset="0"/>
              <a:buChar char="•"/>
            </a:pPr>
            <a:r>
              <a:rPr lang="en-US" dirty="0"/>
              <a:t>Suppose we have an </a:t>
            </a:r>
            <a:r>
              <a:rPr lang="en-US" b="1" dirty="0"/>
              <a:t>array of five elements</a:t>
            </a:r>
            <a:r>
              <a:rPr lang="en-US" dirty="0"/>
              <a:t>, and we want to add a new element at the beginning of the array. To achieve this, we need to </a:t>
            </a:r>
            <a:r>
              <a:rPr lang="en-US" b="1" dirty="0"/>
              <a:t>shift each element towards right</a:t>
            </a:r>
            <a:r>
              <a:rPr lang="en-US" dirty="0"/>
              <a:t>, and suppose each element takes one unit of time. There are five elements, so five units of time would be taken. Suppose there are </a:t>
            </a:r>
            <a:r>
              <a:rPr lang="en-US" b="1" dirty="0"/>
              <a:t>1000 elements in an array</a:t>
            </a:r>
            <a:r>
              <a:rPr lang="en-US" dirty="0"/>
              <a:t>, </a:t>
            </a:r>
            <a:r>
              <a:rPr lang="en-US" b="1" dirty="0"/>
              <a:t>then it takes 1000 units of time to shift</a:t>
            </a:r>
            <a:r>
              <a:rPr lang="en-US" dirty="0"/>
              <a:t>. It concludes that time complexity depends upon the input size.</a:t>
            </a:r>
          </a:p>
          <a:p>
            <a:pPr marL="285750" indent="-285750" algn="just">
              <a:buFont typeface="Arial" panose="020B0604020202020204" pitchFamily="34" charset="0"/>
              <a:buChar char="•"/>
            </a:pPr>
            <a:r>
              <a:rPr lang="en-US" dirty="0"/>
              <a:t>Therefore, if </a:t>
            </a:r>
            <a:r>
              <a:rPr lang="en-US" b="1" dirty="0"/>
              <a:t>the input size is n, then f(n) is a function of n that denotes the time complexity.</a:t>
            </a:r>
          </a:p>
        </p:txBody>
      </p:sp>
    </p:spTree>
    <p:extLst>
      <p:ext uri="{BB962C8B-B14F-4D97-AF65-F5344CB8AC3E}">
        <p14:creationId xmlns:p14="http://schemas.microsoft.com/office/powerpoint/2010/main" val="92822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r>
              <a:rPr lang="en-US" b="1" dirty="0"/>
              <a:t>How to calculate f(n)?</a:t>
            </a:r>
          </a:p>
        </p:txBody>
      </p:sp>
      <p:sp>
        <p:nvSpPr>
          <p:cNvPr id="3" name="object 3"/>
          <p:cNvSpPr txBox="1"/>
          <p:nvPr/>
        </p:nvSpPr>
        <p:spPr>
          <a:xfrm>
            <a:off x="609600" y="1295400"/>
            <a:ext cx="8183880" cy="3439403"/>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b="1" dirty="0"/>
              <a:t>Calculating the value of f(n) for smaller programs </a:t>
            </a:r>
            <a:r>
              <a:rPr lang="en-US" dirty="0"/>
              <a:t>is easy but for </a:t>
            </a:r>
            <a:r>
              <a:rPr lang="en-US" b="1" dirty="0"/>
              <a:t>bigger programs, it's not that easy</a:t>
            </a:r>
            <a:r>
              <a:rPr lang="en-US" dirty="0"/>
              <a:t>. We can compare the data structures by comparing their f(n) values. We can compare the data structures by comparing their f(n) values. We will </a:t>
            </a:r>
            <a:r>
              <a:rPr lang="en-US" b="1" dirty="0"/>
              <a:t>find the growth rate of f(n) </a:t>
            </a:r>
            <a:r>
              <a:rPr lang="en-US" dirty="0"/>
              <a:t>because there might be a possibility that one data structure for a smaller input size is better than the other one but not for the larger sizes. Now, </a:t>
            </a:r>
            <a:r>
              <a:rPr lang="en-US" b="1" dirty="0"/>
              <a:t>how to find f(n).</a:t>
            </a:r>
          </a:p>
          <a:p>
            <a:pPr marL="285750" indent="-285750" algn="just">
              <a:buFont typeface="Arial" panose="020B0604020202020204" pitchFamily="34" charset="0"/>
              <a:buChar char="•"/>
            </a:pPr>
            <a:r>
              <a:rPr lang="en-US" dirty="0"/>
              <a:t>Let's look at a simple example.</a:t>
            </a:r>
          </a:p>
          <a:p>
            <a:pPr marL="285750" indent="-285750" algn="just">
              <a:buFont typeface="Arial" panose="020B0604020202020204" pitchFamily="34" charset="0"/>
              <a:buChar char="•"/>
            </a:pPr>
            <a:r>
              <a:rPr lang="en-US" dirty="0"/>
              <a:t>f(n) = 5n</a:t>
            </a:r>
            <a:r>
              <a:rPr lang="en-US" baseline="30000" dirty="0"/>
              <a:t>2</a:t>
            </a:r>
            <a:r>
              <a:rPr lang="en-US" dirty="0"/>
              <a:t> + 6n + 12</a:t>
            </a:r>
          </a:p>
          <a:p>
            <a:pPr marL="285750" indent="-285750" algn="just">
              <a:buFont typeface="Arial" panose="020B0604020202020204" pitchFamily="34" charset="0"/>
              <a:buChar char="•"/>
            </a:pPr>
            <a:r>
              <a:rPr lang="en-US" dirty="0"/>
              <a:t>where </a:t>
            </a:r>
            <a:r>
              <a:rPr lang="en-US" b="1" dirty="0"/>
              <a:t>n is the number of instructions executed</a:t>
            </a:r>
            <a:r>
              <a:rPr lang="en-US" dirty="0"/>
              <a:t>, and it depends on the size of the input.</a:t>
            </a:r>
          </a:p>
          <a:p>
            <a:pPr marL="285750" indent="-285750" algn="just">
              <a:buFont typeface="Arial" panose="020B0604020202020204" pitchFamily="34" charset="0"/>
              <a:buChar char="•"/>
            </a:pPr>
            <a:r>
              <a:rPr lang="en-US" dirty="0"/>
              <a:t>When n=1</a:t>
            </a:r>
          </a:p>
        </p:txBody>
      </p:sp>
      <p:sp>
        <p:nvSpPr>
          <p:cNvPr id="5" name="Rectangle 5">
            <a:extLst>
              <a:ext uri="{FF2B5EF4-FFF2-40B4-BE49-F238E27FC236}">
                <a16:creationId xmlns:a16="http://schemas.microsoft.com/office/drawing/2014/main" id="{E504A6FF-81FB-47D3-B04F-9EB6D63D46F2}"/>
              </a:ext>
            </a:extLst>
          </p:cNvPr>
          <p:cNvSpPr>
            <a:spLocks noChangeArrowheads="1"/>
          </p:cNvSpPr>
          <p:nvPr/>
        </p:nvSpPr>
        <p:spPr bwMode="auto">
          <a:xfrm>
            <a:off x="685800" y="4734803"/>
            <a:ext cx="559159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of running time due to 5n</a:t>
            </a:r>
            <a:r>
              <a:rPr kumimoji="0" lang="en-US" altLang="en-US" b="0" i="0" u="none" strike="noStrike" cap="none" normalizeH="0" baseline="30000" dirty="0">
                <a:ln>
                  <a:noFill/>
                </a:ln>
                <a:solidFill>
                  <a:schemeClr val="tx1"/>
                </a:solidFill>
                <a:effectLst/>
                <a:latin typeface="Arial" panose="020B0604020202020204" pitchFamily="34" charset="0"/>
              </a:rPr>
              <a:t>2</a:t>
            </a:r>
            <a:r>
              <a:rPr kumimoji="0" lang="en-US" altLang="en-US"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 100 = 21.74%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of running time due to 6n =           * 100 = 26.09%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of running time due to 12 =   </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 100 = 52.17%</a:t>
            </a:r>
          </a:p>
        </p:txBody>
      </p:sp>
      <p:pic>
        <p:nvPicPr>
          <p:cNvPr id="1030" name="Picture 6" descr="Asymptotic Analysis">
            <a:extLst>
              <a:ext uri="{FF2B5EF4-FFF2-40B4-BE49-F238E27FC236}">
                <a16:creationId xmlns:a16="http://schemas.microsoft.com/office/drawing/2014/main" id="{456DE77B-6EC3-4062-BCC8-06FF20B24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969" y="4736458"/>
            <a:ext cx="574608" cy="37030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symptotic Analysis">
            <a:extLst>
              <a:ext uri="{FF2B5EF4-FFF2-40B4-BE49-F238E27FC236}">
                <a16:creationId xmlns:a16="http://schemas.microsoft.com/office/drawing/2014/main" id="{0DB2273D-227B-486C-92D3-1ADBE6814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62" y="5284817"/>
            <a:ext cx="574608" cy="3830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ymptotic Analysis">
            <a:extLst>
              <a:ext uri="{FF2B5EF4-FFF2-40B4-BE49-F238E27FC236}">
                <a16:creationId xmlns:a16="http://schemas.microsoft.com/office/drawing/2014/main" id="{9B6A49BD-25A2-41C0-9C69-AC0CFBD21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062" y="5917929"/>
            <a:ext cx="587376" cy="37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48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r>
              <a:rPr lang="en-US" b="1" dirty="0"/>
              <a:t>How to calculate f(n)?</a:t>
            </a:r>
          </a:p>
        </p:txBody>
      </p:sp>
      <p:sp>
        <p:nvSpPr>
          <p:cNvPr id="3" name="object 3"/>
          <p:cNvSpPr txBox="1"/>
          <p:nvPr/>
        </p:nvSpPr>
        <p:spPr>
          <a:xfrm>
            <a:off x="609600" y="1295400"/>
            <a:ext cx="8183880" cy="4824398"/>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From the </a:t>
            </a:r>
            <a:r>
              <a:rPr lang="en-US" b="1" dirty="0"/>
              <a:t>previous slide calculation</a:t>
            </a:r>
            <a:r>
              <a:rPr lang="en-US" dirty="0"/>
              <a:t>, it is observed that </a:t>
            </a:r>
            <a:r>
              <a:rPr lang="en-US" b="1" dirty="0"/>
              <a:t>most of the time is taken by 12</a:t>
            </a:r>
            <a:r>
              <a:rPr lang="en-US" dirty="0"/>
              <a:t>. But, we have to </a:t>
            </a:r>
            <a:r>
              <a:rPr lang="en-US" b="1" dirty="0"/>
              <a:t>find the growth rate of f(n</a:t>
            </a:r>
            <a:r>
              <a:rPr lang="en-US" dirty="0"/>
              <a:t>), we cannot say that the maximum amount of time is taken by 12. Let's assume the different values of n to find the growth rate of f(n).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As we can observe in the above table that with the </a:t>
            </a:r>
            <a:r>
              <a:rPr lang="en-US" b="1" dirty="0"/>
              <a:t>increase in the value of n</a:t>
            </a:r>
            <a:r>
              <a:rPr lang="en-US" dirty="0"/>
              <a:t>, the running time of 5n</a:t>
            </a:r>
            <a:r>
              <a:rPr lang="en-US" baseline="30000" dirty="0"/>
              <a:t>2</a:t>
            </a:r>
            <a:r>
              <a:rPr lang="en-US" dirty="0"/>
              <a:t> increases while the running time of 6n and 12 also decreases. Therefore, it is </a:t>
            </a:r>
            <a:r>
              <a:rPr lang="en-US" b="1" dirty="0"/>
              <a:t>observed that for larger values of n, the squared term consumes almost 99% of the time</a:t>
            </a:r>
            <a:r>
              <a:rPr lang="en-US" dirty="0"/>
              <a:t>. As the n</a:t>
            </a:r>
            <a:r>
              <a:rPr lang="en-US" baseline="30000" dirty="0"/>
              <a:t>2</a:t>
            </a:r>
            <a:r>
              <a:rPr lang="en-US" dirty="0"/>
              <a:t> term is contributing most of the time, so </a:t>
            </a:r>
            <a:r>
              <a:rPr lang="en-US" b="1" dirty="0"/>
              <a:t>we can eliminate the rest two terms</a:t>
            </a:r>
            <a:r>
              <a:rPr lang="en-US" dirty="0"/>
              <a:t>.</a:t>
            </a:r>
          </a:p>
        </p:txBody>
      </p:sp>
      <p:graphicFrame>
        <p:nvGraphicFramePr>
          <p:cNvPr id="4" name="Table 3">
            <a:extLst>
              <a:ext uri="{FF2B5EF4-FFF2-40B4-BE49-F238E27FC236}">
                <a16:creationId xmlns:a16="http://schemas.microsoft.com/office/drawing/2014/main" id="{EF01E7B5-BB84-492B-8A75-968E2CCC2549}"/>
              </a:ext>
            </a:extLst>
          </p:cNvPr>
          <p:cNvGraphicFramePr>
            <a:graphicFrameLocks noGrp="1"/>
          </p:cNvGraphicFramePr>
          <p:nvPr>
            <p:extLst>
              <p:ext uri="{D42A27DB-BD31-4B8C-83A1-F6EECF244321}">
                <p14:modId xmlns:p14="http://schemas.microsoft.com/office/powerpoint/2010/main" val="3219704908"/>
              </p:ext>
            </p:extLst>
          </p:nvPr>
        </p:nvGraphicFramePr>
        <p:xfrm>
          <a:off x="1143000" y="2767363"/>
          <a:ext cx="6591300" cy="1828800"/>
        </p:xfrm>
        <a:graphic>
          <a:graphicData uri="http://schemas.openxmlformats.org/drawingml/2006/table">
            <a:tbl>
              <a:tblPr/>
              <a:tblGrid>
                <a:gridCol w="1647825">
                  <a:extLst>
                    <a:ext uri="{9D8B030D-6E8A-4147-A177-3AD203B41FA5}">
                      <a16:colId xmlns:a16="http://schemas.microsoft.com/office/drawing/2014/main" val="2228611778"/>
                    </a:ext>
                  </a:extLst>
                </a:gridCol>
                <a:gridCol w="1647825">
                  <a:extLst>
                    <a:ext uri="{9D8B030D-6E8A-4147-A177-3AD203B41FA5}">
                      <a16:colId xmlns:a16="http://schemas.microsoft.com/office/drawing/2014/main" val="3556676143"/>
                    </a:ext>
                  </a:extLst>
                </a:gridCol>
                <a:gridCol w="1647825">
                  <a:extLst>
                    <a:ext uri="{9D8B030D-6E8A-4147-A177-3AD203B41FA5}">
                      <a16:colId xmlns:a16="http://schemas.microsoft.com/office/drawing/2014/main" val="2862922213"/>
                    </a:ext>
                  </a:extLst>
                </a:gridCol>
                <a:gridCol w="1647825">
                  <a:extLst>
                    <a:ext uri="{9D8B030D-6E8A-4147-A177-3AD203B41FA5}">
                      <a16:colId xmlns:a16="http://schemas.microsoft.com/office/drawing/2014/main" val="3389033069"/>
                    </a:ext>
                  </a:extLst>
                </a:gridCol>
              </a:tblGrid>
              <a:tr h="0">
                <a:tc>
                  <a:txBody>
                    <a:bodyPr/>
                    <a:lstStyle/>
                    <a:p>
                      <a:r>
                        <a:rPr lang="en-US" b="1"/>
                        <a:t>n</a:t>
                      </a:r>
                    </a:p>
                  </a:txBody>
                  <a:tcPr anchor="ctr">
                    <a:lnL>
                      <a:noFill/>
                    </a:lnL>
                    <a:lnR>
                      <a:noFill/>
                    </a:lnR>
                    <a:lnT>
                      <a:noFill/>
                    </a:lnT>
                    <a:lnB>
                      <a:noFill/>
                    </a:lnB>
                  </a:tcPr>
                </a:tc>
                <a:tc>
                  <a:txBody>
                    <a:bodyPr/>
                    <a:lstStyle/>
                    <a:p>
                      <a:r>
                        <a:rPr lang="en-US" b="1"/>
                        <a:t>5n</a:t>
                      </a:r>
                      <a:r>
                        <a:rPr lang="en-US" b="1" baseline="30000"/>
                        <a:t>2</a:t>
                      </a:r>
                      <a:endParaRPr lang="en-US" b="1"/>
                    </a:p>
                  </a:txBody>
                  <a:tcPr anchor="ctr">
                    <a:lnL>
                      <a:noFill/>
                    </a:lnL>
                    <a:lnR>
                      <a:noFill/>
                    </a:lnR>
                    <a:lnT>
                      <a:noFill/>
                    </a:lnT>
                    <a:lnB>
                      <a:noFill/>
                    </a:lnB>
                  </a:tcPr>
                </a:tc>
                <a:tc>
                  <a:txBody>
                    <a:bodyPr/>
                    <a:lstStyle/>
                    <a:p>
                      <a:r>
                        <a:rPr lang="en-US" b="1"/>
                        <a:t>6n</a:t>
                      </a:r>
                    </a:p>
                  </a:txBody>
                  <a:tcPr anchor="ctr">
                    <a:lnL>
                      <a:noFill/>
                    </a:lnL>
                    <a:lnR>
                      <a:noFill/>
                    </a:lnR>
                    <a:lnT>
                      <a:noFill/>
                    </a:lnT>
                    <a:lnB>
                      <a:noFill/>
                    </a:lnB>
                  </a:tcPr>
                </a:tc>
                <a:tc>
                  <a:txBody>
                    <a:bodyPr/>
                    <a:lstStyle/>
                    <a:p>
                      <a:r>
                        <a:rPr lang="en-US" b="1" dirty="0"/>
                        <a:t>12</a:t>
                      </a:r>
                    </a:p>
                  </a:txBody>
                  <a:tcPr anchor="ctr">
                    <a:lnL>
                      <a:noFill/>
                    </a:lnL>
                    <a:lnR>
                      <a:noFill/>
                    </a:lnR>
                    <a:lnT>
                      <a:noFill/>
                    </a:lnT>
                    <a:lnB>
                      <a:noFill/>
                    </a:lnB>
                  </a:tcPr>
                </a:tc>
                <a:extLst>
                  <a:ext uri="{0D108BD9-81ED-4DB2-BD59-A6C34878D82A}">
                    <a16:rowId xmlns:a16="http://schemas.microsoft.com/office/drawing/2014/main" val="2524925699"/>
                  </a:ext>
                </a:extLst>
              </a:tr>
              <a:tr h="0">
                <a:tc>
                  <a:txBody>
                    <a:bodyPr/>
                    <a:lstStyle/>
                    <a:p>
                      <a:r>
                        <a:rPr lang="en-US"/>
                        <a:t>1</a:t>
                      </a:r>
                    </a:p>
                  </a:txBody>
                  <a:tcPr anchor="ctr">
                    <a:lnL>
                      <a:noFill/>
                    </a:lnL>
                    <a:lnR>
                      <a:noFill/>
                    </a:lnR>
                    <a:lnT>
                      <a:noFill/>
                    </a:lnT>
                    <a:lnB>
                      <a:noFill/>
                    </a:lnB>
                  </a:tcPr>
                </a:tc>
                <a:tc>
                  <a:txBody>
                    <a:bodyPr/>
                    <a:lstStyle/>
                    <a:p>
                      <a:r>
                        <a:rPr lang="en-US"/>
                        <a:t>21.74%</a:t>
                      </a:r>
                    </a:p>
                  </a:txBody>
                  <a:tcPr anchor="ctr">
                    <a:lnL>
                      <a:noFill/>
                    </a:lnL>
                    <a:lnR>
                      <a:noFill/>
                    </a:lnR>
                    <a:lnT>
                      <a:noFill/>
                    </a:lnT>
                    <a:lnB>
                      <a:noFill/>
                    </a:lnB>
                  </a:tcPr>
                </a:tc>
                <a:tc>
                  <a:txBody>
                    <a:bodyPr/>
                    <a:lstStyle/>
                    <a:p>
                      <a:r>
                        <a:rPr lang="en-US"/>
                        <a:t>26.09%</a:t>
                      </a:r>
                    </a:p>
                  </a:txBody>
                  <a:tcPr anchor="ctr">
                    <a:lnL>
                      <a:noFill/>
                    </a:lnL>
                    <a:lnR>
                      <a:noFill/>
                    </a:lnR>
                    <a:lnT>
                      <a:noFill/>
                    </a:lnT>
                    <a:lnB>
                      <a:noFill/>
                    </a:lnB>
                  </a:tcPr>
                </a:tc>
                <a:tc>
                  <a:txBody>
                    <a:bodyPr/>
                    <a:lstStyle/>
                    <a:p>
                      <a:r>
                        <a:rPr lang="en-US"/>
                        <a:t>52.17%</a:t>
                      </a:r>
                    </a:p>
                  </a:txBody>
                  <a:tcPr anchor="ctr">
                    <a:lnL>
                      <a:noFill/>
                    </a:lnL>
                    <a:lnR>
                      <a:noFill/>
                    </a:lnR>
                    <a:lnT>
                      <a:noFill/>
                    </a:lnT>
                    <a:lnB>
                      <a:noFill/>
                    </a:lnB>
                  </a:tcPr>
                </a:tc>
                <a:extLst>
                  <a:ext uri="{0D108BD9-81ED-4DB2-BD59-A6C34878D82A}">
                    <a16:rowId xmlns:a16="http://schemas.microsoft.com/office/drawing/2014/main" val="4265230370"/>
                  </a:ext>
                </a:extLst>
              </a:tr>
              <a:tr h="0">
                <a:tc>
                  <a:txBody>
                    <a:bodyPr/>
                    <a:lstStyle/>
                    <a:p>
                      <a:r>
                        <a:rPr lang="en-US"/>
                        <a:t>10</a:t>
                      </a:r>
                    </a:p>
                  </a:txBody>
                  <a:tcPr anchor="ctr">
                    <a:lnL>
                      <a:noFill/>
                    </a:lnL>
                    <a:lnR>
                      <a:noFill/>
                    </a:lnR>
                    <a:lnT>
                      <a:noFill/>
                    </a:lnT>
                    <a:lnB>
                      <a:noFill/>
                    </a:lnB>
                  </a:tcPr>
                </a:tc>
                <a:tc>
                  <a:txBody>
                    <a:bodyPr/>
                    <a:lstStyle/>
                    <a:p>
                      <a:r>
                        <a:rPr lang="en-US"/>
                        <a:t>87.41%</a:t>
                      </a:r>
                    </a:p>
                  </a:txBody>
                  <a:tcPr anchor="ctr">
                    <a:lnL>
                      <a:noFill/>
                    </a:lnL>
                    <a:lnR>
                      <a:noFill/>
                    </a:lnR>
                    <a:lnT>
                      <a:noFill/>
                    </a:lnT>
                    <a:lnB>
                      <a:noFill/>
                    </a:lnB>
                  </a:tcPr>
                </a:tc>
                <a:tc>
                  <a:txBody>
                    <a:bodyPr/>
                    <a:lstStyle/>
                    <a:p>
                      <a:r>
                        <a:rPr lang="en-US"/>
                        <a:t>10.49%</a:t>
                      </a:r>
                    </a:p>
                  </a:txBody>
                  <a:tcPr anchor="ctr">
                    <a:lnL>
                      <a:noFill/>
                    </a:lnL>
                    <a:lnR>
                      <a:noFill/>
                    </a:lnR>
                    <a:lnT>
                      <a:noFill/>
                    </a:lnT>
                    <a:lnB>
                      <a:noFill/>
                    </a:lnB>
                  </a:tcPr>
                </a:tc>
                <a:tc>
                  <a:txBody>
                    <a:bodyPr/>
                    <a:lstStyle/>
                    <a:p>
                      <a:r>
                        <a:rPr lang="en-US"/>
                        <a:t>2.09%</a:t>
                      </a:r>
                    </a:p>
                  </a:txBody>
                  <a:tcPr anchor="ctr">
                    <a:lnL>
                      <a:noFill/>
                    </a:lnL>
                    <a:lnR>
                      <a:noFill/>
                    </a:lnR>
                    <a:lnT>
                      <a:noFill/>
                    </a:lnT>
                    <a:lnB>
                      <a:noFill/>
                    </a:lnB>
                  </a:tcPr>
                </a:tc>
                <a:extLst>
                  <a:ext uri="{0D108BD9-81ED-4DB2-BD59-A6C34878D82A}">
                    <a16:rowId xmlns:a16="http://schemas.microsoft.com/office/drawing/2014/main" val="2554776312"/>
                  </a:ext>
                </a:extLst>
              </a:tr>
              <a:tr h="0">
                <a:tc>
                  <a:txBody>
                    <a:bodyPr/>
                    <a:lstStyle/>
                    <a:p>
                      <a:r>
                        <a:rPr lang="en-US"/>
                        <a:t>100</a:t>
                      </a:r>
                    </a:p>
                  </a:txBody>
                  <a:tcPr anchor="ctr">
                    <a:lnL>
                      <a:noFill/>
                    </a:lnL>
                    <a:lnR>
                      <a:noFill/>
                    </a:lnR>
                    <a:lnT>
                      <a:noFill/>
                    </a:lnT>
                    <a:lnB>
                      <a:noFill/>
                    </a:lnB>
                  </a:tcPr>
                </a:tc>
                <a:tc>
                  <a:txBody>
                    <a:bodyPr/>
                    <a:lstStyle/>
                    <a:p>
                      <a:r>
                        <a:rPr lang="en-US"/>
                        <a:t>98.79%</a:t>
                      </a:r>
                    </a:p>
                  </a:txBody>
                  <a:tcPr anchor="ctr">
                    <a:lnL>
                      <a:noFill/>
                    </a:lnL>
                    <a:lnR>
                      <a:noFill/>
                    </a:lnR>
                    <a:lnT>
                      <a:noFill/>
                    </a:lnT>
                    <a:lnB>
                      <a:noFill/>
                    </a:lnB>
                  </a:tcPr>
                </a:tc>
                <a:tc>
                  <a:txBody>
                    <a:bodyPr/>
                    <a:lstStyle/>
                    <a:p>
                      <a:r>
                        <a:rPr lang="en-US"/>
                        <a:t>1.19%</a:t>
                      </a:r>
                    </a:p>
                  </a:txBody>
                  <a:tcPr anchor="ctr">
                    <a:lnL>
                      <a:noFill/>
                    </a:lnL>
                    <a:lnR>
                      <a:noFill/>
                    </a:lnR>
                    <a:lnT>
                      <a:noFill/>
                    </a:lnT>
                    <a:lnB>
                      <a:noFill/>
                    </a:lnB>
                  </a:tcPr>
                </a:tc>
                <a:tc>
                  <a:txBody>
                    <a:bodyPr/>
                    <a:lstStyle/>
                    <a:p>
                      <a:r>
                        <a:rPr lang="en-US"/>
                        <a:t>0.02%</a:t>
                      </a:r>
                    </a:p>
                  </a:txBody>
                  <a:tcPr anchor="ctr">
                    <a:lnL>
                      <a:noFill/>
                    </a:lnL>
                    <a:lnR>
                      <a:noFill/>
                    </a:lnR>
                    <a:lnT>
                      <a:noFill/>
                    </a:lnT>
                    <a:lnB>
                      <a:noFill/>
                    </a:lnB>
                  </a:tcPr>
                </a:tc>
                <a:extLst>
                  <a:ext uri="{0D108BD9-81ED-4DB2-BD59-A6C34878D82A}">
                    <a16:rowId xmlns:a16="http://schemas.microsoft.com/office/drawing/2014/main" val="3318797282"/>
                  </a:ext>
                </a:extLst>
              </a:tr>
              <a:tr h="0">
                <a:tc>
                  <a:txBody>
                    <a:bodyPr/>
                    <a:lstStyle/>
                    <a:p>
                      <a:r>
                        <a:rPr lang="en-US"/>
                        <a:t>1000</a:t>
                      </a:r>
                    </a:p>
                  </a:txBody>
                  <a:tcPr anchor="ctr">
                    <a:lnL>
                      <a:noFill/>
                    </a:lnL>
                    <a:lnR>
                      <a:noFill/>
                    </a:lnR>
                    <a:lnT>
                      <a:noFill/>
                    </a:lnT>
                    <a:lnB>
                      <a:noFill/>
                    </a:lnB>
                  </a:tcPr>
                </a:tc>
                <a:tc>
                  <a:txBody>
                    <a:bodyPr/>
                    <a:lstStyle/>
                    <a:p>
                      <a:r>
                        <a:rPr lang="en-US"/>
                        <a:t>99.88%</a:t>
                      </a:r>
                    </a:p>
                  </a:txBody>
                  <a:tcPr anchor="ctr">
                    <a:lnL>
                      <a:noFill/>
                    </a:lnL>
                    <a:lnR>
                      <a:noFill/>
                    </a:lnR>
                    <a:lnT>
                      <a:noFill/>
                    </a:lnT>
                    <a:lnB>
                      <a:noFill/>
                    </a:lnB>
                  </a:tcPr>
                </a:tc>
                <a:tc>
                  <a:txBody>
                    <a:bodyPr/>
                    <a:lstStyle/>
                    <a:p>
                      <a:r>
                        <a:rPr lang="en-US"/>
                        <a:t>0.12%</a:t>
                      </a:r>
                    </a:p>
                  </a:txBody>
                  <a:tcPr anchor="ctr">
                    <a:lnL>
                      <a:noFill/>
                    </a:lnL>
                    <a:lnR>
                      <a:noFill/>
                    </a:lnR>
                    <a:lnT>
                      <a:noFill/>
                    </a:lnT>
                    <a:lnB>
                      <a:noFill/>
                    </a:lnB>
                  </a:tcPr>
                </a:tc>
                <a:tc>
                  <a:txBody>
                    <a:bodyPr/>
                    <a:lstStyle/>
                    <a:p>
                      <a:r>
                        <a:rPr lang="en-US" dirty="0"/>
                        <a:t>0.0002%</a:t>
                      </a:r>
                    </a:p>
                  </a:txBody>
                  <a:tcPr anchor="ctr">
                    <a:lnL>
                      <a:noFill/>
                    </a:lnL>
                    <a:lnR>
                      <a:noFill/>
                    </a:lnR>
                    <a:lnT>
                      <a:noFill/>
                    </a:lnT>
                    <a:lnB>
                      <a:noFill/>
                    </a:lnB>
                  </a:tcPr>
                </a:tc>
                <a:extLst>
                  <a:ext uri="{0D108BD9-81ED-4DB2-BD59-A6C34878D82A}">
                    <a16:rowId xmlns:a16="http://schemas.microsoft.com/office/drawing/2014/main" val="3567269952"/>
                  </a:ext>
                </a:extLst>
              </a:tr>
            </a:tbl>
          </a:graphicData>
        </a:graphic>
      </p:graphicFrame>
    </p:spTree>
    <p:extLst>
      <p:ext uri="{BB962C8B-B14F-4D97-AF65-F5344CB8AC3E}">
        <p14:creationId xmlns:p14="http://schemas.microsoft.com/office/powerpoint/2010/main" val="138969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r>
              <a:rPr lang="en-US" b="1" dirty="0"/>
              <a:t>How to calculate f(n)?</a:t>
            </a:r>
          </a:p>
        </p:txBody>
      </p:sp>
      <p:sp>
        <p:nvSpPr>
          <p:cNvPr id="3" name="object 3"/>
          <p:cNvSpPr txBox="1"/>
          <p:nvPr/>
        </p:nvSpPr>
        <p:spPr>
          <a:xfrm>
            <a:off x="609600" y="1295400"/>
            <a:ext cx="8183880" cy="4824398"/>
          </a:xfrm>
          <a:prstGeom prst="rect">
            <a:avLst/>
          </a:prstGeom>
        </p:spPr>
        <p:txBody>
          <a:bodyPr vert="horz" wrap="square" lIns="0" tIns="114300" rIns="0" bIns="0" rtlCol="0">
            <a:spAutoFit/>
          </a:bodyPr>
          <a:lstStyle/>
          <a:p>
            <a:pPr algn="just"/>
            <a:r>
              <a:rPr lang="en-US" b="1" dirty="0"/>
              <a:t>Therefore,</a:t>
            </a:r>
            <a:endParaRPr lang="en-US" dirty="0"/>
          </a:p>
          <a:p>
            <a:pPr marL="342900" indent="-342900" algn="just">
              <a:buFont typeface="Arial" panose="020B0604020202020204" pitchFamily="34" charset="0"/>
              <a:buChar char="•"/>
            </a:pPr>
            <a:r>
              <a:rPr lang="en-US" b="1" dirty="0"/>
              <a:t>f(n) = 5n</a:t>
            </a:r>
            <a:r>
              <a:rPr lang="en-US" b="1" baseline="30000" dirty="0"/>
              <a:t>2</a:t>
            </a:r>
            <a:endParaRPr lang="en-US" b="1" dirty="0"/>
          </a:p>
          <a:p>
            <a:pPr marL="342900" indent="-342900" algn="just">
              <a:buFont typeface="Arial" panose="020B0604020202020204" pitchFamily="34" charset="0"/>
              <a:buChar char="•"/>
            </a:pPr>
            <a:r>
              <a:rPr lang="en-US" dirty="0"/>
              <a:t>Here, we are getting the </a:t>
            </a:r>
            <a:r>
              <a:rPr lang="en-US" b="1" dirty="0"/>
              <a:t>approximate time complexity </a:t>
            </a:r>
            <a:r>
              <a:rPr lang="en-US" dirty="0"/>
              <a:t>whose result is very close to the actual result. And this approximate measure of time complexity is known as an Asymptotic complexity. Here</a:t>
            </a:r>
            <a:r>
              <a:rPr lang="en-US" b="1" dirty="0"/>
              <a:t>, we are not calculating the exact running time</a:t>
            </a:r>
            <a:r>
              <a:rPr lang="en-US" dirty="0"/>
              <a:t>, we are eliminating the unnecessary terms, and we are just considering the term which is taking most of the time.</a:t>
            </a:r>
          </a:p>
          <a:p>
            <a:pPr marL="342900" indent="-34290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In mathematical analysis</a:t>
            </a:r>
            <a:r>
              <a:rPr lang="en-US" dirty="0"/>
              <a:t>, asymptotic analysis of algorithm is a method of defining the </a:t>
            </a:r>
            <a:r>
              <a:rPr lang="en-US" b="1" dirty="0"/>
              <a:t>mathematical </a:t>
            </a:r>
            <a:r>
              <a:rPr lang="en-US" b="1" dirty="0" err="1"/>
              <a:t>boundation</a:t>
            </a:r>
            <a:r>
              <a:rPr lang="en-US" b="1" dirty="0"/>
              <a:t> </a:t>
            </a:r>
            <a:r>
              <a:rPr lang="en-US" dirty="0"/>
              <a:t>of its </a:t>
            </a:r>
            <a:r>
              <a:rPr lang="en-US" b="1" dirty="0"/>
              <a:t>run-time performance</a:t>
            </a:r>
            <a:r>
              <a:rPr lang="en-US" dirty="0"/>
              <a:t>. Using the asymptotic analysis, we can easily conclude the </a:t>
            </a:r>
            <a:r>
              <a:rPr lang="en-US" b="1" dirty="0"/>
              <a:t>average-case, best-case and worst-case </a:t>
            </a:r>
            <a:r>
              <a:rPr lang="en-US" dirty="0"/>
              <a:t>scenario of an algorithm.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used to mathematically calculate the </a:t>
            </a:r>
            <a:r>
              <a:rPr lang="en-US" b="1" dirty="0"/>
              <a:t>running time </a:t>
            </a:r>
            <a:r>
              <a:rPr lang="en-US" dirty="0"/>
              <a:t>of any operation inside an algorithm.</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09082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r>
              <a:rPr lang="en-US" b="1" dirty="0"/>
              <a:t>How to calculate f(n)?</a:t>
            </a:r>
          </a:p>
        </p:txBody>
      </p:sp>
      <p:sp>
        <p:nvSpPr>
          <p:cNvPr id="3" name="object 3"/>
          <p:cNvSpPr txBox="1"/>
          <p:nvPr/>
        </p:nvSpPr>
        <p:spPr>
          <a:xfrm>
            <a:off x="609600" y="1295400"/>
            <a:ext cx="8183880" cy="3993401"/>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b="1" dirty="0"/>
              <a:t>Example:</a:t>
            </a:r>
            <a:r>
              <a:rPr lang="en-US" dirty="0"/>
              <a:t> Running time of one operation is x(n) and for another operation, it is calculated as f(n2). It refers to running time will increase linearly with an increase in 'n' for the first operation, and running time will increase exponentially for the second operation. Similarly, the </a:t>
            </a:r>
            <a:r>
              <a:rPr lang="en-US" b="1" dirty="0"/>
              <a:t>running time of both operations will be the same if n is significantly small.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Usually, the time required by an algorithm comes under three types:</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b="1" dirty="0"/>
              <a:t>Worst case:</a:t>
            </a:r>
            <a:r>
              <a:rPr lang="en-US" dirty="0"/>
              <a:t> It defines the input for which the algorithm takes a </a:t>
            </a:r>
            <a:r>
              <a:rPr lang="en-US" b="1" dirty="0"/>
              <a:t>huge time</a:t>
            </a:r>
            <a:r>
              <a:rPr lang="en-US" dirty="0"/>
              <a:t>.</a:t>
            </a:r>
          </a:p>
          <a:p>
            <a:pPr marL="742950" lvl="1" indent="-285750" algn="just">
              <a:buFont typeface="Arial" panose="020B0604020202020204" pitchFamily="34" charset="0"/>
              <a:buChar char="•"/>
            </a:pPr>
            <a:r>
              <a:rPr lang="en-US" b="1" dirty="0"/>
              <a:t>Average case:</a:t>
            </a:r>
            <a:r>
              <a:rPr lang="en-US" dirty="0"/>
              <a:t> It takes </a:t>
            </a:r>
            <a:r>
              <a:rPr lang="en-US" b="1" dirty="0"/>
              <a:t>average time </a:t>
            </a:r>
            <a:r>
              <a:rPr lang="en-US" dirty="0"/>
              <a:t>for the program execution.</a:t>
            </a:r>
          </a:p>
          <a:p>
            <a:pPr marL="742950" lvl="1" indent="-285750" algn="just">
              <a:buFont typeface="Arial" panose="020B0604020202020204" pitchFamily="34" charset="0"/>
              <a:buChar char="•"/>
            </a:pPr>
            <a:r>
              <a:rPr lang="en-US" b="1" dirty="0"/>
              <a:t>Best case:</a:t>
            </a:r>
            <a:r>
              <a:rPr lang="en-US" dirty="0"/>
              <a:t> It defines the input for which the algorithm takes the </a:t>
            </a:r>
            <a:r>
              <a:rPr lang="en-US" b="1" dirty="0"/>
              <a:t>lowest time</a:t>
            </a:r>
          </a:p>
        </p:txBody>
      </p:sp>
    </p:spTree>
    <p:extLst>
      <p:ext uri="{BB962C8B-B14F-4D97-AF65-F5344CB8AC3E}">
        <p14:creationId xmlns:p14="http://schemas.microsoft.com/office/powerpoint/2010/main" val="393955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r>
              <a:rPr lang="en-US" b="1" dirty="0"/>
              <a:t>Asymptotic Notations</a:t>
            </a:r>
          </a:p>
        </p:txBody>
      </p:sp>
      <p:sp>
        <p:nvSpPr>
          <p:cNvPr id="3" name="object 3"/>
          <p:cNvSpPr txBox="1"/>
          <p:nvPr/>
        </p:nvSpPr>
        <p:spPr>
          <a:xfrm>
            <a:off x="609600" y="1295400"/>
            <a:ext cx="8183880" cy="2608406"/>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The commonly used asymptotic notations used for calculating the </a:t>
            </a:r>
            <a:r>
              <a:rPr lang="en-US" b="1" dirty="0"/>
              <a:t>running time complexity</a:t>
            </a:r>
            <a:r>
              <a:rPr lang="en-US" dirty="0"/>
              <a:t> of an algorithm is given below:</a:t>
            </a:r>
          </a:p>
          <a:p>
            <a:pPr marL="285750" indent="-285750" algn="just">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Big oh Notation (O)</a:t>
            </a:r>
          </a:p>
          <a:p>
            <a:pPr marL="285750" indent="-285750">
              <a:lnSpc>
                <a:spcPct val="150000"/>
              </a:lnSpc>
              <a:buFont typeface="Arial" panose="020B0604020202020204" pitchFamily="34" charset="0"/>
              <a:buChar char="•"/>
            </a:pPr>
            <a:r>
              <a:rPr lang="en-US" dirty="0"/>
              <a:t>Omega Notation (Ω)</a:t>
            </a:r>
          </a:p>
          <a:p>
            <a:pPr marL="285750" indent="-285750">
              <a:lnSpc>
                <a:spcPct val="150000"/>
              </a:lnSpc>
              <a:buFont typeface="Arial" panose="020B0604020202020204" pitchFamily="34" charset="0"/>
              <a:buChar char="•"/>
            </a:pPr>
            <a:r>
              <a:rPr lang="en-US" dirty="0"/>
              <a:t>Theta Notation (θ)</a:t>
            </a:r>
          </a:p>
          <a:p>
            <a:pPr marL="285750" indent="-285750" algn="just">
              <a:buFont typeface="Arial" panose="020B0604020202020204" pitchFamily="34" charset="0"/>
              <a:buChar char="•"/>
            </a:pPr>
            <a:endParaRPr lang="en-US" b="1" dirty="0"/>
          </a:p>
        </p:txBody>
      </p:sp>
    </p:spTree>
    <p:extLst>
      <p:ext uri="{BB962C8B-B14F-4D97-AF65-F5344CB8AC3E}">
        <p14:creationId xmlns:p14="http://schemas.microsoft.com/office/powerpoint/2010/main" val="36790521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12029</TotalTime>
  <Words>3292</Words>
  <Application>Microsoft Office PowerPoint</Application>
  <PresentationFormat>On-screen Show (4:3)</PresentationFormat>
  <Paragraphs>192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Asymptotic Symbol</vt:lpstr>
      <vt:lpstr>Asymptotic Analysis</vt:lpstr>
      <vt:lpstr>Asymptotic Analysis</vt:lpstr>
      <vt:lpstr>How to find the Time Complexity or running time for performing the operations?</vt:lpstr>
      <vt:lpstr>How to calculate f(n)?</vt:lpstr>
      <vt:lpstr>How to calculate f(n)?</vt:lpstr>
      <vt:lpstr>How to calculate f(n)?</vt:lpstr>
      <vt:lpstr>How to calculate f(n)?</vt:lpstr>
      <vt:lpstr>Asymptotic Notations</vt:lpstr>
      <vt:lpstr>Big oh Notation (O)</vt:lpstr>
      <vt:lpstr>Big oh Notation (O)</vt:lpstr>
      <vt:lpstr>Big oh Notation (O)</vt:lpstr>
      <vt:lpstr>Big oh Notation (O)</vt:lpstr>
      <vt:lpstr>Big oh Notation (O)</vt:lpstr>
      <vt:lpstr>Omega Notation (Ω)</vt:lpstr>
      <vt:lpstr>Omega Notation (Ω)</vt:lpstr>
      <vt:lpstr>Theta Notation (θ)</vt:lpstr>
      <vt:lpstr>Theta Notation (θ)</vt:lpstr>
      <vt:lpstr>Theta Notation (θ)</vt:lpstr>
      <vt:lpstr>Why we have three different asymptotic analysis?</vt:lpstr>
      <vt:lpstr>Common Asymptotic Notations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Framework</dc:title>
  <dc:creator>Ravi Sharma</dc:creator>
  <cp:lastModifiedBy>Admin</cp:lastModifiedBy>
  <cp:revision>522</cp:revision>
  <dcterms:created xsi:type="dcterms:W3CDTF">2020-09-02T08:53:50Z</dcterms:created>
  <dcterms:modified xsi:type="dcterms:W3CDTF">2021-09-23T05:44:20Z</dcterms:modified>
</cp:coreProperties>
</file>