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5" r:id="rId3"/>
    <p:sldId id="276" r:id="rId4"/>
    <p:sldId id="277" r:id="rId5"/>
    <p:sldId id="278" r:id="rId6"/>
    <p:sldId id="279" r:id="rId7"/>
    <p:sldId id="280" r:id="rId8"/>
    <p:sldId id="281" r:id="rId9"/>
    <p:sldId id="320" r:id="rId10"/>
    <p:sldId id="321" r:id="rId11"/>
    <p:sldId id="322" r:id="rId12"/>
    <p:sldId id="323" r:id="rId13"/>
    <p:sldId id="286" r:id="rId14"/>
    <p:sldId id="287" r:id="rId15"/>
    <p:sldId id="288" r:id="rId16"/>
    <p:sldId id="289" r:id="rId17"/>
    <p:sldId id="294" r:id="rId18"/>
    <p:sldId id="324" r:id="rId19"/>
    <p:sldId id="290" r:id="rId20"/>
    <p:sldId id="291" r:id="rId21"/>
    <p:sldId id="292" r:id="rId22"/>
    <p:sldId id="32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275"/>
            <p14:sldId id="276"/>
            <p14:sldId id="277"/>
            <p14:sldId id="278"/>
            <p14:sldId id="279"/>
            <p14:sldId id="280"/>
            <p14:sldId id="281"/>
            <p14:sldId id="320"/>
            <p14:sldId id="321"/>
            <p14:sldId id="322"/>
            <p14:sldId id="323"/>
            <p14:sldId id="286"/>
            <p14:sldId id="287"/>
            <p14:sldId id="288"/>
            <p14:sldId id="289"/>
            <p14:sldId id="294"/>
            <p14:sldId id="324"/>
            <p14:sldId id="290"/>
            <p14:sldId id="291"/>
            <p14:sldId id="292"/>
            <p14:sldId id="32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77081D-2771-2F29-F3D5-C50633E93FEC}"/>
              </a:ext>
            </a:extLst>
          </p:cNvPr>
          <p:cNvSpPr>
            <a:spLocks noGrp="1" noChangeArrowheads="1"/>
          </p:cNvSpPr>
          <p:nvPr>
            <p:ph type="sldNum" sz="quarter" idx="5"/>
          </p:nvPr>
        </p:nvSpPr>
        <p:spPr>
          <a:ln/>
        </p:spPr>
        <p:txBody>
          <a:bodyPr/>
          <a:lstStyle/>
          <a:p>
            <a:fld id="{52A123C1-4F1C-49CB-9F3D-BDB591AD7392}" type="slidenum">
              <a:rPr lang="en-AU" altLang="en-US"/>
              <a:pPr/>
              <a:t>2</a:t>
            </a:fld>
            <a:endParaRPr lang="en-AU" altLang="en-US"/>
          </a:p>
        </p:txBody>
      </p:sp>
      <p:sp>
        <p:nvSpPr>
          <p:cNvPr id="78850" name="Rectangle 2">
            <a:extLst>
              <a:ext uri="{FF2B5EF4-FFF2-40B4-BE49-F238E27FC236}">
                <a16:creationId xmlns:a16="http://schemas.microsoft.com/office/drawing/2014/main" id="{8025670E-0082-72CE-BA4C-0C80D8FDCC2B}"/>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497F4D6C-C966-9710-25B6-E0D7F5B9CB62}"/>
              </a:ext>
            </a:extLst>
          </p:cNvPr>
          <p:cNvSpPr>
            <a:spLocks noGrp="1" noChangeArrowheads="1"/>
          </p:cNvSpPr>
          <p:nvPr>
            <p:ph type="body" idx="1"/>
          </p:nvPr>
        </p:nvSpPr>
        <p:spPr/>
        <p:txBody>
          <a:bodyPr/>
          <a:lstStyle/>
          <a:p>
            <a:r>
              <a:rPr lang="en-US" altLang="en-US">
                <a:latin typeface="Times-Roman" charset="0"/>
              </a:rPr>
              <a:t>The most important development from the work on public-key cryptography is the digital signature. Message authentication protects two parties who exchange messages from any third party. However, it does not protect the two parties against each other.</a:t>
            </a:r>
            <a:r>
              <a:rPr lang="en-US" altLang="en-US">
                <a:latin typeface="Helvetica" panose="020B0604020202020204" pitchFamily="34" charset="0"/>
              </a:rPr>
              <a:t> A </a:t>
            </a:r>
            <a:r>
              <a:rPr lang="en-US" altLang="en-US">
                <a:latin typeface="Times-Roman" charset="0"/>
              </a:rPr>
              <a:t>digital signature is analogous to the handwritten signature, and provides a set of security capabilities that would be difficult to implement in any other way. It must have the following properties: </a:t>
            </a:r>
          </a:p>
          <a:p>
            <a:r>
              <a:rPr lang="en-US" altLang="en-US">
                <a:latin typeface="Times-Roman" charset="0"/>
              </a:rPr>
              <a:t>• It must verify the author and the date and time of the signature</a:t>
            </a:r>
          </a:p>
          <a:p>
            <a:r>
              <a:rPr lang="en-US" altLang="en-US">
                <a:latin typeface="Times-Roman" charset="0"/>
              </a:rPr>
              <a:t>• It must to authenticate the contents at the time of the signature</a:t>
            </a:r>
          </a:p>
          <a:p>
            <a:r>
              <a:rPr lang="en-US" altLang="en-US">
                <a:latin typeface="Times-Roman" charset="0"/>
              </a:rPr>
              <a:t>• It must be verifiable by third parties,to resolve disputes</a:t>
            </a:r>
          </a:p>
          <a:p>
            <a:r>
              <a:rPr lang="en-US" altLang="en-US">
                <a:latin typeface="Times-Roman" charset="0"/>
              </a:rPr>
              <a:t>Thus, the digital signature function includes the authentication function.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F90152-5293-901D-0AA9-423FE47A791C}"/>
              </a:ext>
            </a:extLst>
          </p:cNvPr>
          <p:cNvSpPr>
            <a:spLocks noGrp="1" noChangeArrowheads="1"/>
          </p:cNvSpPr>
          <p:nvPr>
            <p:ph type="sldNum" sz="quarter" idx="5"/>
          </p:nvPr>
        </p:nvSpPr>
        <p:spPr>
          <a:ln/>
        </p:spPr>
        <p:txBody>
          <a:bodyPr/>
          <a:lstStyle/>
          <a:p>
            <a:fld id="{0F94910F-ADC8-4A51-9987-86929E7A1D47}" type="slidenum">
              <a:rPr lang="en-AU" altLang="en-US"/>
              <a:pPr/>
              <a:t>11</a:t>
            </a:fld>
            <a:endParaRPr lang="en-AU" altLang="en-US"/>
          </a:p>
        </p:txBody>
      </p:sp>
      <p:sp>
        <p:nvSpPr>
          <p:cNvPr id="82946" name="Rectangle 2">
            <a:extLst>
              <a:ext uri="{FF2B5EF4-FFF2-40B4-BE49-F238E27FC236}">
                <a16:creationId xmlns:a16="http://schemas.microsoft.com/office/drawing/2014/main" id="{01109C29-BDCC-BE75-4FAE-93DB3193A634}"/>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66EC6595-7BCC-2AF4-42B2-09A890946365}"/>
              </a:ext>
            </a:extLst>
          </p:cNvPr>
          <p:cNvSpPr>
            <a:spLocks noGrp="1" noChangeArrowheads="1"/>
          </p:cNvSpPr>
          <p:nvPr>
            <p:ph type="body" idx="1"/>
          </p:nvPr>
        </p:nvSpPr>
        <p:spPr/>
        <p:txBody>
          <a:bodyPr/>
          <a:lstStyle/>
          <a:p>
            <a:r>
              <a:rPr lang="en-US" altLang="en-US"/>
              <a:t>Have a range of approaches based on the use of public-key encryption, which generally </a:t>
            </a:r>
            <a:r>
              <a:rPr lang="en-US" altLang="en-US">
                <a:latin typeface="Times-Roman" charset="0"/>
              </a:rPr>
              <a:t>assume that each of the two parties is in possession of the current public key of the other. The central system is known as an </a:t>
            </a:r>
            <a:r>
              <a:rPr lang="en-US" altLang="en-US"/>
              <a:t>Authentication Server (AS)</a:t>
            </a:r>
            <a:r>
              <a:rPr lang="en-US" altLang="en-US">
                <a:latin typeface="Times-Roman" charset="0"/>
              </a:rPr>
              <a:t>. Have </a:t>
            </a:r>
            <a:r>
              <a:rPr lang="en-US" altLang="en-US"/>
              <a:t>various protocols using timestamps or nonces, and again flaws were found in a number of the original proposals. See text for details.</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CF04367-5C87-84ED-CFA1-537BB1D2B7E9}"/>
              </a:ext>
            </a:extLst>
          </p:cNvPr>
          <p:cNvSpPr>
            <a:spLocks noGrp="1" noChangeArrowheads="1"/>
          </p:cNvSpPr>
          <p:nvPr>
            <p:ph type="sldNum" sz="quarter" idx="5"/>
          </p:nvPr>
        </p:nvSpPr>
        <p:spPr>
          <a:ln/>
        </p:spPr>
        <p:txBody>
          <a:bodyPr/>
          <a:lstStyle/>
          <a:p>
            <a:fld id="{DC60F987-EED9-4F63-9BAC-55F62C1C4A91}" type="slidenum">
              <a:rPr lang="en-AU" altLang="en-US"/>
              <a:pPr/>
              <a:t>12</a:t>
            </a:fld>
            <a:endParaRPr lang="en-AU" altLang="en-US"/>
          </a:p>
        </p:txBody>
      </p:sp>
      <p:sp>
        <p:nvSpPr>
          <p:cNvPr id="83970" name="Rectangle 2">
            <a:extLst>
              <a:ext uri="{FF2B5EF4-FFF2-40B4-BE49-F238E27FC236}">
                <a16:creationId xmlns:a16="http://schemas.microsoft.com/office/drawing/2014/main" id="{A00FE18E-8EA7-8366-2F26-F43580B1AFBD}"/>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61A39EEA-0DAE-F81C-065E-01A36FA54F9E}"/>
              </a:ext>
            </a:extLst>
          </p:cNvPr>
          <p:cNvSpPr>
            <a:spLocks noGrp="1" noChangeArrowheads="1"/>
          </p:cNvSpPr>
          <p:nvPr>
            <p:ph type="body" idx="1"/>
          </p:nvPr>
        </p:nvSpPr>
        <p:spPr/>
        <p:txBody>
          <a:bodyPr/>
          <a:lstStyle/>
          <a:p>
            <a:r>
              <a:rPr lang="en-US" altLang="en-US">
                <a:latin typeface="Times-Roman" charset="0"/>
              </a:rPr>
              <a:t>A protocol using timestamps is provided in [DENN81] is shown above. The central authentication server (AS) only provides public-key certificates. The session key is chosen and encrypted by A; hence, there is no risk of exposure by the AS. The timestamps protect against replays of compromised keys. This protocol is compact but, as before, requires synchronization of clocks.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CB13EB4-9168-983C-CB54-C74CD2B3DE9E}"/>
              </a:ext>
            </a:extLst>
          </p:cNvPr>
          <p:cNvSpPr>
            <a:spLocks noGrp="1" noChangeArrowheads="1"/>
          </p:cNvSpPr>
          <p:nvPr>
            <p:ph type="sldNum" sz="quarter" idx="5"/>
          </p:nvPr>
        </p:nvSpPr>
        <p:spPr>
          <a:ln/>
        </p:spPr>
        <p:txBody>
          <a:bodyPr/>
          <a:lstStyle/>
          <a:p>
            <a:fld id="{39F52AD3-BBCB-4535-8945-5A3D34CD986B}" type="slidenum">
              <a:rPr lang="en-AU" altLang="en-US"/>
              <a:pPr/>
              <a:t>13</a:t>
            </a:fld>
            <a:endParaRPr lang="en-AU" altLang="en-US"/>
          </a:p>
        </p:txBody>
      </p:sp>
      <p:sp>
        <p:nvSpPr>
          <p:cNvPr id="84994" name="Rectangle 2">
            <a:extLst>
              <a:ext uri="{FF2B5EF4-FFF2-40B4-BE49-F238E27FC236}">
                <a16:creationId xmlns:a16="http://schemas.microsoft.com/office/drawing/2014/main" id="{4BEA353A-71BB-9232-C78F-FC7D49C91F24}"/>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040BC332-0F76-0F6D-303A-AB53BE79A2A2}"/>
              </a:ext>
            </a:extLst>
          </p:cNvPr>
          <p:cNvSpPr>
            <a:spLocks noGrp="1" noChangeArrowheads="1"/>
          </p:cNvSpPr>
          <p:nvPr>
            <p:ph type="body" idx="1"/>
          </p:nvPr>
        </p:nvSpPr>
        <p:spPr/>
        <p:txBody>
          <a:bodyPr/>
          <a:lstStyle/>
          <a:p>
            <a:r>
              <a:rPr lang="en-US" altLang="en-US">
                <a:latin typeface="Times-Roman" charset="0"/>
              </a:rPr>
              <a:t>One application for which encryption is growing in popularity is electronic mail (e-mail). The very nature of electronic mail, and its chief benefit, is that it is not necessary for the sender and receiver to be online at the same time. Instead, the e-mail message is forwarded to the receiver’s electronic mailbox,where it is buffered until the receiver is available to read it. The “envelope” or header of the e-mail message must be in the clear so that the message can be handled by the store-and-forward e-mail protocol. However it is often desirable that e-mail message be encrypted such that the mail-handling system is not in possession of the decryption key. A second requirement is that of authentication, where the recipient wants some assurance that the message is from the alleged sender. </a:t>
            </a:r>
            <a:r>
              <a:rPr lang="en-US" altLang="en-US"/>
              <a:t>One-Way Authentication addresses these requirements.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C590BE-3235-26AC-789D-102972F23281}"/>
              </a:ext>
            </a:extLst>
          </p:cNvPr>
          <p:cNvSpPr>
            <a:spLocks noGrp="1" noChangeArrowheads="1"/>
          </p:cNvSpPr>
          <p:nvPr>
            <p:ph type="sldNum" sz="quarter" idx="5"/>
          </p:nvPr>
        </p:nvSpPr>
        <p:spPr>
          <a:ln/>
        </p:spPr>
        <p:txBody>
          <a:bodyPr/>
          <a:lstStyle/>
          <a:p>
            <a:fld id="{54969E3E-0E23-4964-B437-68E88179CB29}" type="slidenum">
              <a:rPr lang="en-AU" altLang="en-US"/>
              <a:pPr/>
              <a:t>14</a:t>
            </a:fld>
            <a:endParaRPr lang="en-AU" altLang="en-US"/>
          </a:p>
        </p:txBody>
      </p:sp>
      <p:sp>
        <p:nvSpPr>
          <p:cNvPr id="86018" name="Rectangle 2">
            <a:extLst>
              <a:ext uri="{FF2B5EF4-FFF2-40B4-BE49-F238E27FC236}">
                <a16:creationId xmlns:a16="http://schemas.microsoft.com/office/drawing/2014/main" id="{4D9943C4-4DE5-7608-6C07-F1ACB8B99C38}"/>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A124ABC2-922E-47D0-7B17-10EA0EE0B2F6}"/>
              </a:ext>
            </a:extLst>
          </p:cNvPr>
          <p:cNvSpPr>
            <a:spLocks noGrp="1" noChangeArrowheads="1"/>
          </p:cNvSpPr>
          <p:nvPr>
            <p:ph type="body" idx="1"/>
          </p:nvPr>
        </p:nvSpPr>
        <p:spPr/>
        <p:txBody>
          <a:bodyPr/>
          <a:lstStyle/>
          <a:p>
            <a:r>
              <a:rPr lang="en-US" altLang="en-US">
                <a:latin typeface="Times-Roman" charset="0"/>
              </a:rPr>
              <a:t>Using symmetric encryption, with some refinement, the KDC strategy is a candidate for encrypted electronic mail. Because we wish to avoid requiring that the recipient be on line at the same time as the sender, steps 4 and 5 must be eliminated, leaving the protocol as shown.</a:t>
            </a:r>
          </a:p>
          <a:p>
            <a:r>
              <a:rPr lang="en-US" altLang="en-US">
                <a:latin typeface="Times-Roman" charset="0"/>
              </a:rPr>
              <a:t>This approach guarantees that only the intended recipient of a message will be able to read I, and also provides a level of authentication that the sender is A. As specified, the protocol does not protect against replays. You </a:t>
            </a:r>
            <a:r>
              <a:rPr lang="en-US" altLang="en-US"/>
              <a:t>could rely on timestamp in the message, though email delays make this problematic.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782E91-AA1B-92AD-C081-21922B75371E}"/>
              </a:ext>
            </a:extLst>
          </p:cNvPr>
          <p:cNvSpPr>
            <a:spLocks noGrp="1" noChangeArrowheads="1"/>
          </p:cNvSpPr>
          <p:nvPr>
            <p:ph type="sldNum" sz="quarter" idx="5"/>
          </p:nvPr>
        </p:nvSpPr>
        <p:spPr>
          <a:ln/>
        </p:spPr>
        <p:txBody>
          <a:bodyPr/>
          <a:lstStyle/>
          <a:p>
            <a:fld id="{A75D6DAF-6FE2-4F86-8B7C-70ECBA83646B}" type="slidenum">
              <a:rPr lang="en-AU" altLang="en-US"/>
              <a:pPr/>
              <a:t>15</a:t>
            </a:fld>
            <a:endParaRPr lang="en-AU" altLang="en-US"/>
          </a:p>
        </p:txBody>
      </p:sp>
      <p:sp>
        <p:nvSpPr>
          <p:cNvPr id="87042" name="Rectangle 2">
            <a:extLst>
              <a:ext uri="{FF2B5EF4-FFF2-40B4-BE49-F238E27FC236}">
                <a16:creationId xmlns:a16="http://schemas.microsoft.com/office/drawing/2014/main" id="{2E67C026-CFC7-8E71-AF98-DCBF7E17EBA0}"/>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CC24816B-BDA7-3F7C-761F-F053082B71A4}"/>
              </a:ext>
            </a:extLst>
          </p:cNvPr>
          <p:cNvSpPr>
            <a:spLocks noGrp="1" noChangeArrowheads="1"/>
          </p:cNvSpPr>
          <p:nvPr>
            <p:ph type="body" idx="1"/>
          </p:nvPr>
        </p:nvSpPr>
        <p:spPr/>
        <p:txBody>
          <a:bodyPr/>
          <a:lstStyle/>
          <a:p>
            <a:r>
              <a:rPr lang="en-US" altLang="en-US">
                <a:latin typeface="Times-Roman" charset="0"/>
              </a:rPr>
              <a:t>Have already presented public-key encryption approaches that are suited to electronic mail, including the straight forward encryption of the entire message for confidentiality, authentication, or both. These approaches require that either the sender know the recipient’s public key (confidentiality) or the recipient know the sender’s public key (authentication) or both (confidentiality plus authentication). In addition, the public-key algorithm must be applied once or twice to what may be a long message. </a:t>
            </a:r>
          </a:p>
          <a:p>
            <a:r>
              <a:rPr lang="en-US" altLang="en-US">
                <a:latin typeface="Times-Roman" charset="0"/>
              </a:rPr>
              <a:t>If confidentiality is the primary concern, then the message can be encrypted with a one-time secret key, which in in turn is encrypted with B’s public key.</a:t>
            </a:r>
          </a:p>
          <a:p>
            <a:r>
              <a:rPr lang="en-US" altLang="en-US">
                <a:latin typeface="Times-Roman" charset="0"/>
              </a:rPr>
              <a:t>To achieve authentication, and to validate the senders public key, the signature can be encrypted with the recipient’s public key, and for assurance A’s public key is sent in a digital certificate, as shown. To obtain confidentiality as well, the message can be encrypted with a session key, combining both options above.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DE9E1A-2E00-DA14-E979-32E03A1180E5}"/>
              </a:ext>
            </a:extLst>
          </p:cNvPr>
          <p:cNvSpPr>
            <a:spLocks noGrp="1" noChangeArrowheads="1"/>
          </p:cNvSpPr>
          <p:nvPr>
            <p:ph type="sldNum" sz="quarter" idx="5"/>
          </p:nvPr>
        </p:nvSpPr>
        <p:spPr>
          <a:ln/>
        </p:spPr>
        <p:txBody>
          <a:bodyPr/>
          <a:lstStyle/>
          <a:p>
            <a:fld id="{1B16D414-9E50-4902-A403-5370DC928A83}" type="slidenum">
              <a:rPr lang="en-AU" altLang="en-US"/>
              <a:pPr/>
              <a:t>16</a:t>
            </a:fld>
            <a:endParaRPr lang="en-AU" altLang="en-US"/>
          </a:p>
        </p:txBody>
      </p:sp>
      <p:sp>
        <p:nvSpPr>
          <p:cNvPr id="65538" name="Rectangle 2">
            <a:extLst>
              <a:ext uri="{FF2B5EF4-FFF2-40B4-BE49-F238E27FC236}">
                <a16:creationId xmlns:a16="http://schemas.microsoft.com/office/drawing/2014/main" id="{D3BCF073-2B32-B21D-8A84-75589D69D075}"/>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034C0A57-5D16-B287-A353-F615D61675CF}"/>
              </a:ext>
            </a:extLst>
          </p:cNvPr>
          <p:cNvSpPr>
            <a:spLocks noGrp="1" noChangeArrowheads="1"/>
          </p:cNvSpPr>
          <p:nvPr>
            <p:ph type="body" idx="1"/>
          </p:nvPr>
        </p:nvSpPr>
        <p:spPr/>
        <p:txBody>
          <a:bodyPr/>
          <a:lstStyle/>
          <a:p>
            <a:r>
              <a:rPr lang="en-AU" altLang="en-US"/>
              <a:t>DSA is the US Govt approved signature scheme, which is designed to provide strong signatures without allowing easy use for encryption. </a:t>
            </a:r>
            <a:r>
              <a:rPr lang="en-US" altLang="en-US">
                <a:latin typeface="Times-Roman" charset="0"/>
              </a:rPr>
              <a:t>The DSS makes use of the Secure Hash Algorithm (SHA),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which incorporates digital signature algorithms based on RSA and on elliptic curve cryptography.</a:t>
            </a:r>
            <a:endParaRPr lang="en-AU" altLang="en-US">
              <a:latin typeface="Times-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D98E2B-C6A4-87C2-9262-00D1298D7D8A}"/>
              </a:ext>
            </a:extLst>
          </p:cNvPr>
          <p:cNvSpPr>
            <a:spLocks noGrp="1" noChangeArrowheads="1"/>
          </p:cNvSpPr>
          <p:nvPr>
            <p:ph type="sldNum" sz="quarter" idx="5"/>
          </p:nvPr>
        </p:nvSpPr>
        <p:spPr>
          <a:ln/>
        </p:spPr>
        <p:txBody>
          <a:bodyPr/>
          <a:lstStyle/>
          <a:p>
            <a:fld id="{EB5EF7DA-9209-4162-877E-DB029DB9ED09}" type="slidenum">
              <a:rPr lang="en-AU" altLang="en-US"/>
              <a:pPr/>
              <a:t>17</a:t>
            </a:fld>
            <a:endParaRPr lang="en-AU" altLang="en-US"/>
          </a:p>
        </p:txBody>
      </p:sp>
      <p:sp>
        <p:nvSpPr>
          <p:cNvPr id="89090" name="Rectangle 2">
            <a:extLst>
              <a:ext uri="{FF2B5EF4-FFF2-40B4-BE49-F238E27FC236}">
                <a16:creationId xmlns:a16="http://schemas.microsoft.com/office/drawing/2014/main" id="{9B86D788-50C3-7711-34C5-5EE13B8A761E}"/>
              </a:ext>
            </a:extLst>
          </p:cNvPr>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89091" name="Rectangle 3">
            <a:extLst>
              <a:ext uri="{FF2B5EF4-FFF2-40B4-BE49-F238E27FC236}">
                <a16:creationId xmlns:a16="http://schemas.microsoft.com/office/drawing/2014/main" id="{87276D3F-087D-6351-C894-9B7EC2A94694}"/>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ltLang="en-US"/>
              <a:t>Will </a:t>
            </a:r>
            <a:r>
              <a:rPr lang="en-US" altLang="en-US">
                <a:latin typeface="Times-Roman" charset="0"/>
              </a:rPr>
              <a:t>discuss the original DSS algorithm.</a:t>
            </a:r>
            <a:r>
              <a:rPr lang="en-US" altLang="en-US">
                <a:latin typeface="Helvetica" panose="020B0604020202020204" pitchFamily="34" charset="0"/>
              </a:rPr>
              <a:t> </a:t>
            </a:r>
            <a:r>
              <a:rPr lang="en-AU" altLang="en-US"/>
              <a:t>The DSA signature scheme has advantages, being both smaller (320 vs 1024bit) and faster (much of the computation is done modulo a 160 bit number), over RSA. </a:t>
            </a:r>
            <a:r>
              <a:rPr lang="en-US" altLang="en-US">
                <a:latin typeface="Times-Roman" charset="0"/>
              </a:rPr>
              <a:t>Unlike RSA, it cannot be used for encryption or key exchange. Nevertheless, it is a public-key technique. The DSA is based on the difficulty of computing discrete logarithms, and is based on schemes originally presented by ElGamal [ELGA85] and Schnorr [SCHN91]. </a:t>
            </a:r>
            <a:endParaRPr lang="en-AU" altLang="en-US">
              <a:latin typeface="Times-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AC94C2-D82D-F093-977D-393BDA5FFC02}"/>
              </a:ext>
            </a:extLst>
          </p:cNvPr>
          <p:cNvSpPr>
            <a:spLocks noGrp="1" noChangeArrowheads="1"/>
          </p:cNvSpPr>
          <p:nvPr>
            <p:ph type="sldNum" sz="quarter" idx="5"/>
          </p:nvPr>
        </p:nvSpPr>
        <p:spPr>
          <a:ln/>
        </p:spPr>
        <p:txBody>
          <a:bodyPr/>
          <a:lstStyle/>
          <a:p>
            <a:fld id="{9BC3052C-198D-4299-A76D-5878C16B81B6}" type="slidenum">
              <a:rPr lang="en-AU" altLang="en-US"/>
              <a:pPr/>
              <a:t>18</a:t>
            </a:fld>
            <a:endParaRPr lang="en-AU" altLang="en-US"/>
          </a:p>
        </p:txBody>
      </p:sp>
      <p:sp>
        <p:nvSpPr>
          <p:cNvPr id="91138" name="Rectangle 2">
            <a:extLst>
              <a:ext uri="{FF2B5EF4-FFF2-40B4-BE49-F238E27FC236}">
                <a16:creationId xmlns:a16="http://schemas.microsoft.com/office/drawing/2014/main" id="{DD31FC1A-B3E1-495F-C927-B601A1E07824}"/>
              </a:ext>
            </a:extLst>
          </p:cNvPr>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91139" name="Rectangle 3">
            <a:extLst>
              <a:ext uri="{FF2B5EF4-FFF2-40B4-BE49-F238E27FC236}">
                <a16:creationId xmlns:a16="http://schemas.microsoft.com/office/drawing/2014/main" id="{790D00A1-90A2-41B5-545E-93D6D50DB9DA}"/>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ltLang="en-US"/>
              <a:t>DSA differs from RSA in how the message signature is generated and validated, as shown in Stallings Figure 13.1.</a:t>
            </a:r>
          </a:p>
          <a:p>
            <a:r>
              <a:rPr lang="en-AU" altLang="en-US"/>
              <a:t>RSA signatures encrypt the message hash with the private key to create a signature, which is then verified by being decrypted with the public key to compare to a recreated hash value.</a:t>
            </a:r>
          </a:p>
          <a:p>
            <a:r>
              <a:rPr lang="en-AU" altLang="en-US"/>
              <a:t>DSA signatures use the message hash, global public values, private key &amp; random k to create a 2 part signature (s,r). This is verified by computing a function of the message hash, public key, r and s, and comparing the result with r. The proof that this works is complex, but it achieves its aims!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A3F572-25CC-E6BF-0F50-5E729A3E8636}"/>
              </a:ext>
            </a:extLst>
          </p:cNvPr>
          <p:cNvSpPr>
            <a:spLocks noGrp="1" noChangeArrowheads="1"/>
          </p:cNvSpPr>
          <p:nvPr>
            <p:ph type="sldNum" sz="quarter" idx="5"/>
          </p:nvPr>
        </p:nvSpPr>
        <p:spPr>
          <a:ln/>
        </p:spPr>
        <p:txBody>
          <a:bodyPr/>
          <a:lstStyle/>
          <a:p>
            <a:fld id="{442145E1-E2F3-49FD-A27D-61A74BE8532E}" type="slidenum">
              <a:rPr lang="en-AU" altLang="en-US"/>
              <a:pPr/>
              <a:t>19</a:t>
            </a:fld>
            <a:endParaRPr lang="en-AU" altLang="en-US"/>
          </a:p>
        </p:txBody>
      </p:sp>
      <p:sp>
        <p:nvSpPr>
          <p:cNvPr id="92162" name="Rectangle 2">
            <a:extLst>
              <a:ext uri="{FF2B5EF4-FFF2-40B4-BE49-F238E27FC236}">
                <a16:creationId xmlns:a16="http://schemas.microsoft.com/office/drawing/2014/main" id="{2ECEDA98-22BE-6D46-CD9B-04148007C643}"/>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B59E8143-6541-0D91-B8A1-6523921C596C}"/>
              </a:ext>
            </a:extLst>
          </p:cNvPr>
          <p:cNvSpPr>
            <a:spLocks noGrp="1" noChangeArrowheads="1"/>
          </p:cNvSpPr>
          <p:nvPr>
            <p:ph type="body" idx="1"/>
          </p:nvPr>
        </p:nvSpPr>
        <p:spPr/>
        <p:txBody>
          <a:bodyPr/>
          <a:lstStyle/>
          <a:p>
            <a:r>
              <a:rPr lang="en-US" altLang="en-US"/>
              <a:t>DSA typically uses a common set of global parameters (p,q,g) for a community of clients, as shown. Then each DSA uses chooses a random private key x, and computes their public key as shown. </a:t>
            </a:r>
            <a:r>
              <a:rPr lang="en-US" altLang="en-US">
                <a:latin typeface="Times-Roman" charset="0"/>
              </a:rPr>
              <a:t>The calculation of the public key y given x is relatively straightforward. However, given the public key y, it is computationally infeasible to determine x, which is the discrete logarithm of y to base g, mod 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C68EA4-3190-B160-540A-B678C598422B}"/>
              </a:ext>
            </a:extLst>
          </p:cNvPr>
          <p:cNvSpPr>
            <a:spLocks noGrp="1" noChangeArrowheads="1"/>
          </p:cNvSpPr>
          <p:nvPr>
            <p:ph type="sldNum" sz="quarter" idx="5"/>
          </p:nvPr>
        </p:nvSpPr>
        <p:spPr>
          <a:ln/>
        </p:spPr>
        <p:txBody>
          <a:bodyPr/>
          <a:lstStyle/>
          <a:p>
            <a:fld id="{9CD24E66-F85D-47EE-AE8D-9E74B175BEB1}" type="slidenum">
              <a:rPr lang="en-AU" altLang="en-US"/>
              <a:pPr/>
              <a:t>20</a:t>
            </a:fld>
            <a:endParaRPr lang="en-AU" altLang="en-US"/>
          </a:p>
        </p:txBody>
      </p:sp>
      <p:sp>
        <p:nvSpPr>
          <p:cNvPr id="69634" name="Rectangle 2">
            <a:extLst>
              <a:ext uri="{FF2B5EF4-FFF2-40B4-BE49-F238E27FC236}">
                <a16:creationId xmlns:a16="http://schemas.microsoft.com/office/drawing/2014/main" id="{5CCB0FEA-6302-A9DC-9EC7-9BFD44D7F7B8}"/>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D40997C7-40A4-74EC-96D4-A4DBDC00D3ED}"/>
              </a:ext>
            </a:extLst>
          </p:cNvPr>
          <p:cNvSpPr>
            <a:spLocks noGrp="1" noChangeArrowheads="1"/>
          </p:cNvSpPr>
          <p:nvPr>
            <p:ph type="body" idx="1"/>
          </p:nvPr>
        </p:nvSpPr>
        <p:spPr/>
        <p:txBody>
          <a:bodyPr/>
          <a:lstStyle/>
          <a:p>
            <a:r>
              <a:rPr lang="en-US" altLang="en-US">
                <a:latin typeface="Times-Roman" charset="0"/>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AU" altLang="en-US"/>
              <a:t>is similar to ElGamal signatures, with the use of a per message temporary signature key k, but doing calculations first mod p, then mod q to reduce the size of the result. The signature (r,s) is then sent with the message to the recipient.</a:t>
            </a:r>
            <a:r>
              <a:rPr lang="en-US" altLang="en-US"/>
              <a:t> Note that computing r only involves calculation mod p and does not depend on message, hence can be done in advance. Similarly with randomly choosing k’s and computing their inverses.</a:t>
            </a:r>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D265A7B-35AA-DC23-22B9-D571561A57D0}"/>
              </a:ext>
            </a:extLst>
          </p:cNvPr>
          <p:cNvSpPr>
            <a:spLocks noGrp="1" noChangeArrowheads="1"/>
          </p:cNvSpPr>
          <p:nvPr>
            <p:ph type="sldNum" sz="quarter" idx="5"/>
          </p:nvPr>
        </p:nvSpPr>
        <p:spPr>
          <a:ln/>
        </p:spPr>
        <p:txBody>
          <a:bodyPr/>
          <a:lstStyle/>
          <a:p>
            <a:fld id="{898D6300-690B-4CF6-A3F2-2230F56D0891}" type="slidenum">
              <a:rPr lang="en-AU" altLang="en-US"/>
              <a:pPr/>
              <a:t>3</a:t>
            </a:fld>
            <a:endParaRPr lang="en-AU" altLang="en-US"/>
          </a:p>
        </p:txBody>
      </p:sp>
      <p:sp>
        <p:nvSpPr>
          <p:cNvPr id="1026" name="Rectangle 2">
            <a:extLst>
              <a:ext uri="{FF2B5EF4-FFF2-40B4-BE49-F238E27FC236}">
                <a16:creationId xmlns:a16="http://schemas.microsoft.com/office/drawing/2014/main" id="{3F751BB3-7C1D-F03F-3507-A54CBA5CFC8B}"/>
              </a:ext>
            </a:extLst>
          </p:cNvPr>
          <p:cNvSpPr>
            <a:spLocks noGrp="1" noRot="1" noChangeAspect="1" noChangeArrowheads="1" noTextEdit="1"/>
          </p:cNvSpPr>
          <p:nvPr>
            <p:ph type="sldImg"/>
          </p:nvPr>
        </p:nvSpPr>
        <p:spPr>
          <a:ln/>
        </p:spPr>
      </p:sp>
      <p:sp>
        <p:nvSpPr>
          <p:cNvPr id="1027" name="Rectangle 3">
            <a:extLst>
              <a:ext uri="{FF2B5EF4-FFF2-40B4-BE49-F238E27FC236}">
                <a16:creationId xmlns:a16="http://schemas.microsoft.com/office/drawing/2014/main" id="{BDDD0A1A-4AE2-675F-84B4-B6EEF5C90772}"/>
              </a:ext>
            </a:extLst>
          </p:cNvPr>
          <p:cNvSpPr>
            <a:spLocks noGrp="1" noChangeArrowheads="1"/>
          </p:cNvSpPr>
          <p:nvPr>
            <p:ph type="body" idx="1"/>
          </p:nvPr>
        </p:nvSpPr>
        <p:spPr/>
        <p:txBody>
          <a:bodyPr/>
          <a:lstStyle/>
          <a:p>
            <a:r>
              <a:rPr lang="en-US" altLang="en-US">
                <a:latin typeface="Times-Roman" charset="0"/>
              </a:rPr>
              <a:t>On the basis of the properties on the previous slide, we can formulate the requirements for a digital signature as shown. A variety of approaches has been proposed for the digital signature function. These approaches fall into two categories: direct and arbitrated.</a:t>
            </a:r>
            <a:r>
              <a:rPr lang="en-US" altLang="en-US">
                <a:latin typeface="Helvetica" panose="020B0604020202020204" pitchFamily="34"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86B5E80-52FE-3BF9-B94F-DAECD7644099}"/>
              </a:ext>
            </a:extLst>
          </p:cNvPr>
          <p:cNvSpPr>
            <a:spLocks noGrp="1" noChangeArrowheads="1"/>
          </p:cNvSpPr>
          <p:nvPr>
            <p:ph type="sldNum" sz="quarter" idx="5"/>
          </p:nvPr>
        </p:nvSpPr>
        <p:spPr>
          <a:ln/>
        </p:spPr>
        <p:txBody>
          <a:bodyPr/>
          <a:lstStyle/>
          <a:p>
            <a:fld id="{D4DAB17D-CDAA-45BD-927D-7BF9C315FA7F}" type="slidenum">
              <a:rPr lang="en-AU" altLang="en-US"/>
              <a:pPr/>
              <a:t>21</a:t>
            </a:fld>
            <a:endParaRPr lang="en-AU" altLang="en-US"/>
          </a:p>
        </p:txBody>
      </p:sp>
      <p:sp>
        <p:nvSpPr>
          <p:cNvPr id="70658" name="Rectangle 2">
            <a:extLst>
              <a:ext uri="{FF2B5EF4-FFF2-40B4-BE49-F238E27FC236}">
                <a16:creationId xmlns:a16="http://schemas.microsoft.com/office/drawing/2014/main" id="{F664EDB2-1D13-913A-B50B-C269D0EEFDE4}"/>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BA57226E-CACF-175C-7781-0F7988999A36}"/>
              </a:ext>
            </a:extLst>
          </p:cNvPr>
          <p:cNvSpPr>
            <a:spLocks noGrp="1" noChangeArrowheads="1"/>
          </p:cNvSpPr>
          <p:nvPr>
            <p:ph type="body" idx="1"/>
          </p:nvPr>
        </p:nvSpPr>
        <p:spPr/>
        <p:txBody>
          <a:bodyPr/>
          <a:lstStyle/>
          <a:p>
            <a:r>
              <a:rPr lang="en-US" altLang="en-US">
                <a:latin typeface="Times-Roman" charset="0"/>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AU" altLang="en-US"/>
              <a:t>Note that the difficulty of computing discrete logs is why it is infeasible for an opponent to recover k from r, or x from s. Note also that nearly all the calculations are mod q, and hence are much faster save for the last step. </a:t>
            </a:r>
          </a:p>
          <a:p>
            <a:r>
              <a:rPr lang="en-US" altLang="en-US">
                <a:latin typeface="Times-Roman" charset="0"/>
              </a:rPr>
              <a:t>The structure of this function is such that the receiver can recover r using the incoming message and signature, the public key of the user, and the global public key.I t is certainly not obvious that such a scheme would work. A proof is provided at this book’s Web site. </a:t>
            </a:r>
            <a:endParaRPr lang="en-AU" altLang="en-US">
              <a:latin typeface="Times-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664492-99D1-DAE0-C60A-A171EC5278BA}"/>
              </a:ext>
            </a:extLst>
          </p:cNvPr>
          <p:cNvSpPr>
            <a:spLocks noGrp="1" noChangeArrowheads="1"/>
          </p:cNvSpPr>
          <p:nvPr>
            <p:ph type="sldNum" sz="quarter" idx="5"/>
          </p:nvPr>
        </p:nvSpPr>
        <p:spPr>
          <a:ln/>
        </p:spPr>
        <p:txBody>
          <a:bodyPr/>
          <a:lstStyle/>
          <a:p>
            <a:fld id="{8969407C-BEDE-4901-9DB5-905C9F8BB6FB}" type="slidenum">
              <a:rPr lang="en-AU" altLang="en-US"/>
              <a:pPr/>
              <a:t>22</a:t>
            </a:fld>
            <a:endParaRPr lang="en-AU" altLang="en-US"/>
          </a:p>
        </p:txBody>
      </p:sp>
      <p:sp>
        <p:nvSpPr>
          <p:cNvPr id="93186" name="Rectangle 2">
            <a:extLst>
              <a:ext uri="{FF2B5EF4-FFF2-40B4-BE49-F238E27FC236}">
                <a16:creationId xmlns:a16="http://schemas.microsoft.com/office/drawing/2014/main" id="{4061B061-3985-A794-EEF4-2C5937EE5A76}"/>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B3C5CD53-8DCB-A422-FC61-154E864E1703}"/>
              </a:ext>
            </a:extLst>
          </p:cNvPr>
          <p:cNvSpPr>
            <a:spLocks noGrp="1" noChangeArrowheads="1"/>
          </p:cNvSpPr>
          <p:nvPr>
            <p:ph type="body" idx="1"/>
          </p:nvPr>
        </p:nvSpPr>
        <p:spPr/>
        <p:txBody>
          <a:bodyPr/>
          <a:lstStyle/>
          <a:p>
            <a:r>
              <a:rPr lang="en-US" altLang="en-US"/>
              <a:t>Chapter 13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05510C-DF5C-B814-BE61-8D6EEE194E99}"/>
              </a:ext>
            </a:extLst>
          </p:cNvPr>
          <p:cNvSpPr>
            <a:spLocks noGrp="1" noChangeArrowheads="1"/>
          </p:cNvSpPr>
          <p:nvPr>
            <p:ph type="sldNum" sz="quarter" idx="5"/>
          </p:nvPr>
        </p:nvSpPr>
        <p:spPr>
          <a:ln/>
        </p:spPr>
        <p:txBody>
          <a:bodyPr/>
          <a:lstStyle/>
          <a:p>
            <a:fld id="{2293D24E-17DC-4EB8-B725-777F6EFCDAD6}" type="slidenum">
              <a:rPr lang="en-AU" altLang="en-US"/>
              <a:pPr/>
              <a:t>4</a:t>
            </a:fld>
            <a:endParaRPr lang="en-AU" altLang="en-US"/>
          </a:p>
        </p:txBody>
      </p:sp>
      <p:sp>
        <p:nvSpPr>
          <p:cNvPr id="49154" name="Rectangle 2">
            <a:extLst>
              <a:ext uri="{FF2B5EF4-FFF2-40B4-BE49-F238E27FC236}">
                <a16:creationId xmlns:a16="http://schemas.microsoft.com/office/drawing/2014/main" id="{45B4BC2E-CE8C-501E-8701-884B0462F647}"/>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07013F62-34EA-1511-298C-29A4EAD066B2}"/>
              </a:ext>
            </a:extLst>
          </p:cNvPr>
          <p:cNvSpPr>
            <a:spLocks noGrp="1" noChangeArrowheads="1"/>
          </p:cNvSpPr>
          <p:nvPr>
            <p:ph type="body" idx="1"/>
          </p:nvPr>
        </p:nvSpPr>
        <p:spPr/>
        <p:txBody>
          <a:bodyPr/>
          <a:lstStyle/>
          <a:p>
            <a:r>
              <a:rPr lang="en-US" altLang="en-US"/>
              <a:t>Direct Digital Signatures involve the direct application of public-key algorithms </a:t>
            </a:r>
            <a:r>
              <a:rPr lang="en-US" altLang="en-US">
                <a:latin typeface="Times-Roman" charset="0"/>
              </a:rPr>
              <a:t>involving only the communicating parties</a:t>
            </a:r>
            <a:r>
              <a:rPr lang="en-US" altLang="en-US"/>
              <a:t>. </a:t>
            </a:r>
            <a:r>
              <a:rPr lang="en-US" altLang="en-US">
                <a:latin typeface="Times-Roman" charset="0"/>
              </a:rPr>
              <a:t>A digital signature may be formed by encrypting the entire message with the sender’s private key, or by encrypting a hash code of the message with the sender’s private key. Confidentiality can be provided by further encrypting the entire message plus signature using either public or private key schemes. It is important to perform the signature function first and then an outer confidentiality function, since in case of dispute, some third party must view the message and its signature.</a:t>
            </a:r>
            <a:r>
              <a:rPr lang="en-US" altLang="en-US"/>
              <a:t> But these approaches are dependent on the security of the sender’s private-key. Will have problems if it is lost/stolen and signatures forged. Need time-stamps and timely key revocation.</a:t>
            </a:r>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7C05D4-18CB-C0AE-78B2-A9B8D6AEAC04}"/>
              </a:ext>
            </a:extLst>
          </p:cNvPr>
          <p:cNvSpPr>
            <a:spLocks noGrp="1" noChangeArrowheads="1"/>
          </p:cNvSpPr>
          <p:nvPr>
            <p:ph type="sldNum" sz="quarter" idx="5"/>
          </p:nvPr>
        </p:nvSpPr>
        <p:spPr>
          <a:ln/>
        </p:spPr>
        <p:txBody>
          <a:bodyPr/>
          <a:lstStyle/>
          <a:p>
            <a:fld id="{10FD4E27-1A46-43CD-8F62-C4F57378D48C}" type="slidenum">
              <a:rPr lang="en-AU" altLang="en-US"/>
              <a:pPr/>
              <a:t>5</a:t>
            </a:fld>
            <a:endParaRPr lang="en-AU" altLang="en-US"/>
          </a:p>
        </p:txBody>
      </p:sp>
      <p:sp>
        <p:nvSpPr>
          <p:cNvPr id="51202" name="Rectangle 2">
            <a:extLst>
              <a:ext uri="{FF2B5EF4-FFF2-40B4-BE49-F238E27FC236}">
                <a16:creationId xmlns:a16="http://schemas.microsoft.com/office/drawing/2014/main" id="{B141356A-CC3E-B011-87F4-FB8F5194976D}"/>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6129DE46-A6EF-841C-3C8F-16BAC523378C}"/>
              </a:ext>
            </a:extLst>
          </p:cNvPr>
          <p:cNvSpPr>
            <a:spLocks noGrp="1" noChangeArrowheads="1"/>
          </p:cNvSpPr>
          <p:nvPr>
            <p:ph type="body" idx="1"/>
          </p:nvPr>
        </p:nvSpPr>
        <p:spPr/>
        <p:txBody>
          <a:bodyPr/>
          <a:lstStyle/>
          <a:p>
            <a:r>
              <a:rPr lang="en-US" altLang="en-US">
                <a:latin typeface="Times-Roman" charset="0"/>
              </a:rPr>
              <a:t>The problems associated with direct digital signatures can be addressed by using an arbiter, in a variety of possible arrangements,</a:t>
            </a:r>
            <a:r>
              <a:rPr lang="en-US" altLang="en-US"/>
              <a:t> as shown in Stallings Table 13.1.</a:t>
            </a:r>
          </a:p>
          <a:p>
            <a:r>
              <a:rPr lang="en-US" altLang="en-US">
                <a:latin typeface="Times-Roman" charset="0"/>
              </a:rPr>
              <a:t>The arbiter plays a sensitive and crucial role in this sort of scheme, and all parties must have a great deal of trust that the arbitration mechanism is working properly.</a:t>
            </a:r>
          </a:p>
          <a:p>
            <a:r>
              <a:rPr lang="en-US" altLang="en-US">
                <a:latin typeface="Times-Roman" charset="0"/>
              </a:rPr>
              <a:t>These schemes </a:t>
            </a:r>
            <a:r>
              <a:rPr lang="en-US" altLang="en-US"/>
              <a:t>can be implemented with either private or public-key algorithms, and the arbiter may or may not see the actual message contents.</a:t>
            </a:r>
            <a:endParaRPr lang="en-AU" altLang="en-US"/>
          </a:p>
          <a:p>
            <a:endParaRPr lang="en-US" altLang="en-US">
              <a:latin typeface="Times-Roman" charset="0"/>
            </a:endParaRPr>
          </a:p>
          <a:p>
            <a:endParaRPr lang="en-AU" altLang="en-US">
              <a:latin typeface="Times-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D48938-1ECC-EB2F-0E08-44104DAC8A52}"/>
              </a:ext>
            </a:extLst>
          </p:cNvPr>
          <p:cNvSpPr>
            <a:spLocks noGrp="1" noChangeArrowheads="1"/>
          </p:cNvSpPr>
          <p:nvPr>
            <p:ph type="sldNum" sz="quarter" idx="5"/>
          </p:nvPr>
        </p:nvSpPr>
        <p:spPr>
          <a:ln/>
        </p:spPr>
        <p:txBody>
          <a:bodyPr/>
          <a:lstStyle/>
          <a:p>
            <a:fld id="{D9E1B4F3-1552-426B-97C5-EF0468D919DA}" type="slidenum">
              <a:rPr lang="en-AU" altLang="en-US"/>
              <a:pPr/>
              <a:t>6</a:t>
            </a:fld>
            <a:endParaRPr lang="en-AU" altLang="en-US"/>
          </a:p>
        </p:txBody>
      </p:sp>
      <p:sp>
        <p:nvSpPr>
          <p:cNvPr id="79874" name="Rectangle 2">
            <a:extLst>
              <a:ext uri="{FF2B5EF4-FFF2-40B4-BE49-F238E27FC236}">
                <a16:creationId xmlns:a16="http://schemas.microsoft.com/office/drawing/2014/main" id="{10D2FC26-5347-DEA5-FAD6-411BE513D2FB}"/>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80EB25C7-CA0C-AAFB-D4B8-8F35FB1EFA3C}"/>
              </a:ext>
            </a:extLst>
          </p:cNvPr>
          <p:cNvSpPr>
            <a:spLocks noGrp="1" noChangeArrowheads="1"/>
          </p:cNvSpPr>
          <p:nvPr>
            <p:ph type="body" idx="1"/>
          </p:nvPr>
        </p:nvSpPr>
        <p:spPr/>
        <p:txBody>
          <a:bodyPr/>
          <a:lstStyle/>
          <a:p>
            <a:r>
              <a:rPr lang="en-US" altLang="en-US"/>
              <a:t>Authentication Protocols are used to convince parties of each others identity and to exchange session keys. They may be one-way or mutual.</a:t>
            </a:r>
          </a:p>
          <a:p>
            <a:r>
              <a:rPr lang="en-US" altLang="en-US">
                <a:latin typeface="Times-Roman" charset="0"/>
              </a:rPr>
              <a:t>Central to the problem of authenticated key exchange are two issues: confidentiality and timeliness. To prevent masquerade and to prevent compromise of session keys, essential identification and session key information must be communicated in encrypted form. This requires the prior existence of secret or public keys that can be used for this purpose. The second issue, timeliness, is important because of the threat of message replays.</a:t>
            </a:r>
          </a:p>
          <a:p>
            <a:r>
              <a:rPr lang="en-US" altLang="en-US">
                <a:latin typeface="Times-Roman" charset="0"/>
              </a:rPr>
              <a:t>Stallings discusses a number of protocols that appeared secure but were revised after additional analysis. These examples highlight the difficulty of getting things right in the area of authentication.</a:t>
            </a:r>
            <a:r>
              <a:rPr lang="en-US" altLang="en-US">
                <a:latin typeface="Helvetica" panose="020B0604020202020204" pitchFamily="34" charset="0"/>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F9861C-EBEB-BACA-5A1D-2407F52D0317}"/>
              </a:ext>
            </a:extLst>
          </p:cNvPr>
          <p:cNvSpPr>
            <a:spLocks noGrp="1" noChangeArrowheads="1"/>
          </p:cNvSpPr>
          <p:nvPr>
            <p:ph type="sldNum" sz="quarter" idx="5"/>
          </p:nvPr>
        </p:nvSpPr>
        <p:spPr>
          <a:ln/>
        </p:spPr>
        <p:txBody>
          <a:bodyPr/>
          <a:lstStyle/>
          <a:p>
            <a:fld id="{53E84FCD-02A3-4263-93ED-B8D8B40054AE}" type="slidenum">
              <a:rPr lang="en-AU" altLang="en-US"/>
              <a:pPr/>
              <a:t>7</a:t>
            </a:fld>
            <a:endParaRPr lang="en-AU" altLang="en-US"/>
          </a:p>
        </p:txBody>
      </p:sp>
      <p:sp>
        <p:nvSpPr>
          <p:cNvPr id="80898" name="Rectangle 2">
            <a:extLst>
              <a:ext uri="{FF2B5EF4-FFF2-40B4-BE49-F238E27FC236}">
                <a16:creationId xmlns:a16="http://schemas.microsoft.com/office/drawing/2014/main" id="{454D47B5-5C54-BA76-4014-4AD7A73BAD52}"/>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131722DB-A526-1C7D-05B7-F181BF59BD95}"/>
              </a:ext>
            </a:extLst>
          </p:cNvPr>
          <p:cNvSpPr>
            <a:spLocks noGrp="1" noChangeArrowheads="1"/>
          </p:cNvSpPr>
          <p:nvPr>
            <p:ph type="body" idx="1"/>
          </p:nvPr>
        </p:nvSpPr>
        <p:spPr/>
        <p:txBody>
          <a:bodyPr/>
          <a:lstStyle/>
          <a:p>
            <a:r>
              <a:rPr lang="en-US" altLang="en-US"/>
              <a:t>Replay Attacks are where a valid signed message is copied and later resent. </a:t>
            </a:r>
            <a:r>
              <a:rPr lang="en-US" altLang="en-US">
                <a:latin typeface="Times-Roman" charset="0"/>
              </a:rPr>
              <a:t>Such replays, at worst, could allow an opponent to compromise a session key or successfully impersonate another party. At minimum, a successful</a:t>
            </a:r>
            <a:r>
              <a:rPr lang="en-US" altLang="en-US">
                <a:latin typeface="Helvetica" panose="020B0604020202020204" pitchFamily="34" charset="0"/>
              </a:rPr>
              <a:t> </a:t>
            </a:r>
            <a:r>
              <a:rPr lang="en-US" altLang="en-US">
                <a:latin typeface="Times-Roman" charset="0"/>
              </a:rPr>
              <a:t>replay can disrupt operations by presenting parties with messages that appear genuine but are not. </a:t>
            </a:r>
          </a:p>
          <a:p>
            <a:r>
              <a:rPr lang="en-US" altLang="en-US">
                <a:latin typeface="Times-Roman" charset="0"/>
              </a:rPr>
              <a:t>[GONG93] lists the examples above of replay attacks.</a:t>
            </a:r>
          </a:p>
          <a:p>
            <a:r>
              <a:rPr lang="en-US" altLang="en-US"/>
              <a:t>Possible countermeasures include the use of: </a:t>
            </a:r>
          </a:p>
          <a:p>
            <a:r>
              <a:rPr lang="en-US" altLang="en-US">
                <a:latin typeface="Times-Roman" charset="0"/>
              </a:rPr>
              <a:t>•</a:t>
            </a:r>
            <a:r>
              <a:rPr lang="en-US" altLang="en-US"/>
              <a:t> sequence numbers (generally impractical since must remember last number used with every communicating party)</a:t>
            </a:r>
          </a:p>
          <a:p>
            <a:r>
              <a:rPr lang="en-US" altLang="en-US">
                <a:latin typeface="Times-Roman" charset="0"/>
              </a:rPr>
              <a:t>•</a:t>
            </a:r>
            <a:r>
              <a:rPr lang="en-US" altLang="en-US"/>
              <a:t> timestamps (needs synchronized clocks amongst all parties involved, which can be problematic)</a:t>
            </a:r>
          </a:p>
          <a:p>
            <a:r>
              <a:rPr lang="en-US" altLang="en-US">
                <a:latin typeface="Times-Roman" charset="0"/>
              </a:rPr>
              <a:t>•</a:t>
            </a:r>
            <a:r>
              <a:rPr lang="en-US" altLang="en-US"/>
              <a:t> challenge/response (using unique, random, unpredictable nonce, but not suitable for connectionless applications because of handshake overhead)</a:t>
            </a:r>
            <a:endParaRPr lang="en-AU" altLang="en-US"/>
          </a:p>
          <a:p>
            <a:pPr lvl="1"/>
            <a:r>
              <a:rPr lang="en-US" altLang="en-US"/>
              <a:t> </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D90D1A-0C93-6813-CB0B-148469565AED}"/>
              </a:ext>
            </a:extLst>
          </p:cNvPr>
          <p:cNvSpPr>
            <a:spLocks noGrp="1" noChangeArrowheads="1"/>
          </p:cNvSpPr>
          <p:nvPr>
            <p:ph type="sldNum" sz="quarter" idx="5"/>
          </p:nvPr>
        </p:nvSpPr>
        <p:spPr>
          <a:ln/>
        </p:spPr>
        <p:txBody>
          <a:bodyPr/>
          <a:lstStyle/>
          <a:p>
            <a:fld id="{2B36D697-C93D-4843-B08E-EB7DFDBD2648}" type="slidenum">
              <a:rPr lang="en-AU" altLang="en-US"/>
              <a:pPr/>
              <a:t>8</a:t>
            </a:fld>
            <a:endParaRPr lang="en-AU" altLang="en-US"/>
          </a:p>
        </p:txBody>
      </p:sp>
      <p:sp>
        <p:nvSpPr>
          <p:cNvPr id="81922" name="Rectangle 2">
            <a:extLst>
              <a:ext uri="{FF2B5EF4-FFF2-40B4-BE49-F238E27FC236}">
                <a16:creationId xmlns:a16="http://schemas.microsoft.com/office/drawing/2014/main" id="{3C157798-61DB-9F3B-B667-996EAF4E2BD5}"/>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E6B72D1-7775-95A5-042C-A55C96BEE74C}"/>
              </a:ext>
            </a:extLst>
          </p:cNvPr>
          <p:cNvSpPr>
            <a:spLocks noGrp="1" noChangeArrowheads="1"/>
          </p:cNvSpPr>
          <p:nvPr>
            <p:ph type="body" idx="1"/>
          </p:nvPr>
        </p:nvSpPr>
        <p:spPr/>
        <p:txBody>
          <a:bodyPr/>
          <a:lstStyle/>
          <a:p>
            <a:r>
              <a:rPr lang="en-US" altLang="en-US"/>
              <a:t>A</a:t>
            </a:r>
            <a:r>
              <a:rPr lang="en-US" altLang="en-US">
                <a:latin typeface="Times-Roman" charset="0"/>
              </a:rPr>
              <a:t> two-level hierarchy of symmetric encryption keys can be used to provide confidentiality for communication in a distributed environment.</a:t>
            </a:r>
          </a:p>
          <a:p>
            <a:r>
              <a:rPr lang="en-US" altLang="en-US">
                <a:latin typeface="Times-Roman" charset="0"/>
              </a:rPr>
              <a:t>Usually involves the use of a trusted key distribution center (KDC). Each party in the network shares a secret master key with the KDC. The KDC is responsible for generating session keys, and for distributing those keys to the parties involved, using the master keys to protect these session keys.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33AD67E-E87F-9A2E-DB29-E50EB27AF571}"/>
              </a:ext>
            </a:extLst>
          </p:cNvPr>
          <p:cNvSpPr>
            <a:spLocks noGrp="1" noChangeArrowheads="1"/>
          </p:cNvSpPr>
          <p:nvPr>
            <p:ph type="sldNum" sz="quarter" idx="5"/>
          </p:nvPr>
        </p:nvSpPr>
        <p:spPr>
          <a:ln/>
        </p:spPr>
        <p:txBody>
          <a:bodyPr/>
          <a:lstStyle/>
          <a:p>
            <a:fld id="{F3D6ECAD-0F09-456C-B8C6-9496430C51F3}" type="slidenum">
              <a:rPr lang="en-AU" altLang="en-US"/>
              <a:pPr/>
              <a:t>9</a:t>
            </a:fld>
            <a:endParaRPr lang="en-AU" altLang="en-US"/>
          </a:p>
        </p:txBody>
      </p:sp>
      <p:sp>
        <p:nvSpPr>
          <p:cNvPr id="57346" name="Rectangle 2">
            <a:extLst>
              <a:ext uri="{FF2B5EF4-FFF2-40B4-BE49-F238E27FC236}">
                <a16:creationId xmlns:a16="http://schemas.microsoft.com/office/drawing/2014/main" id="{ECEF4E49-9B3F-817B-A051-12729142B835}"/>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78B6AD7C-09CA-A3C2-93E1-5CB8701110D5}"/>
              </a:ext>
            </a:extLst>
          </p:cNvPr>
          <p:cNvSpPr>
            <a:spLocks noGrp="1" noChangeArrowheads="1"/>
          </p:cNvSpPr>
          <p:nvPr>
            <p:ph type="body" idx="1"/>
          </p:nvPr>
        </p:nvSpPr>
        <p:spPr/>
        <p:txBody>
          <a:bodyPr/>
          <a:lstStyle/>
          <a:p>
            <a:r>
              <a:rPr lang="en-AU" altLang="en-US"/>
              <a:t>The Needham-Schroeder Protocol is the original, basic key exchange protocol. Used by 2 parties who both trusted a common key server, it gives one party the info needed to establish a session key with the other. Note that since the key server chooses the session key, it is capable of reading/forging any messages between A&amp;B, which is why they need to trust it absolutely! </a:t>
            </a:r>
            <a:endParaRPr lang="en-US" altLang="en-US"/>
          </a:p>
          <a:p>
            <a:r>
              <a:rPr lang="en-AU" altLang="en-US"/>
              <a:t>Note that all communications is between A&amp;KDC and A&amp;B, B&amp;KDC don't talk directly (though indirectly a message passes from KDC via A to B, encrypted in B's key so that A is unable to read or alter it). Other variations of key distribution protocols can involve direct communications between B&amp;KDC.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D4F9716-C1B6-42A9-92EC-55ACDD4B5E9D}"/>
              </a:ext>
            </a:extLst>
          </p:cNvPr>
          <p:cNvSpPr>
            <a:spLocks noGrp="1" noChangeArrowheads="1"/>
          </p:cNvSpPr>
          <p:nvPr>
            <p:ph type="sldNum" sz="quarter" idx="5"/>
          </p:nvPr>
        </p:nvSpPr>
        <p:spPr>
          <a:ln/>
        </p:spPr>
        <p:txBody>
          <a:bodyPr/>
          <a:lstStyle/>
          <a:p>
            <a:fld id="{C9C28D41-D087-4705-B312-E8FE86288D0B}" type="slidenum">
              <a:rPr lang="en-AU" altLang="en-US"/>
              <a:pPr/>
              <a:t>10</a:t>
            </a:fld>
            <a:endParaRPr lang="en-AU" altLang="en-US"/>
          </a:p>
        </p:txBody>
      </p:sp>
      <p:sp>
        <p:nvSpPr>
          <p:cNvPr id="58370" name="Rectangle 2">
            <a:extLst>
              <a:ext uri="{FF2B5EF4-FFF2-40B4-BE49-F238E27FC236}">
                <a16:creationId xmlns:a16="http://schemas.microsoft.com/office/drawing/2014/main" id="{5FA57D95-73FB-03DA-F035-E33E36661ED2}"/>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52617D27-8A8E-0D39-0E39-ECC8B197948E}"/>
              </a:ext>
            </a:extLst>
          </p:cNvPr>
          <p:cNvSpPr>
            <a:spLocks noGrp="1" noChangeArrowheads="1"/>
          </p:cNvSpPr>
          <p:nvPr>
            <p:ph type="body" idx="1"/>
          </p:nvPr>
        </p:nvSpPr>
        <p:spPr/>
        <p:txBody>
          <a:bodyPr/>
          <a:lstStyle/>
          <a:p>
            <a:r>
              <a:rPr lang="en-AU" altLang="en-US"/>
              <a:t>There is a critical flaw in the protocol, as shown. It can be corrected by either using timestamps, or an additional nonce, with respective advantages and limitations. </a:t>
            </a:r>
          </a:p>
          <a:p>
            <a:r>
              <a:rPr lang="en-AU" altLang="en-US"/>
              <a:t>This example emphasises the need to be extremely careful in codifying assumptions, and tracking the timeliness of the flow of info in protocols. Designing secure protocols is not easy, and should not be done lightly. Great care and analysis is needed.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11/11/2022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11/11/2022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11/11/2022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11/11/2022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11/11/2022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11/11/2022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11/11/2022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11/11/2022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11/11/2022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11/11/2022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11/11/2022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11/11/2022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446745" cy="1938992"/>
          </a:xfrm>
          <a:prstGeom prst="rect">
            <a:avLst/>
          </a:prstGeom>
        </p:spPr>
        <p:txBody>
          <a:bodyPr wrap="square">
            <a:spAutoFit/>
          </a:bodyPr>
          <a:lstStyle/>
          <a:p>
            <a:pPr algn="ctr"/>
            <a:r>
              <a:rPr lang="en-US" altLang="en-US" sz="4000" i="0" dirty="0">
                <a:latin typeface="Arial" panose="020B0604020202020204" pitchFamily="34" charset="0"/>
              </a:rPr>
              <a:t>Digital Signatures &amp; Authentication Protocols</a:t>
            </a:r>
            <a:br>
              <a:rPr lang="en-US" altLang="en-US" sz="4000" i="0" dirty="0">
                <a:latin typeface="Arial" panose="020B0604020202020204" pitchFamily="34" charset="0"/>
              </a:rPr>
            </a:br>
            <a:endParaRPr lang="en-US" altLang="en-US" sz="4000" i="0" dirty="0">
              <a:latin typeface="Arial" panose="020B0604020202020204" pitchFamily="34" charset="0"/>
            </a:endParaRP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66C6D90-020F-AA13-18A3-66CD3009F997}"/>
              </a:ext>
            </a:extLst>
          </p:cNvPr>
          <p:cNvSpPr>
            <a:spLocks noGrp="1" noChangeArrowheads="1"/>
          </p:cNvSpPr>
          <p:nvPr>
            <p:ph type="title"/>
          </p:nvPr>
        </p:nvSpPr>
        <p:spPr>
          <a:xfrm>
            <a:off x="1456765" y="-154828"/>
            <a:ext cx="10515600" cy="1325563"/>
          </a:xfrm>
        </p:spPr>
        <p:txBody>
          <a:bodyPr/>
          <a:lstStyle/>
          <a:p>
            <a:r>
              <a:rPr lang="en-AU" altLang="en-US" dirty="0"/>
              <a:t>Needham-Schroeder Protocol</a:t>
            </a:r>
          </a:p>
        </p:txBody>
      </p:sp>
      <p:sp>
        <p:nvSpPr>
          <p:cNvPr id="56323" name="Rectangle 3">
            <a:extLst>
              <a:ext uri="{FF2B5EF4-FFF2-40B4-BE49-F238E27FC236}">
                <a16:creationId xmlns:a16="http://schemas.microsoft.com/office/drawing/2014/main" id="{BDBBDFDF-0DD9-012C-DB9E-0EBA93E06DB5}"/>
              </a:ext>
            </a:extLst>
          </p:cNvPr>
          <p:cNvSpPr>
            <a:spLocks noGrp="1" noChangeArrowheads="1"/>
          </p:cNvSpPr>
          <p:nvPr>
            <p:ph type="body" idx="1"/>
          </p:nvPr>
        </p:nvSpPr>
        <p:spPr/>
        <p:txBody>
          <a:bodyPr/>
          <a:lstStyle/>
          <a:p>
            <a:pPr>
              <a:lnSpc>
                <a:spcPct val="90000"/>
              </a:lnSpc>
            </a:pPr>
            <a:r>
              <a:rPr lang="en-US" altLang="en-US"/>
              <a:t>used to securely distribute a new session key for communications between A &amp; B</a:t>
            </a:r>
          </a:p>
          <a:p>
            <a:pPr>
              <a:lnSpc>
                <a:spcPct val="90000"/>
              </a:lnSpc>
            </a:pPr>
            <a:r>
              <a:rPr lang="en-US" altLang="en-US"/>
              <a:t>but is vulnerable to a replay attack if an old session key has been compromised</a:t>
            </a:r>
          </a:p>
          <a:p>
            <a:pPr lvl="1">
              <a:lnSpc>
                <a:spcPct val="90000"/>
              </a:lnSpc>
            </a:pPr>
            <a:r>
              <a:rPr lang="en-US" altLang="en-US"/>
              <a:t>then message 3 can be resent convincing B that is communicating with A</a:t>
            </a:r>
          </a:p>
          <a:p>
            <a:pPr>
              <a:lnSpc>
                <a:spcPct val="90000"/>
              </a:lnSpc>
            </a:pPr>
            <a:r>
              <a:rPr lang="en-US" altLang="en-US"/>
              <a:t>modifications to address this require:</a:t>
            </a:r>
          </a:p>
          <a:p>
            <a:pPr lvl="1">
              <a:lnSpc>
                <a:spcPct val="90000"/>
              </a:lnSpc>
            </a:pPr>
            <a:r>
              <a:rPr lang="en-US" altLang="en-US"/>
              <a:t>timestamps (Denning 81)</a:t>
            </a:r>
          </a:p>
          <a:p>
            <a:pPr lvl="1">
              <a:lnSpc>
                <a:spcPct val="90000"/>
              </a:lnSpc>
            </a:pPr>
            <a:r>
              <a:rPr lang="en-US" altLang="en-US"/>
              <a:t>using an extra nonce (Neuman 93)</a:t>
            </a:r>
            <a:endParaRPr lang="en-AU"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932B5FF-95C1-1FE7-80CD-857E64D6FC18}"/>
              </a:ext>
            </a:extLst>
          </p:cNvPr>
          <p:cNvSpPr>
            <a:spLocks noGrp="1" noChangeArrowheads="1"/>
          </p:cNvSpPr>
          <p:nvPr>
            <p:ph type="title"/>
          </p:nvPr>
        </p:nvSpPr>
        <p:spPr>
          <a:xfrm>
            <a:off x="1546412" y="-145863"/>
            <a:ext cx="10515600" cy="1325563"/>
          </a:xfrm>
        </p:spPr>
        <p:txBody>
          <a:bodyPr/>
          <a:lstStyle/>
          <a:p>
            <a:r>
              <a:rPr lang="en-US" altLang="en-US" dirty="0"/>
              <a:t>Using Public-Key Encryption</a:t>
            </a:r>
            <a:endParaRPr lang="en-AU" altLang="en-US" dirty="0"/>
          </a:p>
        </p:txBody>
      </p:sp>
      <p:sp>
        <p:nvSpPr>
          <p:cNvPr id="59395" name="Rectangle 3">
            <a:extLst>
              <a:ext uri="{FF2B5EF4-FFF2-40B4-BE49-F238E27FC236}">
                <a16:creationId xmlns:a16="http://schemas.microsoft.com/office/drawing/2014/main" id="{10740146-E466-78D2-54CD-390B604F4323}"/>
              </a:ext>
            </a:extLst>
          </p:cNvPr>
          <p:cNvSpPr>
            <a:spLocks noGrp="1" noChangeArrowheads="1"/>
          </p:cNvSpPr>
          <p:nvPr>
            <p:ph type="body" idx="1"/>
          </p:nvPr>
        </p:nvSpPr>
        <p:spPr/>
        <p:txBody>
          <a:bodyPr/>
          <a:lstStyle/>
          <a:p>
            <a:r>
              <a:rPr lang="en-US" altLang="en-US"/>
              <a:t>have a range of approaches based on the use of public-key encryption</a:t>
            </a:r>
          </a:p>
          <a:p>
            <a:r>
              <a:rPr lang="en-US" altLang="en-US"/>
              <a:t>need to ensure have correct public keys for other parties</a:t>
            </a:r>
          </a:p>
          <a:p>
            <a:r>
              <a:rPr lang="en-US" altLang="en-US"/>
              <a:t>using a central Authentication Server (AS)</a:t>
            </a:r>
          </a:p>
          <a:p>
            <a:r>
              <a:rPr lang="en-US" altLang="en-US"/>
              <a:t>various protocols exist using timestamps or nonces</a:t>
            </a:r>
            <a:endParaRPr lang="en-AU"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6C72518-0897-4A13-6D2B-86E6FEE14FBF}"/>
              </a:ext>
            </a:extLst>
          </p:cNvPr>
          <p:cNvSpPr>
            <a:spLocks noGrp="1" noChangeArrowheads="1"/>
          </p:cNvSpPr>
          <p:nvPr>
            <p:ph type="title"/>
          </p:nvPr>
        </p:nvSpPr>
        <p:spPr>
          <a:xfrm>
            <a:off x="1474694" y="-127934"/>
            <a:ext cx="10515600" cy="1325563"/>
          </a:xfrm>
        </p:spPr>
        <p:txBody>
          <a:bodyPr/>
          <a:lstStyle/>
          <a:p>
            <a:r>
              <a:rPr lang="en-US" altLang="en-US" dirty="0"/>
              <a:t>Denning AS Protocol</a:t>
            </a:r>
            <a:endParaRPr lang="en-AU" altLang="en-US" dirty="0"/>
          </a:p>
        </p:txBody>
      </p:sp>
      <p:sp>
        <p:nvSpPr>
          <p:cNvPr id="60419" name="Rectangle 3">
            <a:extLst>
              <a:ext uri="{FF2B5EF4-FFF2-40B4-BE49-F238E27FC236}">
                <a16:creationId xmlns:a16="http://schemas.microsoft.com/office/drawing/2014/main" id="{C52DD4F5-921F-49E9-340F-A83D129E895A}"/>
              </a:ext>
            </a:extLst>
          </p:cNvPr>
          <p:cNvSpPr>
            <a:spLocks noGrp="1" noChangeArrowheads="1"/>
          </p:cNvSpPr>
          <p:nvPr>
            <p:ph type="body" idx="1"/>
          </p:nvPr>
        </p:nvSpPr>
        <p:spPr/>
        <p:txBody>
          <a:bodyPr/>
          <a:lstStyle/>
          <a:p>
            <a:r>
              <a:rPr lang="en-US" altLang="en-US"/>
              <a:t>Denning 81 presented the following:</a:t>
            </a:r>
          </a:p>
          <a:p>
            <a:pPr lvl="1">
              <a:buFont typeface="Wingdings" panose="05000000000000000000" pitchFamily="2" charset="2"/>
              <a:buNone/>
            </a:pPr>
            <a:r>
              <a:rPr lang="en-AU" altLang="en-US" b="1"/>
              <a:t>1. </a:t>
            </a:r>
            <a:r>
              <a:rPr lang="en-AU" altLang="en-US"/>
              <a:t>A -&gt;</a:t>
            </a:r>
            <a:r>
              <a:rPr lang="en-AU" altLang="en-US">
                <a:cs typeface="Arial" panose="020B0604020202020204" pitchFamily="34" charset="0"/>
              </a:rPr>
              <a:t> </a:t>
            </a:r>
            <a:r>
              <a:rPr lang="en-AU" altLang="en-US"/>
              <a:t>AS: </a:t>
            </a:r>
            <a:r>
              <a:rPr lang="en-AU" altLang="en-US" i="1"/>
              <a:t>ID</a:t>
            </a:r>
            <a:r>
              <a:rPr lang="en-AU" altLang="en-US" i="1" baseline="-25000"/>
              <a:t>A</a:t>
            </a:r>
            <a:r>
              <a:rPr lang="en-AU" altLang="en-US" i="1"/>
              <a:t> </a:t>
            </a:r>
            <a:r>
              <a:rPr lang="en-AU" altLang="en-US"/>
              <a:t>|| </a:t>
            </a:r>
            <a:r>
              <a:rPr lang="en-AU" altLang="en-US" i="1"/>
              <a:t>ID</a:t>
            </a:r>
            <a:r>
              <a:rPr lang="en-AU" altLang="en-US" i="1" baseline="-25000"/>
              <a:t>B</a:t>
            </a:r>
            <a:endParaRPr lang="en-AU" altLang="en-US" i="1"/>
          </a:p>
          <a:p>
            <a:pPr lvl="1">
              <a:buFont typeface="Wingdings" panose="05000000000000000000" pitchFamily="2" charset="2"/>
              <a:buNone/>
            </a:pPr>
            <a:r>
              <a:rPr lang="en-AU" altLang="en-US" b="1"/>
              <a:t>2. </a:t>
            </a:r>
            <a:r>
              <a:rPr lang="en-AU" altLang="en-US"/>
              <a:t>AS -&gt;</a:t>
            </a:r>
            <a:r>
              <a:rPr lang="en-AU" altLang="en-US">
                <a:cs typeface="Arial" panose="020B0604020202020204" pitchFamily="34" charset="0"/>
              </a:rPr>
              <a:t> </a:t>
            </a:r>
            <a:r>
              <a:rPr lang="en-AU" altLang="en-US"/>
              <a:t>A: E</a:t>
            </a:r>
            <a:r>
              <a:rPr lang="en-AU" altLang="en-US" baseline="-25000"/>
              <a:t>PRas</a:t>
            </a:r>
            <a:r>
              <a:rPr lang="en-AU" altLang="en-US"/>
              <a:t>[</a:t>
            </a:r>
            <a:r>
              <a:rPr lang="en-AU" altLang="en-US" i="1"/>
              <a:t>ID</a:t>
            </a:r>
            <a:r>
              <a:rPr lang="en-AU" altLang="en-US" i="1" baseline="-25000"/>
              <a:t>A</a:t>
            </a:r>
            <a:r>
              <a:rPr lang="en-AU" altLang="en-US"/>
              <a:t>||PU</a:t>
            </a:r>
            <a:r>
              <a:rPr lang="en-AU" altLang="en-US" i="1" baseline="-25000"/>
              <a:t>a</a:t>
            </a:r>
            <a:r>
              <a:rPr lang="en-AU" altLang="en-US"/>
              <a:t>||T] || E</a:t>
            </a:r>
            <a:r>
              <a:rPr lang="en-AU" altLang="en-US" baseline="-25000"/>
              <a:t>PRas</a:t>
            </a:r>
            <a:r>
              <a:rPr lang="en-AU" altLang="en-US"/>
              <a:t>[</a:t>
            </a:r>
            <a:r>
              <a:rPr lang="en-AU" altLang="en-US" i="1"/>
              <a:t>ID</a:t>
            </a:r>
            <a:r>
              <a:rPr lang="en-AU" altLang="en-US" i="1" baseline="-25000"/>
              <a:t>B</a:t>
            </a:r>
            <a:r>
              <a:rPr lang="en-AU" altLang="en-US"/>
              <a:t>||PU</a:t>
            </a:r>
            <a:r>
              <a:rPr lang="en-AU" altLang="en-US" i="1" baseline="-25000"/>
              <a:t>b</a:t>
            </a:r>
            <a:r>
              <a:rPr lang="en-AU" altLang="en-US"/>
              <a:t>||T] </a:t>
            </a:r>
          </a:p>
          <a:p>
            <a:pPr lvl="1">
              <a:buFont typeface="Wingdings" panose="05000000000000000000" pitchFamily="2" charset="2"/>
              <a:buNone/>
            </a:pPr>
            <a:r>
              <a:rPr lang="en-AU" altLang="en-US" b="1"/>
              <a:t>3. </a:t>
            </a:r>
            <a:r>
              <a:rPr lang="en-AU" altLang="en-US"/>
              <a:t>A -&gt;</a:t>
            </a:r>
            <a:r>
              <a:rPr lang="en-AU" altLang="en-US">
                <a:cs typeface="Arial" panose="020B0604020202020204" pitchFamily="34" charset="0"/>
              </a:rPr>
              <a:t> </a:t>
            </a:r>
            <a:r>
              <a:rPr lang="en-AU" altLang="en-US"/>
              <a:t>B: E</a:t>
            </a:r>
            <a:r>
              <a:rPr lang="en-AU" altLang="en-US" baseline="-25000"/>
              <a:t>PRas</a:t>
            </a:r>
            <a:r>
              <a:rPr lang="en-AU" altLang="en-US"/>
              <a:t>[</a:t>
            </a:r>
            <a:r>
              <a:rPr lang="en-AU" altLang="en-US" i="1"/>
              <a:t>ID</a:t>
            </a:r>
            <a:r>
              <a:rPr lang="en-AU" altLang="en-US" i="1" baseline="-25000"/>
              <a:t>A</a:t>
            </a:r>
            <a:r>
              <a:rPr lang="en-AU" altLang="en-US"/>
              <a:t>||PU</a:t>
            </a:r>
            <a:r>
              <a:rPr lang="en-AU" altLang="en-US" i="1" baseline="-25000"/>
              <a:t>a</a:t>
            </a:r>
            <a:r>
              <a:rPr lang="en-AU" altLang="en-US"/>
              <a:t>||T] || E</a:t>
            </a:r>
            <a:r>
              <a:rPr lang="en-AU" altLang="en-US" baseline="-25000"/>
              <a:t>PRas</a:t>
            </a:r>
            <a:r>
              <a:rPr lang="en-AU" altLang="en-US"/>
              <a:t>[</a:t>
            </a:r>
            <a:r>
              <a:rPr lang="en-AU" altLang="en-US" i="1"/>
              <a:t>ID</a:t>
            </a:r>
            <a:r>
              <a:rPr lang="en-AU" altLang="en-US" i="1" baseline="-25000"/>
              <a:t>B</a:t>
            </a:r>
            <a:r>
              <a:rPr lang="en-AU" altLang="en-US"/>
              <a:t>||PU</a:t>
            </a:r>
            <a:r>
              <a:rPr lang="en-AU" altLang="en-US" i="1" baseline="-25000"/>
              <a:t>b</a:t>
            </a:r>
            <a:r>
              <a:rPr lang="en-AU" altLang="en-US"/>
              <a:t>||T] || E</a:t>
            </a:r>
            <a:r>
              <a:rPr lang="en-AU" altLang="en-US" baseline="-25000"/>
              <a:t>PUb</a:t>
            </a:r>
            <a:r>
              <a:rPr lang="en-AU" altLang="en-US"/>
              <a:t>[E</a:t>
            </a:r>
            <a:r>
              <a:rPr lang="en-AU" altLang="en-US" baseline="-25000"/>
              <a:t>PRas</a:t>
            </a:r>
            <a:r>
              <a:rPr lang="en-AU" altLang="en-US"/>
              <a:t>[K</a:t>
            </a:r>
            <a:r>
              <a:rPr lang="en-AU" altLang="en-US" i="1" baseline="-25000"/>
              <a:t>s</a:t>
            </a:r>
            <a:r>
              <a:rPr lang="en-AU" altLang="en-US"/>
              <a:t>||T]] </a:t>
            </a:r>
          </a:p>
          <a:p>
            <a:r>
              <a:rPr lang="en-US" altLang="en-US"/>
              <a:t>note session key is chosen by A, hence AS need not be trusted to protect it</a:t>
            </a:r>
          </a:p>
          <a:p>
            <a:r>
              <a:rPr lang="en-US" altLang="en-US"/>
              <a:t>timestamps prevent replay but require synchronized clocks</a:t>
            </a:r>
            <a:endParaRPr lang="en-A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D8CA46F-9C6F-FDB4-7E8A-87CBD82CAD8A}"/>
              </a:ext>
            </a:extLst>
          </p:cNvPr>
          <p:cNvSpPr>
            <a:spLocks noGrp="1" noChangeArrowheads="1"/>
          </p:cNvSpPr>
          <p:nvPr>
            <p:ph type="title"/>
          </p:nvPr>
        </p:nvSpPr>
        <p:spPr>
          <a:xfrm>
            <a:off x="1564341" y="18255"/>
            <a:ext cx="10515600" cy="1325563"/>
          </a:xfrm>
        </p:spPr>
        <p:txBody>
          <a:bodyPr/>
          <a:lstStyle/>
          <a:p>
            <a:r>
              <a:rPr lang="en-US" altLang="en-US" dirty="0"/>
              <a:t>One-Way Authentication</a:t>
            </a:r>
            <a:endParaRPr lang="en-AU" altLang="en-US" dirty="0"/>
          </a:p>
        </p:txBody>
      </p:sp>
      <p:sp>
        <p:nvSpPr>
          <p:cNvPr id="61443" name="Rectangle 3">
            <a:extLst>
              <a:ext uri="{FF2B5EF4-FFF2-40B4-BE49-F238E27FC236}">
                <a16:creationId xmlns:a16="http://schemas.microsoft.com/office/drawing/2014/main" id="{AC89D982-6888-1E25-C3FA-CA2EAD5B0BFD}"/>
              </a:ext>
            </a:extLst>
          </p:cNvPr>
          <p:cNvSpPr>
            <a:spLocks noGrp="1" noChangeArrowheads="1"/>
          </p:cNvSpPr>
          <p:nvPr>
            <p:ph type="body" idx="1"/>
          </p:nvPr>
        </p:nvSpPr>
        <p:spPr/>
        <p:txBody>
          <a:bodyPr/>
          <a:lstStyle/>
          <a:p>
            <a:r>
              <a:rPr lang="en-US" altLang="en-US"/>
              <a:t>required when sender &amp; receiver are not in communications at same time (eg. email)</a:t>
            </a:r>
          </a:p>
          <a:p>
            <a:r>
              <a:rPr lang="en-US" altLang="en-US"/>
              <a:t>have header in clear so can be delivered by email system</a:t>
            </a:r>
          </a:p>
          <a:p>
            <a:r>
              <a:rPr lang="en-US" altLang="en-US"/>
              <a:t>may want contents of body protected &amp; sender authenticated</a:t>
            </a:r>
            <a:endParaRPr lang="en-A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3524B75-40E6-5F5E-50DD-523987DD3796}"/>
              </a:ext>
            </a:extLst>
          </p:cNvPr>
          <p:cNvSpPr>
            <a:spLocks noGrp="1" noChangeArrowheads="1"/>
          </p:cNvSpPr>
          <p:nvPr>
            <p:ph type="title"/>
          </p:nvPr>
        </p:nvSpPr>
        <p:spPr>
          <a:xfrm>
            <a:off x="1676400" y="-208616"/>
            <a:ext cx="10515600" cy="1325563"/>
          </a:xfrm>
        </p:spPr>
        <p:txBody>
          <a:bodyPr/>
          <a:lstStyle/>
          <a:p>
            <a:r>
              <a:rPr lang="en-US" altLang="en-US" dirty="0"/>
              <a:t>Using Symmetric Encryption</a:t>
            </a:r>
            <a:endParaRPr lang="en-AU" altLang="en-US" dirty="0"/>
          </a:p>
        </p:txBody>
      </p:sp>
      <p:sp>
        <p:nvSpPr>
          <p:cNvPr id="62467" name="Rectangle 3">
            <a:extLst>
              <a:ext uri="{FF2B5EF4-FFF2-40B4-BE49-F238E27FC236}">
                <a16:creationId xmlns:a16="http://schemas.microsoft.com/office/drawing/2014/main" id="{2CF9E850-A2AB-0FAE-B745-360DE6E28206}"/>
              </a:ext>
            </a:extLst>
          </p:cNvPr>
          <p:cNvSpPr>
            <a:spLocks noGrp="1" noChangeArrowheads="1"/>
          </p:cNvSpPr>
          <p:nvPr>
            <p:ph type="body" idx="1"/>
          </p:nvPr>
        </p:nvSpPr>
        <p:spPr/>
        <p:txBody>
          <a:bodyPr/>
          <a:lstStyle/>
          <a:p>
            <a:r>
              <a:rPr lang="en-US" altLang="en-US"/>
              <a:t>can refine use of KDC but can’t have final exchange of nonces, vis:</a:t>
            </a:r>
          </a:p>
          <a:p>
            <a:pPr lvl="1">
              <a:buFont typeface="Wingdings" panose="05000000000000000000" pitchFamily="2" charset="2"/>
              <a:buNone/>
            </a:pPr>
            <a:r>
              <a:rPr lang="en-AU" altLang="en-US" b="1"/>
              <a:t>1. </a:t>
            </a:r>
            <a:r>
              <a:rPr lang="en-AU" altLang="en-US"/>
              <a:t>A</a:t>
            </a:r>
            <a:r>
              <a:rPr lang="en-AU" altLang="en-US">
                <a:cs typeface="Arial" panose="020B0604020202020204" pitchFamily="34" charset="0"/>
              </a:rPr>
              <a:t>-&gt;</a:t>
            </a:r>
            <a:r>
              <a:rPr lang="en-AU" altLang="en-US"/>
              <a:t>KDC: </a:t>
            </a:r>
            <a:r>
              <a:rPr lang="en-AU" altLang="en-US" i="1"/>
              <a:t>ID</a:t>
            </a:r>
            <a:r>
              <a:rPr lang="en-AU" altLang="en-US" i="1" baseline="-25000"/>
              <a:t>A</a:t>
            </a:r>
            <a:r>
              <a:rPr lang="en-AU" altLang="en-US" i="1"/>
              <a:t> </a:t>
            </a:r>
            <a:r>
              <a:rPr lang="en-AU" altLang="en-US"/>
              <a:t>|| </a:t>
            </a:r>
            <a:r>
              <a:rPr lang="en-AU" altLang="en-US" i="1"/>
              <a:t>ID</a:t>
            </a:r>
            <a:r>
              <a:rPr lang="en-AU" altLang="en-US" i="1" baseline="-25000"/>
              <a:t>B</a:t>
            </a:r>
            <a:r>
              <a:rPr lang="en-AU" altLang="en-US" i="1"/>
              <a:t> </a:t>
            </a:r>
            <a:r>
              <a:rPr lang="en-AU" altLang="en-US"/>
              <a:t>|| </a:t>
            </a:r>
            <a:r>
              <a:rPr lang="en-AU" altLang="en-US" i="1"/>
              <a:t>N</a:t>
            </a:r>
            <a:r>
              <a:rPr lang="en-AU" altLang="en-US" i="1" baseline="-25000"/>
              <a:t>1</a:t>
            </a:r>
            <a:endParaRPr lang="en-AU" altLang="en-US"/>
          </a:p>
          <a:p>
            <a:pPr lvl="1">
              <a:buFont typeface="Wingdings" panose="05000000000000000000" pitchFamily="2" charset="2"/>
              <a:buNone/>
            </a:pPr>
            <a:r>
              <a:rPr lang="en-AU" altLang="en-US" b="1"/>
              <a:t>2</a:t>
            </a:r>
            <a:r>
              <a:rPr lang="en-AU" altLang="en-US"/>
              <a:t>. KDC </a:t>
            </a:r>
            <a:r>
              <a:rPr lang="en-AU" altLang="en-US">
                <a:cs typeface="Arial" panose="020B0604020202020204" pitchFamily="34" charset="0"/>
              </a:rPr>
              <a:t>-&gt; </a:t>
            </a:r>
            <a:r>
              <a:rPr lang="en-AU" altLang="en-US"/>
              <a:t>A: E</a:t>
            </a:r>
            <a:r>
              <a:rPr lang="en-AU" altLang="en-US" baseline="-25000"/>
              <a:t>Ka</a:t>
            </a:r>
            <a:r>
              <a:rPr lang="en-AU" altLang="en-US"/>
              <a:t>[Ks</a:t>
            </a:r>
            <a:r>
              <a:rPr lang="en-AU" altLang="en-US" i="1"/>
              <a:t> </a:t>
            </a:r>
            <a:r>
              <a:rPr lang="en-AU" altLang="en-US"/>
              <a:t>|| </a:t>
            </a:r>
            <a:r>
              <a:rPr lang="en-AU" altLang="en-US" i="1"/>
              <a:t>ID</a:t>
            </a:r>
            <a:r>
              <a:rPr lang="en-AU" altLang="en-US" i="1" baseline="-25000"/>
              <a:t>B</a:t>
            </a:r>
            <a:r>
              <a:rPr lang="en-AU" altLang="en-US" i="1"/>
              <a:t> </a:t>
            </a:r>
            <a:r>
              <a:rPr lang="en-AU" altLang="en-US"/>
              <a:t>|| </a:t>
            </a:r>
            <a:r>
              <a:rPr lang="en-AU" altLang="en-US" i="1"/>
              <a:t>N</a:t>
            </a:r>
            <a:r>
              <a:rPr lang="en-AU" altLang="en-US" i="1" baseline="-25000"/>
              <a:t>1</a:t>
            </a:r>
            <a:r>
              <a:rPr lang="en-AU" altLang="en-US"/>
              <a:t> || E</a:t>
            </a:r>
            <a:r>
              <a:rPr lang="en-AU" altLang="en-US" i="1" baseline="-25000"/>
              <a:t>Kb</a:t>
            </a:r>
            <a:r>
              <a:rPr lang="en-AU" altLang="en-US"/>
              <a:t>[</a:t>
            </a:r>
            <a:r>
              <a:rPr lang="en-AU" altLang="en-US" i="1"/>
              <a:t>Ks</a:t>
            </a:r>
            <a:r>
              <a:rPr lang="en-AU" altLang="en-US"/>
              <a:t>||</a:t>
            </a:r>
            <a:r>
              <a:rPr lang="en-AU" altLang="en-US" i="1"/>
              <a:t>ID</a:t>
            </a:r>
            <a:r>
              <a:rPr lang="en-AU" altLang="en-US" i="1" baseline="-25000"/>
              <a:t>A</a:t>
            </a:r>
            <a:r>
              <a:rPr lang="en-AU" altLang="en-US"/>
              <a:t>] ]</a:t>
            </a:r>
            <a:endParaRPr lang="en-AU" altLang="en-US" i="1"/>
          </a:p>
          <a:p>
            <a:pPr lvl="1">
              <a:buFont typeface="Wingdings" panose="05000000000000000000" pitchFamily="2" charset="2"/>
              <a:buNone/>
            </a:pPr>
            <a:r>
              <a:rPr lang="en-AU" altLang="en-US" b="1"/>
              <a:t>3. </a:t>
            </a:r>
            <a:r>
              <a:rPr lang="en-AU" altLang="en-US"/>
              <a:t>A </a:t>
            </a:r>
            <a:r>
              <a:rPr lang="en-AU" altLang="en-US">
                <a:cs typeface="Arial" panose="020B0604020202020204" pitchFamily="34" charset="0"/>
              </a:rPr>
              <a:t>-&gt; </a:t>
            </a:r>
            <a:r>
              <a:rPr lang="en-AU" altLang="en-US"/>
              <a:t>B: </a:t>
            </a:r>
            <a:r>
              <a:rPr lang="en-AU" altLang="en-US" i="1"/>
              <a:t>E</a:t>
            </a:r>
            <a:r>
              <a:rPr lang="en-AU" altLang="en-US" i="1" baseline="-25000"/>
              <a:t>Kb</a:t>
            </a:r>
            <a:r>
              <a:rPr lang="en-AU" altLang="en-US"/>
              <a:t>[</a:t>
            </a:r>
            <a:r>
              <a:rPr lang="en-AU" altLang="en-US" i="1"/>
              <a:t>Ks</a:t>
            </a:r>
            <a:r>
              <a:rPr lang="en-AU" altLang="en-US"/>
              <a:t>||</a:t>
            </a:r>
            <a:r>
              <a:rPr lang="en-AU" altLang="en-US" i="1"/>
              <a:t>ID</a:t>
            </a:r>
            <a:r>
              <a:rPr lang="en-AU" altLang="en-US" i="1" baseline="-25000"/>
              <a:t>A</a:t>
            </a:r>
            <a:r>
              <a:rPr lang="en-AU" altLang="en-US"/>
              <a:t>] || E</a:t>
            </a:r>
            <a:r>
              <a:rPr lang="en-AU" altLang="en-US" baseline="-25000"/>
              <a:t>Ks</a:t>
            </a:r>
            <a:r>
              <a:rPr lang="en-AU" altLang="en-US"/>
              <a:t>[M]</a:t>
            </a:r>
          </a:p>
          <a:p>
            <a:r>
              <a:rPr lang="en-AU" altLang="en-US" i="1"/>
              <a:t> </a:t>
            </a:r>
            <a:r>
              <a:rPr lang="en-AU" altLang="en-US"/>
              <a:t>does not protect against replays</a:t>
            </a:r>
          </a:p>
          <a:p>
            <a:pPr lvl="1"/>
            <a:r>
              <a:rPr lang="en-US" altLang="en-US"/>
              <a:t>could rely on timestamp in message, though email delays make this problematic</a:t>
            </a:r>
            <a:endParaRPr lang="en-A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8200D2B-F888-A7B4-8DA3-B51A2D3BB06A}"/>
              </a:ext>
            </a:extLst>
          </p:cNvPr>
          <p:cNvSpPr>
            <a:spLocks noGrp="1" noChangeArrowheads="1"/>
          </p:cNvSpPr>
          <p:nvPr>
            <p:ph type="title"/>
          </p:nvPr>
        </p:nvSpPr>
        <p:spPr>
          <a:xfrm>
            <a:off x="1510553" y="-101040"/>
            <a:ext cx="10515600" cy="1325563"/>
          </a:xfrm>
        </p:spPr>
        <p:txBody>
          <a:bodyPr/>
          <a:lstStyle/>
          <a:p>
            <a:r>
              <a:rPr lang="en-US" altLang="en-US" dirty="0"/>
              <a:t>Public-Key Approaches</a:t>
            </a:r>
            <a:endParaRPr lang="en-AU" altLang="en-US" dirty="0"/>
          </a:p>
        </p:txBody>
      </p:sp>
      <p:sp>
        <p:nvSpPr>
          <p:cNvPr id="63491" name="Rectangle 3">
            <a:extLst>
              <a:ext uri="{FF2B5EF4-FFF2-40B4-BE49-F238E27FC236}">
                <a16:creationId xmlns:a16="http://schemas.microsoft.com/office/drawing/2014/main" id="{F3D1AE59-EB14-AD1E-35D9-0E927E4FC189}"/>
              </a:ext>
            </a:extLst>
          </p:cNvPr>
          <p:cNvSpPr>
            <a:spLocks noGrp="1" noChangeArrowheads="1"/>
          </p:cNvSpPr>
          <p:nvPr>
            <p:ph type="body" idx="1"/>
          </p:nvPr>
        </p:nvSpPr>
        <p:spPr>
          <a:xfrm>
            <a:off x="1981201" y="1600201"/>
            <a:ext cx="8507413" cy="4525963"/>
          </a:xfrm>
        </p:spPr>
        <p:txBody>
          <a:bodyPr/>
          <a:lstStyle/>
          <a:p>
            <a:r>
              <a:rPr lang="en-US" altLang="en-US"/>
              <a:t>have seen some public-key approaches</a:t>
            </a:r>
          </a:p>
          <a:p>
            <a:r>
              <a:rPr lang="en-US" altLang="en-US"/>
              <a:t>if confidentiality is major concern, can use:</a:t>
            </a:r>
          </a:p>
          <a:p>
            <a:pPr lvl="1">
              <a:buFont typeface="Wingdings" panose="05000000000000000000" pitchFamily="2" charset="2"/>
              <a:buNone/>
            </a:pPr>
            <a:r>
              <a:rPr lang="en-AU" altLang="en-US"/>
              <a:t>A</a:t>
            </a:r>
            <a:r>
              <a:rPr lang="en-AU" altLang="en-US">
                <a:cs typeface="Arial" panose="020B0604020202020204" pitchFamily="34" charset="0"/>
              </a:rPr>
              <a:t>-&gt;</a:t>
            </a:r>
            <a:r>
              <a:rPr lang="en-AU" altLang="en-US"/>
              <a:t>B: E</a:t>
            </a:r>
            <a:r>
              <a:rPr lang="en-AU" altLang="en-US" baseline="-25000"/>
              <a:t>PUb</a:t>
            </a:r>
            <a:r>
              <a:rPr lang="en-AU" altLang="en-US"/>
              <a:t>[Ks] || E</a:t>
            </a:r>
            <a:r>
              <a:rPr lang="en-AU" altLang="en-US" baseline="-25000"/>
              <a:t>Ks</a:t>
            </a:r>
            <a:r>
              <a:rPr lang="en-AU" altLang="en-US"/>
              <a:t>[M]</a:t>
            </a:r>
          </a:p>
          <a:p>
            <a:pPr lvl="1"/>
            <a:r>
              <a:rPr lang="en-US" altLang="en-US"/>
              <a:t>has encrypted session key, encrypted message</a:t>
            </a:r>
          </a:p>
          <a:p>
            <a:r>
              <a:rPr lang="en-US" altLang="en-US"/>
              <a:t>if authentication needed use a digital signature with a digital certificate:</a:t>
            </a:r>
          </a:p>
          <a:p>
            <a:pPr lvl="1">
              <a:buFont typeface="Wingdings" panose="05000000000000000000" pitchFamily="2" charset="2"/>
              <a:buNone/>
            </a:pPr>
            <a:r>
              <a:rPr lang="en-AU" altLang="en-US"/>
              <a:t>A</a:t>
            </a:r>
            <a:r>
              <a:rPr lang="en-AU" altLang="en-US">
                <a:cs typeface="Arial" panose="020B0604020202020204" pitchFamily="34" charset="0"/>
              </a:rPr>
              <a:t>-&gt;</a:t>
            </a:r>
            <a:r>
              <a:rPr lang="en-AU" altLang="en-US"/>
              <a:t>B: M || E</a:t>
            </a:r>
            <a:r>
              <a:rPr lang="en-AU" altLang="en-US" baseline="-25000"/>
              <a:t>PRa</a:t>
            </a:r>
            <a:r>
              <a:rPr lang="en-AU" altLang="en-US"/>
              <a:t>[H(M)] || E</a:t>
            </a:r>
            <a:r>
              <a:rPr lang="en-AU" altLang="en-US" baseline="-25000"/>
              <a:t>PRas</a:t>
            </a:r>
            <a:r>
              <a:rPr lang="en-AU" altLang="en-US"/>
              <a:t>[T||ID</a:t>
            </a:r>
            <a:r>
              <a:rPr lang="en-AU" altLang="en-US" baseline="-25000"/>
              <a:t>A</a:t>
            </a:r>
            <a:r>
              <a:rPr lang="en-AU" altLang="en-US"/>
              <a:t>||PU</a:t>
            </a:r>
            <a:r>
              <a:rPr lang="en-AU" altLang="en-US" baseline="-25000"/>
              <a:t>a</a:t>
            </a:r>
            <a:r>
              <a:rPr lang="en-AU" altLang="en-US"/>
              <a:t>] </a:t>
            </a:r>
          </a:p>
          <a:p>
            <a:pPr lvl="1"/>
            <a:r>
              <a:rPr lang="en-US" altLang="en-US"/>
              <a:t>with message, signature, certificate</a:t>
            </a:r>
            <a:endParaRPr lang="en-A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C8227BF-5984-B3D6-F860-53D72BFE1189}"/>
              </a:ext>
            </a:extLst>
          </p:cNvPr>
          <p:cNvSpPr>
            <a:spLocks noGrp="1" noChangeArrowheads="1"/>
          </p:cNvSpPr>
          <p:nvPr>
            <p:ph type="title"/>
          </p:nvPr>
        </p:nvSpPr>
        <p:spPr>
          <a:xfrm>
            <a:off x="1492624" y="-101040"/>
            <a:ext cx="10515600" cy="1325563"/>
          </a:xfrm>
        </p:spPr>
        <p:txBody>
          <a:bodyPr/>
          <a:lstStyle/>
          <a:p>
            <a:r>
              <a:rPr lang="en-AU" altLang="en-US" sz="4000" dirty="0"/>
              <a:t>Digital Signature </a:t>
            </a:r>
            <a:r>
              <a:rPr lang="en-US" altLang="en-US" sz="4000" dirty="0"/>
              <a:t>Standard </a:t>
            </a:r>
            <a:r>
              <a:rPr lang="en-AU" altLang="en-US" sz="4000" dirty="0"/>
              <a:t>(DSS)</a:t>
            </a:r>
          </a:p>
        </p:txBody>
      </p:sp>
      <p:sp>
        <p:nvSpPr>
          <p:cNvPr id="64515" name="Rectangle 3">
            <a:extLst>
              <a:ext uri="{FF2B5EF4-FFF2-40B4-BE49-F238E27FC236}">
                <a16:creationId xmlns:a16="http://schemas.microsoft.com/office/drawing/2014/main" id="{E0684F4B-DEC7-C9FB-D4FD-1E7113EA4F8E}"/>
              </a:ext>
            </a:extLst>
          </p:cNvPr>
          <p:cNvSpPr>
            <a:spLocks noGrp="1" noChangeArrowheads="1"/>
          </p:cNvSpPr>
          <p:nvPr>
            <p:ph type="body" idx="1"/>
          </p:nvPr>
        </p:nvSpPr>
        <p:spPr/>
        <p:txBody>
          <a:bodyPr/>
          <a:lstStyle/>
          <a:p>
            <a:pPr>
              <a:lnSpc>
                <a:spcPct val="90000"/>
              </a:lnSpc>
            </a:pPr>
            <a:r>
              <a:rPr lang="en-AU" altLang="en-US"/>
              <a:t>US Govt approved signature scheme</a:t>
            </a:r>
          </a:p>
          <a:p>
            <a:pPr>
              <a:lnSpc>
                <a:spcPct val="90000"/>
              </a:lnSpc>
            </a:pPr>
            <a:r>
              <a:rPr lang="en-AU" altLang="en-US"/>
              <a:t>designed by NIST &amp; NSA in early 90's </a:t>
            </a:r>
          </a:p>
          <a:p>
            <a:pPr>
              <a:lnSpc>
                <a:spcPct val="90000"/>
              </a:lnSpc>
            </a:pPr>
            <a:r>
              <a:rPr lang="en-AU" altLang="en-US"/>
              <a:t>published as FIPS-186 in 1991</a:t>
            </a:r>
          </a:p>
          <a:p>
            <a:pPr>
              <a:lnSpc>
                <a:spcPct val="90000"/>
              </a:lnSpc>
            </a:pPr>
            <a:r>
              <a:rPr lang="en-AU" altLang="en-US"/>
              <a:t>revised in 1993, 1996 &amp; then 2000</a:t>
            </a:r>
          </a:p>
          <a:p>
            <a:pPr>
              <a:lnSpc>
                <a:spcPct val="90000"/>
              </a:lnSpc>
            </a:pPr>
            <a:r>
              <a:rPr lang="en-AU" altLang="en-US"/>
              <a:t>uses the SHA hash algorithm </a:t>
            </a:r>
          </a:p>
          <a:p>
            <a:pPr>
              <a:lnSpc>
                <a:spcPct val="90000"/>
              </a:lnSpc>
            </a:pPr>
            <a:r>
              <a:rPr lang="en-AU" altLang="en-US"/>
              <a:t>DSS is the standard, DSA is the algorithm</a:t>
            </a:r>
          </a:p>
          <a:p>
            <a:pPr>
              <a:lnSpc>
                <a:spcPct val="90000"/>
              </a:lnSpc>
            </a:pPr>
            <a:r>
              <a:rPr lang="en-AU" altLang="en-US"/>
              <a:t>FIPS 186-2 (2000) includes alternative RSA &amp; elliptic curve signature variants</a:t>
            </a:r>
          </a:p>
          <a:p>
            <a:pPr>
              <a:lnSpc>
                <a:spcPct val="90000"/>
              </a:lnSpc>
              <a:buFont typeface="Wingdings" panose="05000000000000000000" pitchFamily="2" charset="2"/>
              <a:buNone/>
            </a:pPr>
            <a:endParaRPr lang="en-AU"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B0E92C5-9903-A47C-74B3-DEFBA6496B7B}"/>
              </a:ext>
            </a:extLst>
          </p:cNvPr>
          <p:cNvSpPr>
            <a:spLocks noGrp="1" noChangeArrowheads="1"/>
          </p:cNvSpPr>
          <p:nvPr>
            <p:ph type="title"/>
          </p:nvPr>
        </p:nvSpPr>
        <p:spPr>
          <a:xfrm>
            <a:off x="1564341" y="-118970"/>
            <a:ext cx="10515600" cy="1325563"/>
          </a:xfrm>
        </p:spPr>
        <p:txBody>
          <a:bodyPr/>
          <a:lstStyle/>
          <a:p>
            <a:r>
              <a:rPr lang="en-AU" altLang="en-US" sz="4000" dirty="0"/>
              <a:t>Digital Signature </a:t>
            </a:r>
            <a:r>
              <a:rPr lang="en-US" altLang="en-US" sz="4000" dirty="0"/>
              <a:t>Algorithm </a:t>
            </a:r>
            <a:r>
              <a:rPr lang="en-AU" altLang="en-US" sz="4000" dirty="0"/>
              <a:t>(DSA)</a:t>
            </a:r>
          </a:p>
        </p:txBody>
      </p:sp>
      <p:sp>
        <p:nvSpPr>
          <p:cNvPr id="88067" name="Rectangle 3">
            <a:extLst>
              <a:ext uri="{FF2B5EF4-FFF2-40B4-BE49-F238E27FC236}">
                <a16:creationId xmlns:a16="http://schemas.microsoft.com/office/drawing/2014/main" id="{D5F5B8C2-CC23-8D33-1E20-675537D11D36}"/>
              </a:ext>
            </a:extLst>
          </p:cNvPr>
          <p:cNvSpPr>
            <a:spLocks noGrp="1" noChangeArrowheads="1"/>
          </p:cNvSpPr>
          <p:nvPr>
            <p:ph type="body" idx="1"/>
          </p:nvPr>
        </p:nvSpPr>
        <p:spPr>
          <a:xfrm>
            <a:off x="1981200" y="1676400"/>
            <a:ext cx="8229600" cy="4724400"/>
          </a:xfrm>
        </p:spPr>
        <p:txBody>
          <a:bodyPr/>
          <a:lstStyle/>
          <a:p>
            <a:r>
              <a:rPr lang="en-AU" altLang="en-US"/>
              <a:t>creates a 320 bit signature</a:t>
            </a:r>
          </a:p>
          <a:p>
            <a:r>
              <a:rPr lang="en-AU" altLang="en-US"/>
              <a:t>with 512-1024 bit security</a:t>
            </a:r>
          </a:p>
          <a:p>
            <a:r>
              <a:rPr lang="en-AU" altLang="en-US"/>
              <a:t>smaller and faster than RSA</a:t>
            </a:r>
          </a:p>
          <a:p>
            <a:r>
              <a:rPr lang="en-AU" altLang="en-US"/>
              <a:t>a digital signature scheme only</a:t>
            </a:r>
          </a:p>
          <a:p>
            <a:r>
              <a:rPr lang="en-AU" altLang="en-US"/>
              <a:t>security depends on difficulty of computing discrete logarithms</a:t>
            </a:r>
          </a:p>
          <a:p>
            <a:r>
              <a:rPr lang="en-AU" altLang="en-US"/>
              <a:t>variant of ElGamal &amp; Schnorr schemes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C8DCE963-DA41-0905-6E90-3FC6C6BCFEF5}"/>
              </a:ext>
            </a:extLst>
          </p:cNvPr>
          <p:cNvSpPr>
            <a:spLocks noGrp="1" noChangeArrowheads="1"/>
          </p:cNvSpPr>
          <p:nvPr>
            <p:ph type="title"/>
          </p:nvPr>
        </p:nvSpPr>
        <p:spPr>
          <a:xfrm>
            <a:off x="1474694" y="-62708"/>
            <a:ext cx="10515600" cy="1325563"/>
          </a:xfrm>
        </p:spPr>
        <p:txBody>
          <a:bodyPr/>
          <a:lstStyle/>
          <a:p>
            <a:r>
              <a:rPr lang="en-AU" altLang="en-US" sz="4000" dirty="0"/>
              <a:t>Digital Signature </a:t>
            </a:r>
            <a:r>
              <a:rPr lang="en-US" altLang="en-US" sz="4000" dirty="0"/>
              <a:t>Algorithm </a:t>
            </a:r>
            <a:r>
              <a:rPr lang="en-AU" altLang="en-US" sz="4000" dirty="0"/>
              <a:t>(DSA)</a:t>
            </a:r>
          </a:p>
        </p:txBody>
      </p:sp>
      <p:pic>
        <p:nvPicPr>
          <p:cNvPr id="90117" name="Picture 5">
            <a:extLst>
              <a:ext uri="{FF2B5EF4-FFF2-40B4-BE49-F238E27FC236}">
                <a16:creationId xmlns:a16="http://schemas.microsoft.com/office/drawing/2014/main" id="{05E56F65-F091-8A4D-0580-B4AB69C07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80" t="9265" r="3580" b="23161"/>
          <a:stretch>
            <a:fillRect/>
          </a:stretch>
        </p:blipFill>
        <p:spPr bwMode="auto">
          <a:xfrm>
            <a:off x="2438400" y="2057401"/>
            <a:ext cx="7469188" cy="420052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3BE4018-1E10-1702-2D94-F2583CF4F5CE}"/>
              </a:ext>
            </a:extLst>
          </p:cNvPr>
          <p:cNvSpPr>
            <a:spLocks noGrp="1" noChangeArrowheads="1"/>
          </p:cNvSpPr>
          <p:nvPr>
            <p:ph type="title"/>
          </p:nvPr>
        </p:nvSpPr>
        <p:spPr>
          <a:xfrm>
            <a:off x="1537447" y="-44824"/>
            <a:ext cx="10515600" cy="1325563"/>
          </a:xfrm>
        </p:spPr>
        <p:txBody>
          <a:bodyPr/>
          <a:lstStyle/>
          <a:p>
            <a:r>
              <a:rPr lang="en-AU" altLang="en-US" dirty="0"/>
              <a:t>DSA Key Generation</a:t>
            </a:r>
          </a:p>
        </p:txBody>
      </p:sp>
      <p:sp>
        <p:nvSpPr>
          <p:cNvPr id="66563" name="Rectangle 3">
            <a:extLst>
              <a:ext uri="{FF2B5EF4-FFF2-40B4-BE49-F238E27FC236}">
                <a16:creationId xmlns:a16="http://schemas.microsoft.com/office/drawing/2014/main" id="{07244502-4CF0-366F-D5E8-CA2D722F37BE}"/>
              </a:ext>
            </a:extLst>
          </p:cNvPr>
          <p:cNvSpPr>
            <a:spLocks noGrp="1" noChangeArrowheads="1"/>
          </p:cNvSpPr>
          <p:nvPr>
            <p:ph type="body" idx="1"/>
          </p:nvPr>
        </p:nvSpPr>
        <p:spPr>
          <a:xfrm>
            <a:off x="1981200" y="1676400"/>
            <a:ext cx="8229600" cy="4876800"/>
          </a:xfrm>
        </p:spPr>
        <p:txBody>
          <a:bodyPr/>
          <a:lstStyle/>
          <a:p>
            <a:r>
              <a:rPr lang="en-AU" altLang="en-US"/>
              <a:t>have shared global public key values (p,q,g): </a:t>
            </a:r>
          </a:p>
          <a:p>
            <a:pPr lvl="1"/>
            <a:r>
              <a:rPr lang="en-AU" altLang="en-US"/>
              <a:t>choose q, a 160 bit </a:t>
            </a:r>
          </a:p>
          <a:p>
            <a:pPr lvl="1"/>
            <a:r>
              <a:rPr lang="en-AU" altLang="en-US"/>
              <a:t>choose a large prime </a:t>
            </a:r>
            <a:r>
              <a:rPr lang="en-AU" altLang="en-US">
                <a:latin typeface="Courier New" panose="02070309020205020404" pitchFamily="49" charset="0"/>
              </a:rPr>
              <a:t>p = 2</a:t>
            </a:r>
            <a:r>
              <a:rPr lang="en-AU" altLang="en-US" baseline="30000">
                <a:latin typeface="Courier New" panose="02070309020205020404" pitchFamily="49" charset="0"/>
              </a:rPr>
              <a:t>L</a:t>
            </a:r>
            <a:r>
              <a:rPr lang="en-AU" altLang="en-US"/>
              <a:t> </a:t>
            </a:r>
          </a:p>
          <a:p>
            <a:pPr lvl="2"/>
            <a:r>
              <a:rPr lang="en-AU" altLang="en-US"/>
              <a:t>where L= 512 to 1024 bits and is a multiple of 64</a:t>
            </a:r>
          </a:p>
          <a:p>
            <a:pPr lvl="2"/>
            <a:r>
              <a:rPr lang="en-AU" altLang="en-US"/>
              <a:t>and q is a prime factor of </a:t>
            </a:r>
            <a:r>
              <a:rPr lang="en-AU" altLang="en-US">
                <a:latin typeface="Courier New" panose="02070309020205020404" pitchFamily="49" charset="0"/>
              </a:rPr>
              <a:t>(p-1)</a:t>
            </a:r>
            <a:endParaRPr lang="en-AU" altLang="en-US"/>
          </a:p>
          <a:p>
            <a:pPr lvl="1"/>
            <a:r>
              <a:rPr lang="en-AU" altLang="en-US"/>
              <a:t>choose </a:t>
            </a:r>
            <a:r>
              <a:rPr lang="en-AU" altLang="en-US">
                <a:latin typeface="Courier New" panose="02070309020205020404" pitchFamily="49" charset="0"/>
              </a:rPr>
              <a:t>g = h</a:t>
            </a:r>
            <a:r>
              <a:rPr lang="en-AU" altLang="en-US" baseline="30000">
                <a:latin typeface="Courier New" panose="02070309020205020404" pitchFamily="49" charset="0"/>
              </a:rPr>
              <a:t>(p-1)/q</a:t>
            </a:r>
            <a:r>
              <a:rPr lang="en-AU" altLang="en-US"/>
              <a:t> </a:t>
            </a:r>
          </a:p>
          <a:p>
            <a:pPr lvl="2"/>
            <a:r>
              <a:rPr lang="en-AU" altLang="en-US"/>
              <a:t>where  </a:t>
            </a:r>
            <a:r>
              <a:rPr lang="en-AU" altLang="en-US">
                <a:latin typeface="Courier New" panose="02070309020205020404" pitchFamily="49" charset="0"/>
              </a:rPr>
              <a:t>h&lt;p-1, h</a:t>
            </a:r>
            <a:r>
              <a:rPr lang="en-AU" altLang="en-US" baseline="30000">
                <a:latin typeface="Courier New" panose="02070309020205020404" pitchFamily="49" charset="0"/>
              </a:rPr>
              <a:t>(p-1)/q </a:t>
            </a:r>
            <a:r>
              <a:rPr lang="en-AU" altLang="en-US">
                <a:latin typeface="Courier New" panose="02070309020205020404" pitchFamily="49" charset="0"/>
              </a:rPr>
              <a:t>(mod p) &gt; 1</a:t>
            </a:r>
            <a:r>
              <a:rPr lang="en-AU" altLang="en-US"/>
              <a:t> </a:t>
            </a:r>
          </a:p>
          <a:p>
            <a:r>
              <a:rPr lang="en-AU" altLang="en-US"/>
              <a:t>users choose private &amp; compute public key: </a:t>
            </a:r>
          </a:p>
          <a:p>
            <a:pPr lvl="1"/>
            <a:r>
              <a:rPr lang="en-AU" altLang="en-US"/>
              <a:t>choose </a:t>
            </a:r>
            <a:r>
              <a:rPr lang="en-AU" altLang="en-US">
                <a:latin typeface="Courier New" panose="02070309020205020404" pitchFamily="49" charset="0"/>
              </a:rPr>
              <a:t>x&lt;q</a:t>
            </a:r>
            <a:r>
              <a:rPr lang="en-AU" altLang="en-US"/>
              <a:t> </a:t>
            </a:r>
          </a:p>
          <a:p>
            <a:pPr lvl="1"/>
            <a:r>
              <a:rPr lang="en-AU" altLang="en-US"/>
              <a:t>compute </a:t>
            </a:r>
            <a:r>
              <a:rPr lang="en-AU" altLang="en-US">
                <a:latin typeface="Courier New" panose="02070309020205020404" pitchFamily="49" charset="0"/>
              </a:rPr>
              <a:t>y = g</a:t>
            </a:r>
            <a:r>
              <a:rPr lang="en-AU" altLang="en-US" baseline="30000">
                <a:latin typeface="Courier New" panose="02070309020205020404" pitchFamily="49" charset="0"/>
              </a:rPr>
              <a:t>x </a:t>
            </a:r>
            <a:r>
              <a:rPr lang="en-AU" altLang="en-US">
                <a:latin typeface="Courier New" panose="02070309020205020404" pitchFamily="49" charset="0"/>
              </a:rPr>
              <a:t>(mod p)</a:t>
            </a:r>
            <a:r>
              <a:rPr lang="en-AU" alt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E5EB88B-9918-DFFE-35E2-846FA85A7743}"/>
              </a:ext>
            </a:extLst>
          </p:cNvPr>
          <p:cNvSpPr>
            <a:spLocks noGrp="1" noChangeArrowheads="1"/>
          </p:cNvSpPr>
          <p:nvPr>
            <p:ph type="title"/>
          </p:nvPr>
        </p:nvSpPr>
        <p:spPr>
          <a:xfrm>
            <a:off x="1537447" y="-65181"/>
            <a:ext cx="10515600" cy="1325563"/>
          </a:xfrm>
        </p:spPr>
        <p:txBody>
          <a:bodyPr/>
          <a:lstStyle/>
          <a:p>
            <a:r>
              <a:rPr lang="en-US" altLang="en-US" dirty="0"/>
              <a:t>Digital Signatures</a:t>
            </a:r>
            <a:endParaRPr lang="en-AU" altLang="en-US" dirty="0"/>
          </a:p>
        </p:txBody>
      </p:sp>
      <p:sp>
        <p:nvSpPr>
          <p:cNvPr id="46083" name="Rectangle 3">
            <a:extLst>
              <a:ext uri="{FF2B5EF4-FFF2-40B4-BE49-F238E27FC236}">
                <a16:creationId xmlns:a16="http://schemas.microsoft.com/office/drawing/2014/main" id="{28D9371A-2A57-F5F1-7C47-10660644C3AC}"/>
              </a:ext>
            </a:extLst>
          </p:cNvPr>
          <p:cNvSpPr>
            <a:spLocks noGrp="1" noChangeArrowheads="1"/>
          </p:cNvSpPr>
          <p:nvPr>
            <p:ph type="body" idx="1"/>
          </p:nvPr>
        </p:nvSpPr>
        <p:spPr/>
        <p:txBody>
          <a:bodyPr/>
          <a:lstStyle/>
          <a:p>
            <a:pPr>
              <a:lnSpc>
                <a:spcPct val="90000"/>
              </a:lnSpc>
            </a:pPr>
            <a:r>
              <a:rPr lang="en-US" altLang="en-US" dirty="0"/>
              <a:t>have looked at </a:t>
            </a:r>
            <a:r>
              <a:rPr lang="en-AU" altLang="en-US" dirty="0"/>
              <a:t>message authentication </a:t>
            </a:r>
          </a:p>
          <a:p>
            <a:pPr lvl="1">
              <a:lnSpc>
                <a:spcPct val="90000"/>
              </a:lnSpc>
            </a:pPr>
            <a:r>
              <a:rPr lang="en-AU" altLang="en-US" dirty="0"/>
              <a:t>but does not address issues of lack of trust</a:t>
            </a:r>
          </a:p>
          <a:p>
            <a:pPr>
              <a:lnSpc>
                <a:spcPct val="90000"/>
              </a:lnSpc>
            </a:pPr>
            <a:r>
              <a:rPr lang="en-AU" altLang="en-US" dirty="0"/>
              <a:t>digital signatures provide the ability to: </a:t>
            </a:r>
          </a:p>
          <a:p>
            <a:pPr lvl="1">
              <a:lnSpc>
                <a:spcPct val="90000"/>
              </a:lnSpc>
            </a:pPr>
            <a:r>
              <a:rPr lang="en-AU" altLang="en-US" dirty="0"/>
              <a:t>verify author, date &amp; time of signature</a:t>
            </a:r>
          </a:p>
          <a:p>
            <a:pPr lvl="1">
              <a:lnSpc>
                <a:spcPct val="90000"/>
              </a:lnSpc>
            </a:pPr>
            <a:r>
              <a:rPr lang="en-AU" altLang="en-US" dirty="0"/>
              <a:t>authenticate message contents </a:t>
            </a:r>
          </a:p>
          <a:p>
            <a:pPr lvl="1">
              <a:lnSpc>
                <a:spcPct val="90000"/>
              </a:lnSpc>
            </a:pPr>
            <a:r>
              <a:rPr lang="en-AU" altLang="en-US" dirty="0"/>
              <a:t>be verified by third parties to resolve disputes</a:t>
            </a:r>
          </a:p>
          <a:p>
            <a:pPr>
              <a:lnSpc>
                <a:spcPct val="90000"/>
              </a:lnSpc>
            </a:pPr>
            <a:r>
              <a:rPr lang="en-US" altLang="en-US" dirty="0"/>
              <a:t>hence include authentication function with additional capabilities</a:t>
            </a:r>
            <a:endParaRPr lang="en-AU" altLang="en-US" dirty="0"/>
          </a:p>
          <a:p>
            <a:pPr>
              <a:lnSpc>
                <a:spcPct val="90000"/>
              </a:lnSpc>
            </a:pPr>
            <a:endParaRPr lang="en-AU"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555B41F-6DDB-0730-69C4-1015A073184F}"/>
              </a:ext>
            </a:extLst>
          </p:cNvPr>
          <p:cNvSpPr>
            <a:spLocks noGrp="1" noChangeArrowheads="1"/>
          </p:cNvSpPr>
          <p:nvPr>
            <p:ph type="title"/>
          </p:nvPr>
        </p:nvSpPr>
        <p:spPr>
          <a:xfrm>
            <a:off x="1546412" y="-92075"/>
            <a:ext cx="10515600" cy="1325563"/>
          </a:xfrm>
        </p:spPr>
        <p:txBody>
          <a:bodyPr/>
          <a:lstStyle/>
          <a:p>
            <a:r>
              <a:rPr lang="en-AU" altLang="en-US" dirty="0"/>
              <a:t>DSA Signature Creation</a:t>
            </a:r>
          </a:p>
        </p:txBody>
      </p:sp>
      <p:sp>
        <p:nvSpPr>
          <p:cNvPr id="67587" name="Rectangle 3">
            <a:extLst>
              <a:ext uri="{FF2B5EF4-FFF2-40B4-BE49-F238E27FC236}">
                <a16:creationId xmlns:a16="http://schemas.microsoft.com/office/drawing/2014/main" id="{212F7EF7-8DD0-7D38-DAD8-A1725A610A7E}"/>
              </a:ext>
            </a:extLst>
          </p:cNvPr>
          <p:cNvSpPr>
            <a:spLocks noGrp="1" noChangeArrowheads="1"/>
          </p:cNvSpPr>
          <p:nvPr>
            <p:ph type="body" idx="1"/>
          </p:nvPr>
        </p:nvSpPr>
        <p:spPr/>
        <p:txBody>
          <a:bodyPr/>
          <a:lstStyle/>
          <a:p>
            <a:r>
              <a:rPr lang="en-AU" altLang="en-US"/>
              <a:t>to </a:t>
            </a:r>
            <a:r>
              <a:rPr lang="en-AU" altLang="en-US" b="1"/>
              <a:t>sign</a:t>
            </a:r>
            <a:r>
              <a:rPr lang="en-AU" altLang="en-US"/>
              <a:t> a message </a:t>
            </a:r>
            <a:r>
              <a:rPr lang="en-AU" altLang="en-US">
                <a:latin typeface="Courier New" panose="02070309020205020404" pitchFamily="49" charset="0"/>
              </a:rPr>
              <a:t>M</a:t>
            </a:r>
            <a:r>
              <a:rPr lang="en-AU" altLang="en-US"/>
              <a:t> the sender:</a:t>
            </a:r>
          </a:p>
          <a:p>
            <a:pPr lvl="1"/>
            <a:r>
              <a:rPr lang="en-AU" altLang="en-US"/>
              <a:t>generates a random signature key </a:t>
            </a:r>
            <a:r>
              <a:rPr lang="en-AU" altLang="en-US">
                <a:latin typeface="Courier New" panose="02070309020205020404" pitchFamily="49" charset="0"/>
              </a:rPr>
              <a:t>k, k&lt;q</a:t>
            </a:r>
            <a:r>
              <a:rPr lang="en-AU" altLang="en-US"/>
              <a:t> </a:t>
            </a:r>
          </a:p>
          <a:p>
            <a:pPr lvl="1"/>
            <a:r>
              <a:rPr lang="en-US" altLang="en-US"/>
              <a:t>nb. </a:t>
            </a:r>
            <a:r>
              <a:rPr lang="en-AU" altLang="en-US">
                <a:latin typeface="Courier New" panose="02070309020205020404" pitchFamily="49" charset="0"/>
              </a:rPr>
              <a:t>k</a:t>
            </a:r>
            <a:r>
              <a:rPr lang="en-US" altLang="en-US"/>
              <a:t> must be random, be destroyed after use, and never be reused</a:t>
            </a:r>
            <a:endParaRPr lang="en-AU" altLang="en-US"/>
          </a:p>
          <a:p>
            <a:r>
              <a:rPr lang="en-AU" altLang="en-US"/>
              <a:t>then computes signature pair: </a:t>
            </a:r>
          </a:p>
          <a:p>
            <a:pPr lvl="1">
              <a:buFont typeface="Wingdings" panose="05000000000000000000" pitchFamily="2" charset="2"/>
              <a:buNone/>
            </a:pPr>
            <a:r>
              <a:rPr lang="en-AU" altLang="en-US">
                <a:latin typeface="Courier New" panose="02070309020205020404" pitchFamily="49" charset="0"/>
              </a:rPr>
              <a:t>r = (g</a:t>
            </a:r>
            <a:r>
              <a:rPr lang="en-AU" altLang="en-US" baseline="30000">
                <a:latin typeface="Courier New" panose="02070309020205020404" pitchFamily="49" charset="0"/>
              </a:rPr>
              <a:t>k</a:t>
            </a:r>
            <a:r>
              <a:rPr lang="en-AU" altLang="en-US">
                <a:latin typeface="Courier New" panose="02070309020205020404" pitchFamily="49" charset="0"/>
              </a:rPr>
              <a:t>(mod p))(mod q) </a:t>
            </a:r>
          </a:p>
          <a:p>
            <a:pPr lvl="1">
              <a:buFont typeface="Wingdings" panose="05000000000000000000" pitchFamily="2" charset="2"/>
              <a:buNone/>
            </a:pPr>
            <a:r>
              <a:rPr lang="en-AU" altLang="en-US">
                <a:latin typeface="Courier New" panose="02070309020205020404" pitchFamily="49" charset="0"/>
              </a:rPr>
              <a:t>s = (k</a:t>
            </a:r>
            <a:r>
              <a:rPr lang="en-AU" altLang="en-US" baseline="30000">
                <a:latin typeface="Courier New" panose="02070309020205020404" pitchFamily="49" charset="0"/>
              </a:rPr>
              <a:t>-1</a:t>
            </a:r>
            <a:r>
              <a:rPr lang="en-AU" altLang="en-US">
                <a:latin typeface="Courier New" panose="02070309020205020404" pitchFamily="49" charset="0"/>
              </a:rPr>
              <a:t>.H(M)+ x.r)(mod q)</a:t>
            </a:r>
            <a:r>
              <a:rPr lang="en-AU" altLang="en-US"/>
              <a:t> </a:t>
            </a:r>
          </a:p>
          <a:p>
            <a:r>
              <a:rPr lang="en-AU" altLang="en-US"/>
              <a:t>sends signature </a:t>
            </a:r>
            <a:r>
              <a:rPr lang="en-AU" altLang="en-US">
                <a:latin typeface="Courier New" panose="02070309020205020404" pitchFamily="49" charset="0"/>
              </a:rPr>
              <a:t>(r,s)</a:t>
            </a:r>
            <a:r>
              <a:rPr lang="en-AU" altLang="en-US"/>
              <a:t> with message </a:t>
            </a:r>
            <a:r>
              <a:rPr lang="en-AU" altLang="en-US">
                <a:latin typeface="Courier New" panose="02070309020205020404" pitchFamily="49" charset="0"/>
              </a:rPr>
              <a:t>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CDC5B55-AA1F-9407-FF25-FB7AF95372A7}"/>
              </a:ext>
            </a:extLst>
          </p:cNvPr>
          <p:cNvSpPr>
            <a:spLocks noGrp="1" noChangeArrowheads="1"/>
          </p:cNvSpPr>
          <p:nvPr>
            <p:ph type="title"/>
          </p:nvPr>
        </p:nvSpPr>
        <p:spPr>
          <a:xfrm>
            <a:off x="1501589" y="-154828"/>
            <a:ext cx="10515600" cy="1325563"/>
          </a:xfrm>
        </p:spPr>
        <p:txBody>
          <a:bodyPr/>
          <a:lstStyle/>
          <a:p>
            <a:r>
              <a:rPr lang="en-AU" altLang="en-US" dirty="0"/>
              <a:t>DSA Signature Verification </a:t>
            </a:r>
          </a:p>
        </p:txBody>
      </p:sp>
      <p:sp>
        <p:nvSpPr>
          <p:cNvPr id="68611" name="Rectangle 3">
            <a:extLst>
              <a:ext uri="{FF2B5EF4-FFF2-40B4-BE49-F238E27FC236}">
                <a16:creationId xmlns:a16="http://schemas.microsoft.com/office/drawing/2014/main" id="{C4EBA522-9653-8781-AA47-41A632DEFCC3}"/>
              </a:ext>
            </a:extLst>
          </p:cNvPr>
          <p:cNvSpPr>
            <a:spLocks noGrp="1" noChangeArrowheads="1"/>
          </p:cNvSpPr>
          <p:nvPr>
            <p:ph type="body" idx="1"/>
          </p:nvPr>
        </p:nvSpPr>
        <p:spPr/>
        <p:txBody>
          <a:bodyPr/>
          <a:lstStyle/>
          <a:p>
            <a:r>
              <a:rPr lang="en-US" altLang="en-US"/>
              <a:t>having received M &amp; </a:t>
            </a:r>
            <a:r>
              <a:rPr lang="en-AU" altLang="en-US"/>
              <a:t>signature </a:t>
            </a:r>
            <a:r>
              <a:rPr lang="en-AU" altLang="en-US">
                <a:latin typeface="Courier New" panose="02070309020205020404" pitchFamily="49" charset="0"/>
              </a:rPr>
              <a:t>(r,s)</a:t>
            </a:r>
            <a:r>
              <a:rPr lang="en-AU" altLang="en-US"/>
              <a:t> </a:t>
            </a:r>
          </a:p>
          <a:p>
            <a:r>
              <a:rPr lang="en-AU" altLang="en-US"/>
              <a:t>to </a:t>
            </a:r>
            <a:r>
              <a:rPr lang="en-AU" altLang="en-US" b="1"/>
              <a:t>verify</a:t>
            </a:r>
            <a:r>
              <a:rPr lang="en-AU" altLang="en-US"/>
              <a:t> a signature, recipient computes: </a:t>
            </a:r>
          </a:p>
          <a:p>
            <a:pPr lvl="1">
              <a:buFont typeface="Wingdings" panose="05000000000000000000" pitchFamily="2" charset="2"/>
              <a:buNone/>
            </a:pPr>
            <a:r>
              <a:rPr lang="en-AU" altLang="en-US">
                <a:latin typeface="Courier New" panose="02070309020205020404" pitchFamily="49" charset="0"/>
              </a:rPr>
              <a:t>w = s</a:t>
            </a:r>
            <a:r>
              <a:rPr lang="en-AU" altLang="en-US" baseline="30000">
                <a:latin typeface="Courier New" panose="02070309020205020404" pitchFamily="49" charset="0"/>
              </a:rPr>
              <a:t>-1</a:t>
            </a:r>
            <a:r>
              <a:rPr lang="en-AU" altLang="en-US">
                <a:latin typeface="Courier New" panose="02070309020205020404" pitchFamily="49" charset="0"/>
              </a:rPr>
              <a:t>(mod q) </a:t>
            </a:r>
          </a:p>
          <a:p>
            <a:pPr lvl="1">
              <a:buFont typeface="Wingdings" panose="05000000000000000000" pitchFamily="2" charset="2"/>
              <a:buNone/>
            </a:pPr>
            <a:r>
              <a:rPr lang="en-AU" altLang="en-US">
                <a:latin typeface="Courier New" panose="02070309020205020404" pitchFamily="49" charset="0"/>
              </a:rPr>
              <a:t>u1= (H(M).w)(mod q) </a:t>
            </a:r>
          </a:p>
          <a:p>
            <a:pPr lvl="1">
              <a:buFont typeface="Wingdings" panose="05000000000000000000" pitchFamily="2" charset="2"/>
              <a:buNone/>
            </a:pPr>
            <a:r>
              <a:rPr lang="en-AU" altLang="en-US">
                <a:latin typeface="Courier New" panose="02070309020205020404" pitchFamily="49" charset="0"/>
              </a:rPr>
              <a:t>u2= (r.w)(mod q) </a:t>
            </a:r>
          </a:p>
          <a:p>
            <a:pPr lvl="1">
              <a:buFont typeface="Wingdings" panose="05000000000000000000" pitchFamily="2" charset="2"/>
              <a:buNone/>
            </a:pPr>
            <a:r>
              <a:rPr lang="en-AU" altLang="en-US">
                <a:latin typeface="Courier New" panose="02070309020205020404" pitchFamily="49" charset="0"/>
              </a:rPr>
              <a:t>v = (g</a:t>
            </a:r>
            <a:r>
              <a:rPr lang="en-AU" altLang="en-US" baseline="30000">
                <a:latin typeface="Courier New" panose="02070309020205020404" pitchFamily="49" charset="0"/>
              </a:rPr>
              <a:t>u1</a:t>
            </a:r>
            <a:r>
              <a:rPr lang="en-AU" altLang="en-US">
                <a:latin typeface="Courier New" panose="02070309020205020404" pitchFamily="49" charset="0"/>
              </a:rPr>
              <a:t>.y</a:t>
            </a:r>
            <a:r>
              <a:rPr lang="en-AU" altLang="en-US" baseline="30000">
                <a:latin typeface="Courier New" panose="02070309020205020404" pitchFamily="49" charset="0"/>
              </a:rPr>
              <a:t>u2</a:t>
            </a:r>
            <a:r>
              <a:rPr lang="en-AU" altLang="en-US">
                <a:latin typeface="Courier New" panose="02070309020205020404" pitchFamily="49" charset="0"/>
              </a:rPr>
              <a:t>(mod p)) (mod q) </a:t>
            </a:r>
          </a:p>
          <a:p>
            <a:r>
              <a:rPr lang="en-AU" altLang="en-US"/>
              <a:t>if </a:t>
            </a:r>
            <a:r>
              <a:rPr lang="en-AU" altLang="en-US">
                <a:latin typeface="Courier New" panose="02070309020205020404" pitchFamily="49" charset="0"/>
              </a:rPr>
              <a:t>v=r</a:t>
            </a:r>
            <a:r>
              <a:rPr lang="en-AU" altLang="en-US"/>
              <a:t> then signature is verified </a:t>
            </a:r>
          </a:p>
          <a:p>
            <a:r>
              <a:rPr lang="en-US" altLang="en-US"/>
              <a:t>see book web site for details of proof why</a:t>
            </a:r>
            <a:endParaRPr lang="en-AU"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95AE980-7551-EAAE-FF0C-0CD6E1267D2D}"/>
              </a:ext>
            </a:extLst>
          </p:cNvPr>
          <p:cNvSpPr>
            <a:spLocks noGrp="1" noChangeArrowheads="1"/>
          </p:cNvSpPr>
          <p:nvPr>
            <p:ph type="title"/>
          </p:nvPr>
        </p:nvSpPr>
        <p:spPr>
          <a:xfrm>
            <a:off x="1528483" y="-92075"/>
            <a:ext cx="10515600" cy="1325563"/>
          </a:xfrm>
        </p:spPr>
        <p:txBody>
          <a:bodyPr/>
          <a:lstStyle/>
          <a:p>
            <a:r>
              <a:rPr lang="en-US" altLang="en-US" dirty="0"/>
              <a:t>Summary</a:t>
            </a:r>
            <a:endParaRPr lang="en-AU" altLang="en-US" dirty="0"/>
          </a:p>
        </p:txBody>
      </p:sp>
      <p:sp>
        <p:nvSpPr>
          <p:cNvPr id="45059" name="Rectangle 3">
            <a:extLst>
              <a:ext uri="{FF2B5EF4-FFF2-40B4-BE49-F238E27FC236}">
                <a16:creationId xmlns:a16="http://schemas.microsoft.com/office/drawing/2014/main" id="{9ABF3139-C001-5AC1-C45C-4539229E141C}"/>
              </a:ext>
            </a:extLst>
          </p:cNvPr>
          <p:cNvSpPr>
            <a:spLocks noGrp="1" noChangeArrowheads="1"/>
          </p:cNvSpPr>
          <p:nvPr>
            <p:ph type="body" idx="1"/>
          </p:nvPr>
        </p:nvSpPr>
        <p:spPr/>
        <p:txBody>
          <a:bodyPr/>
          <a:lstStyle/>
          <a:p>
            <a:r>
              <a:rPr lang="en-US" altLang="en-US"/>
              <a:t>have discussed:</a:t>
            </a:r>
          </a:p>
          <a:p>
            <a:pPr lvl="1"/>
            <a:r>
              <a:rPr lang="en-US" altLang="en-US"/>
              <a:t>digital signatures</a:t>
            </a:r>
          </a:p>
          <a:p>
            <a:pPr lvl="1"/>
            <a:r>
              <a:rPr lang="en-US" altLang="en-US"/>
              <a:t>authentication protocols (mutual &amp; one-way)</a:t>
            </a:r>
          </a:p>
          <a:p>
            <a:pPr lvl="1"/>
            <a:r>
              <a:rPr lang="en-US" altLang="en-US"/>
              <a:t>digital signature algorithm and standard</a:t>
            </a:r>
          </a:p>
          <a:p>
            <a:pPr lvl="1"/>
            <a:endParaRPr lang="en-US" altLang="en-US"/>
          </a:p>
          <a:p>
            <a:pPr lvl="1"/>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8B6CD7F-1910-5504-7F41-E1B87E32CE43}"/>
              </a:ext>
            </a:extLst>
          </p:cNvPr>
          <p:cNvSpPr>
            <a:spLocks noGrp="1" noChangeArrowheads="1"/>
          </p:cNvSpPr>
          <p:nvPr>
            <p:ph type="title"/>
          </p:nvPr>
        </p:nvSpPr>
        <p:spPr>
          <a:xfrm>
            <a:off x="1483658" y="-163793"/>
            <a:ext cx="10515600" cy="1325563"/>
          </a:xfrm>
        </p:spPr>
        <p:txBody>
          <a:bodyPr/>
          <a:lstStyle/>
          <a:p>
            <a:r>
              <a:rPr lang="en-US" altLang="en-US" dirty="0"/>
              <a:t>Digital Signature Properties</a:t>
            </a:r>
            <a:endParaRPr lang="en-AU" altLang="en-US" dirty="0"/>
          </a:p>
        </p:txBody>
      </p:sp>
      <p:sp>
        <p:nvSpPr>
          <p:cNvPr id="47107" name="Rectangle 3">
            <a:extLst>
              <a:ext uri="{FF2B5EF4-FFF2-40B4-BE49-F238E27FC236}">
                <a16:creationId xmlns:a16="http://schemas.microsoft.com/office/drawing/2014/main" id="{98CAFAE9-BB67-3751-8AAB-F3AF1B7DDD22}"/>
              </a:ext>
            </a:extLst>
          </p:cNvPr>
          <p:cNvSpPr>
            <a:spLocks noGrp="1" noChangeArrowheads="1"/>
          </p:cNvSpPr>
          <p:nvPr>
            <p:ph type="body" idx="1"/>
          </p:nvPr>
        </p:nvSpPr>
        <p:spPr>
          <a:xfrm>
            <a:off x="1981200" y="1628776"/>
            <a:ext cx="8229600" cy="5000625"/>
          </a:xfrm>
        </p:spPr>
        <p:txBody>
          <a:bodyPr/>
          <a:lstStyle/>
          <a:p>
            <a:r>
              <a:rPr lang="en-AU" altLang="en-US"/>
              <a:t>must depend on the message signed</a:t>
            </a:r>
          </a:p>
          <a:p>
            <a:r>
              <a:rPr lang="en-AU" altLang="en-US"/>
              <a:t>must use information unique to sender</a:t>
            </a:r>
          </a:p>
          <a:p>
            <a:pPr lvl="1"/>
            <a:r>
              <a:rPr lang="en-AU" altLang="en-US"/>
              <a:t>to prevent both forgery and denial</a:t>
            </a:r>
          </a:p>
          <a:p>
            <a:r>
              <a:rPr lang="en-AU" altLang="en-US"/>
              <a:t>must be relatively easy to produce</a:t>
            </a:r>
          </a:p>
          <a:p>
            <a:r>
              <a:rPr lang="en-AU" altLang="en-US"/>
              <a:t>must be relatively easy to recognize &amp; verify</a:t>
            </a:r>
          </a:p>
          <a:p>
            <a:r>
              <a:rPr lang="en-AU" altLang="en-US"/>
              <a:t>be computationally infeasible to forge </a:t>
            </a:r>
          </a:p>
          <a:p>
            <a:pPr lvl="1"/>
            <a:r>
              <a:rPr lang="en-AU" altLang="en-US"/>
              <a:t>with new message for existing digital signature</a:t>
            </a:r>
          </a:p>
          <a:p>
            <a:pPr lvl="1"/>
            <a:r>
              <a:rPr lang="en-AU" altLang="en-US"/>
              <a:t>with fraudulent digital signature for given message</a:t>
            </a:r>
          </a:p>
          <a:p>
            <a:r>
              <a:rPr lang="en-AU" altLang="en-US"/>
              <a:t>be practical save digital signature in storage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2064C2-FF5B-FB9A-022E-F49F1EBED224}"/>
              </a:ext>
            </a:extLst>
          </p:cNvPr>
          <p:cNvSpPr>
            <a:spLocks noGrp="1" noChangeArrowheads="1"/>
          </p:cNvSpPr>
          <p:nvPr>
            <p:ph type="title"/>
          </p:nvPr>
        </p:nvSpPr>
        <p:spPr>
          <a:xfrm>
            <a:off x="1519518" y="18255"/>
            <a:ext cx="10515600" cy="1325563"/>
          </a:xfrm>
        </p:spPr>
        <p:txBody>
          <a:bodyPr/>
          <a:lstStyle/>
          <a:p>
            <a:r>
              <a:rPr lang="en-US" altLang="en-US" dirty="0"/>
              <a:t>Direct Digital Signatures</a:t>
            </a:r>
            <a:endParaRPr lang="en-AU" altLang="en-US" dirty="0"/>
          </a:p>
        </p:txBody>
      </p:sp>
      <p:sp>
        <p:nvSpPr>
          <p:cNvPr id="48131" name="Rectangle 3">
            <a:extLst>
              <a:ext uri="{FF2B5EF4-FFF2-40B4-BE49-F238E27FC236}">
                <a16:creationId xmlns:a16="http://schemas.microsoft.com/office/drawing/2014/main" id="{C7C0877C-E348-97F8-3BD3-7ECE9625AAE3}"/>
              </a:ext>
            </a:extLst>
          </p:cNvPr>
          <p:cNvSpPr>
            <a:spLocks noGrp="1" noChangeArrowheads="1"/>
          </p:cNvSpPr>
          <p:nvPr>
            <p:ph type="body" idx="1"/>
          </p:nvPr>
        </p:nvSpPr>
        <p:spPr/>
        <p:txBody>
          <a:bodyPr/>
          <a:lstStyle/>
          <a:p>
            <a:pPr>
              <a:lnSpc>
                <a:spcPct val="90000"/>
              </a:lnSpc>
            </a:pPr>
            <a:r>
              <a:rPr lang="en-US" altLang="en-US"/>
              <a:t>involve only sender &amp; receiver</a:t>
            </a:r>
          </a:p>
          <a:p>
            <a:pPr>
              <a:lnSpc>
                <a:spcPct val="90000"/>
              </a:lnSpc>
            </a:pPr>
            <a:r>
              <a:rPr lang="en-US" altLang="en-US"/>
              <a:t>assumed receiver has sender’s public-key</a:t>
            </a:r>
          </a:p>
          <a:p>
            <a:pPr>
              <a:lnSpc>
                <a:spcPct val="90000"/>
              </a:lnSpc>
            </a:pPr>
            <a:r>
              <a:rPr lang="en-US" altLang="en-US"/>
              <a:t>digital signature made by sender signing entire message or hash with private-key</a:t>
            </a:r>
          </a:p>
          <a:p>
            <a:pPr>
              <a:lnSpc>
                <a:spcPct val="90000"/>
              </a:lnSpc>
            </a:pPr>
            <a:r>
              <a:rPr lang="en-US" altLang="en-US"/>
              <a:t>can encrypt using receivers public-key</a:t>
            </a:r>
          </a:p>
          <a:p>
            <a:pPr>
              <a:lnSpc>
                <a:spcPct val="90000"/>
              </a:lnSpc>
            </a:pPr>
            <a:r>
              <a:rPr lang="en-US" altLang="en-US"/>
              <a:t>important that sign first then encrypt message &amp; signature</a:t>
            </a:r>
          </a:p>
          <a:p>
            <a:pPr>
              <a:lnSpc>
                <a:spcPct val="90000"/>
              </a:lnSpc>
            </a:pPr>
            <a:r>
              <a:rPr lang="en-US" altLang="en-US"/>
              <a:t>security depends on sender’s private-key</a:t>
            </a:r>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D5F428B-9071-AC98-D049-8C08B797A494}"/>
              </a:ext>
            </a:extLst>
          </p:cNvPr>
          <p:cNvSpPr>
            <a:spLocks noGrp="1" noChangeArrowheads="1"/>
          </p:cNvSpPr>
          <p:nvPr>
            <p:ph type="title"/>
          </p:nvPr>
        </p:nvSpPr>
        <p:spPr>
          <a:xfrm>
            <a:off x="1483659" y="-127934"/>
            <a:ext cx="10515600" cy="1325563"/>
          </a:xfrm>
        </p:spPr>
        <p:txBody>
          <a:bodyPr/>
          <a:lstStyle/>
          <a:p>
            <a:r>
              <a:rPr lang="en-US" altLang="en-US" dirty="0"/>
              <a:t>Arbitrated Digital Signatures</a:t>
            </a:r>
            <a:endParaRPr lang="en-AU" altLang="en-US" dirty="0"/>
          </a:p>
        </p:txBody>
      </p:sp>
      <p:sp>
        <p:nvSpPr>
          <p:cNvPr id="50179" name="Rectangle 3">
            <a:extLst>
              <a:ext uri="{FF2B5EF4-FFF2-40B4-BE49-F238E27FC236}">
                <a16:creationId xmlns:a16="http://schemas.microsoft.com/office/drawing/2014/main" id="{09B56043-5041-CCF9-7404-5858F0CB26B4}"/>
              </a:ext>
            </a:extLst>
          </p:cNvPr>
          <p:cNvSpPr>
            <a:spLocks noGrp="1" noChangeArrowheads="1"/>
          </p:cNvSpPr>
          <p:nvPr>
            <p:ph type="body" idx="1"/>
          </p:nvPr>
        </p:nvSpPr>
        <p:spPr/>
        <p:txBody>
          <a:bodyPr/>
          <a:lstStyle/>
          <a:p>
            <a:r>
              <a:rPr lang="en-US" altLang="en-US"/>
              <a:t>involves use of arbiter A</a:t>
            </a:r>
          </a:p>
          <a:p>
            <a:pPr lvl="1"/>
            <a:r>
              <a:rPr lang="en-US" altLang="en-US"/>
              <a:t>validates any signed message</a:t>
            </a:r>
          </a:p>
          <a:p>
            <a:pPr lvl="1"/>
            <a:r>
              <a:rPr lang="en-US" altLang="en-US"/>
              <a:t>then dated and sent to recipient</a:t>
            </a:r>
          </a:p>
          <a:p>
            <a:r>
              <a:rPr lang="en-US" altLang="en-US"/>
              <a:t>requires suitable level of trust in arbiter</a:t>
            </a:r>
          </a:p>
          <a:p>
            <a:r>
              <a:rPr lang="en-US" altLang="en-US"/>
              <a:t>can be implemented with either private or public-key algorithms</a:t>
            </a:r>
          </a:p>
          <a:p>
            <a:r>
              <a:rPr lang="en-US" altLang="en-US"/>
              <a:t>arbiter may or may not see message</a:t>
            </a:r>
            <a:endParaRPr lang="en-A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2E6FCE6-E723-29DF-E9AD-CDBCC55338BE}"/>
              </a:ext>
            </a:extLst>
          </p:cNvPr>
          <p:cNvSpPr>
            <a:spLocks noGrp="1" noChangeArrowheads="1"/>
          </p:cNvSpPr>
          <p:nvPr>
            <p:ph type="title"/>
          </p:nvPr>
        </p:nvSpPr>
        <p:spPr>
          <a:xfrm>
            <a:off x="1573306" y="-172757"/>
            <a:ext cx="10515600" cy="1325563"/>
          </a:xfrm>
        </p:spPr>
        <p:txBody>
          <a:bodyPr/>
          <a:lstStyle/>
          <a:p>
            <a:r>
              <a:rPr lang="en-US" altLang="en-US" dirty="0"/>
              <a:t>Authentication Protocols</a:t>
            </a:r>
            <a:endParaRPr lang="en-AU" altLang="en-US" dirty="0"/>
          </a:p>
        </p:txBody>
      </p:sp>
      <p:sp>
        <p:nvSpPr>
          <p:cNvPr id="52227" name="Rectangle 3">
            <a:extLst>
              <a:ext uri="{FF2B5EF4-FFF2-40B4-BE49-F238E27FC236}">
                <a16:creationId xmlns:a16="http://schemas.microsoft.com/office/drawing/2014/main" id="{52F1A129-4AC6-E9F7-CC20-3CC39A21BCC1}"/>
              </a:ext>
            </a:extLst>
          </p:cNvPr>
          <p:cNvSpPr>
            <a:spLocks noGrp="1" noChangeArrowheads="1"/>
          </p:cNvSpPr>
          <p:nvPr>
            <p:ph type="body" idx="1"/>
          </p:nvPr>
        </p:nvSpPr>
        <p:spPr/>
        <p:txBody>
          <a:bodyPr/>
          <a:lstStyle/>
          <a:p>
            <a:r>
              <a:rPr lang="en-US" altLang="en-US"/>
              <a:t>used to convince parties of each others identity and to exchange session keys</a:t>
            </a:r>
          </a:p>
          <a:p>
            <a:r>
              <a:rPr lang="en-US" altLang="en-US"/>
              <a:t>may be one-way or mutual</a:t>
            </a:r>
          </a:p>
          <a:p>
            <a:r>
              <a:rPr lang="en-US" altLang="en-US"/>
              <a:t>key issues are</a:t>
            </a:r>
          </a:p>
          <a:p>
            <a:pPr lvl="1"/>
            <a:r>
              <a:rPr lang="en-US" altLang="en-US"/>
              <a:t>confidentiality – to protect session keys</a:t>
            </a:r>
          </a:p>
          <a:p>
            <a:pPr lvl="1"/>
            <a:r>
              <a:rPr lang="en-US" altLang="en-US"/>
              <a:t>timeliness – to prevent replay attacks</a:t>
            </a:r>
          </a:p>
          <a:p>
            <a:r>
              <a:rPr lang="en-AU" altLang="en-US"/>
              <a:t>published protocols are often found to have flaws and need to be modified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29B4223-36B2-EDC4-6989-7EAABC577349}"/>
              </a:ext>
            </a:extLst>
          </p:cNvPr>
          <p:cNvSpPr>
            <a:spLocks noGrp="1" noChangeArrowheads="1"/>
          </p:cNvSpPr>
          <p:nvPr>
            <p:ph type="title"/>
          </p:nvPr>
        </p:nvSpPr>
        <p:spPr>
          <a:xfrm>
            <a:off x="1537447" y="-154828"/>
            <a:ext cx="10515600" cy="1325563"/>
          </a:xfrm>
        </p:spPr>
        <p:txBody>
          <a:bodyPr/>
          <a:lstStyle/>
          <a:p>
            <a:r>
              <a:rPr lang="en-US" altLang="en-US" dirty="0"/>
              <a:t>Replay Attacks</a:t>
            </a:r>
            <a:endParaRPr lang="en-AU" altLang="en-US" dirty="0"/>
          </a:p>
        </p:txBody>
      </p:sp>
      <p:sp>
        <p:nvSpPr>
          <p:cNvPr id="53251" name="Rectangle 3">
            <a:extLst>
              <a:ext uri="{FF2B5EF4-FFF2-40B4-BE49-F238E27FC236}">
                <a16:creationId xmlns:a16="http://schemas.microsoft.com/office/drawing/2014/main" id="{AE69C7CB-81AB-E352-9792-7E7451C85947}"/>
              </a:ext>
            </a:extLst>
          </p:cNvPr>
          <p:cNvSpPr>
            <a:spLocks noGrp="1" noChangeArrowheads="1"/>
          </p:cNvSpPr>
          <p:nvPr>
            <p:ph type="body" idx="1"/>
          </p:nvPr>
        </p:nvSpPr>
        <p:spPr/>
        <p:txBody>
          <a:bodyPr/>
          <a:lstStyle/>
          <a:p>
            <a:pPr>
              <a:lnSpc>
                <a:spcPct val="90000"/>
              </a:lnSpc>
            </a:pPr>
            <a:r>
              <a:rPr lang="en-US" altLang="en-US"/>
              <a:t>where a valid signed message is copied and later resent</a:t>
            </a:r>
          </a:p>
          <a:p>
            <a:pPr lvl="1">
              <a:lnSpc>
                <a:spcPct val="90000"/>
              </a:lnSpc>
            </a:pPr>
            <a:r>
              <a:rPr lang="en-US" altLang="en-US"/>
              <a:t>simple replay</a:t>
            </a:r>
          </a:p>
          <a:p>
            <a:pPr lvl="1">
              <a:lnSpc>
                <a:spcPct val="90000"/>
              </a:lnSpc>
            </a:pPr>
            <a:r>
              <a:rPr lang="en-US" altLang="en-US"/>
              <a:t>repetition that can be logged</a:t>
            </a:r>
          </a:p>
          <a:p>
            <a:pPr lvl="1">
              <a:lnSpc>
                <a:spcPct val="90000"/>
              </a:lnSpc>
            </a:pPr>
            <a:r>
              <a:rPr lang="en-US" altLang="en-US"/>
              <a:t>repetition that cannot be detected</a:t>
            </a:r>
          </a:p>
          <a:p>
            <a:pPr lvl="1">
              <a:lnSpc>
                <a:spcPct val="90000"/>
              </a:lnSpc>
            </a:pPr>
            <a:r>
              <a:rPr lang="en-US" altLang="en-US"/>
              <a:t>backward replay without modification</a:t>
            </a:r>
          </a:p>
          <a:p>
            <a:pPr>
              <a:lnSpc>
                <a:spcPct val="90000"/>
              </a:lnSpc>
            </a:pPr>
            <a:r>
              <a:rPr lang="en-US" altLang="en-US"/>
              <a:t>countermeasures include</a:t>
            </a:r>
          </a:p>
          <a:p>
            <a:pPr lvl="1">
              <a:lnSpc>
                <a:spcPct val="90000"/>
              </a:lnSpc>
            </a:pPr>
            <a:r>
              <a:rPr lang="en-US" altLang="en-US"/>
              <a:t>use of sequence numbers (generally impractical)</a:t>
            </a:r>
          </a:p>
          <a:p>
            <a:pPr lvl="1">
              <a:lnSpc>
                <a:spcPct val="90000"/>
              </a:lnSpc>
            </a:pPr>
            <a:r>
              <a:rPr lang="en-US" altLang="en-US"/>
              <a:t>timestamps (needs synchronized clocks)</a:t>
            </a:r>
          </a:p>
          <a:p>
            <a:pPr lvl="1">
              <a:lnSpc>
                <a:spcPct val="90000"/>
              </a:lnSpc>
            </a:pPr>
            <a:r>
              <a:rPr lang="en-US" altLang="en-US"/>
              <a:t>challenge/response (using unique nonce)</a:t>
            </a:r>
            <a:endParaRPr lang="en-A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3926207-03B7-8D64-A697-38817572F2D2}"/>
              </a:ext>
            </a:extLst>
          </p:cNvPr>
          <p:cNvSpPr>
            <a:spLocks noGrp="1" noChangeArrowheads="1"/>
          </p:cNvSpPr>
          <p:nvPr>
            <p:ph type="title"/>
          </p:nvPr>
        </p:nvSpPr>
        <p:spPr>
          <a:xfrm>
            <a:off x="1474694" y="-65181"/>
            <a:ext cx="10515600" cy="1325563"/>
          </a:xfrm>
        </p:spPr>
        <p:txBody>
          <a:bodyPr/>
          <a:lstStyle/>
          <a:p>
            <a:r>
              <a:rPr lang="en-US" altLang="en-US" dirty="0"/>
              <a:t>Using Symmetric Encryption</a:t>
            </a:r>
            <a:endParaRPr lang="en-AU" altLang="en-US" dirty="0"/>
          </a:p>
        </p:txBody>
      </p:sp>
      <p:sp>
        <p:nvSpPr>
          <p:cNvPr id="54275" name="Rectangle 3">
            <a:extLst>
              <a:ext uri="{FF2B5EF4-FFF2-40B4-BE49-F238E27FC236}">
                <a16:creationId xmlns:a16="http://schemas.microsoft.com/office/drawing/2014/main" id="{5D4E29B2-1F41-63B2-E579-ECA2178792D8}"/>
              </a:ext>
            </a:extLst>
          </p:cNvPr>
          <p:cNvSpPr>
            <a:spLocks noGrp="1" noChangeArrowheads="1"/>
          </p:cNvSpPr>
          <p:nvPr>
            <p:ph type="body" idx="1"/>
          </p:nvPr>
        </p:nvSpPr>
        <p:spPr/>
        <p:txBody>
          <a:bodyPr/>
          <a:lstStyle/>
          <a:p>
            <a:r>
              <a:rPr lang="en-US" altLang="en-US"/>
              <a:t>as discussed previously can use a two-level hierarchy of keys</a:t>
            </a:r>
          </a:p>
          <a:p>
            <a:r>
              <a:rPr lang="en-US" altLang="en-US"/>
              <a:t>usually with a trusted Key Distribution Center (KDC)</a:t>
            </a:r>
          </a:p>
          <a:p>
            <a:pPr lvl="1"/>
            <a:r>
              <a:rPr lang="en-US" altLang="en-US"/>
              <a:t>each party shares own master key with KDC</a:t>
            </a:r>
          </a:p>
          <a:p>
            <a:pPr lvl="1"/>
            <a:r>
              <a:rPr lang="en-US" altLang="en-US"/>
              <a:t>KDC generates session keys used for connections between parties</a:t>
            </a:r>
          </a:p>
          <a:p>
            <a:pPr lvl="1"/>
            <a:r>
              <a:rPr lang="en-US" altLang="en-US"/>
              <a:t>master keys used to distribute these to them</a:t>
            </a:r>
            <a:endParaRPr lang="en-A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C5B77D1-5D44-A31C-DF87-9B58EFC6F463}"/>
              </a:ext>
            </a:extLst>
          </p:cNvPr>
          <p:cNvSpPr>
            <a:spLocks noGrp="1" noChangeArrowheads="1"/>
          </p:cNvSpPr>
          <p:nvPr>
            <p:ph type="title"/>
          </p:nvPr>
        </p:nvSpPr>
        <p:spPr>
          <a:xfrm>
            <a:off x="1483658" y="-208616"/>
            <a:ext cx="10515600" cy="1325563"/>
          </a:xfrm>
        </p:spPr>
        <p:txBody>
          <a:bodyPr/>
          <a:lstStyle/>
          <a:p>
            <a:r>
              <a:rPr lang="en-AU" altLang="en-US" dirty="0"/>
              <a:t>Needham-Schroeder Protocol</a:t>
            </a:r>
          </a:p>
        </p:txBody>
      </p:sp>
      <p:sp>
        <p:nvSpPr>
          <p:cNvPr id="55299" name="Rectangle 3">
            <a:extLst>
              <a:ext uri="{FF2B5EF4-FFF2-40B4-BE49-F238E27FC236}">
                <a16:creationId xmlns:a16="http://schemas.microsoft.com/office/drawing/2014/main" id="{A9638D86-6D1C-2310-DB85-996B861CABB7}"/>
              </a:ext>
            </a:extLst>
          </p:cNvPr>
          <p:cNvSpPr>
            <a:spLocks noGrp="1" noChangeArrowheads="1"/>
          </p:cNvSpPr>
          <p:nvPr>
            <p:ph type="body" idx="1"/>
          </p:nvPr>
        </p:nvSpPr>
        <p:spPr/>
        <p:txBody>
          <a:bodyPr/>
          <a:lstStyle/>
          <a:p>
            <a:r>
              <a:rPr lang="en-AU" altLang="en-US"/>
              <a:t>original third-party key distribution protocol</a:t>
            </a:r>
          </a:p>
          <a:p>
            <a:r>
              <a:rPr lang="en-US" altLang="en-US"/>
              <a:t>for session between A B mediated by KDC</a:t>
            </a:r>
          </a:p>
          <a:p>
            <a:r>
              <a:rPr lang="en-US" altLang="en-US"/>
              <a:t>protocol overview is:</a:t>
            </a:r>
            <a:endParaRPr lang="en-AU" altLang="en-US"/>
          </a:p>
          <a:p>
            <a:pPr lvl="1">
              <a:buFont typeface="Wingdings" panose="05000000000000000000" pitchFamily="2" charset="2"/>
              <a:buNone/>
            </a:pPr>
            <a:r>
              <a:rPr lang="en-AU" altLang="en-US" b="1"/>
              <a:t>1. </a:t>
            </a:r>
            <a:r>
              <a:rPr lang="en-AU" altLang="en-US"/>
              <a:t>A-&gt;KDC: </a:t>
            </a:r>
            <a:r>
              <a:rPr lang="en-AU" altLang="en-US" i="1"/>
              <a:t>ID</a:t>
            </a:r>
            <a:r>
              <a:rPr lang="en-AU" altLang="en-US" i="1" baseline="-25000"/>
              <a:t>A</a:t>
            </a:r>
            <a:r>
              <a:rPr lang="en-AU" altLang="en-US" i="1"/>
              <a:t> </a:t>
            </a:r>
            <a:r>
              <a:rPr lang="en-AU" altLang="en-US"/>
              <a:t>|| </a:t>
            </a:r>
            <a:r>
              <a:rPr lang="en-AU" altLang="en-US" i="1"/>
              <a:t>ID</a:t>
            </a:r>
            <a:r>
              <a:rPr lang="en-AU" altLang="en-US" i="1" baseline="-25000"/>
              <a:t>B</a:t>
            </a:r>
            <a:r>
              <a:rPr lang="en-AU" altLang="en-US" i="1"/>
              <a:t> </a:t>
            </a:r>
            <a:r>
              <a:rPr lang="en-AU" altLang="en-US"/>
              <a:t>|| </a:t>
            </a:r>
            <a:r>
              <a:rPr lang="en-AU" altLang="en-US" i="1"/>
              <a:t>N</a:t>
            </a:r>
            <a:r>
              <a:rPr lang="en-AU" altLang="en-US" i="1" baseline="-25000"/>
              <a:t>1</a:t>
            </a:r>
            <a:endParaRPr lang="en-AU" altLang="en-US"/>
          </a:p>
          <a:p>
            <a:pPr lvl="1">
              <a:buFont typeface="Wingdings" panose="05000000000000000000" pitchFamily="2" charset="2"/>
              <a:buNone/>
            </a:pPr>
            <a:r>
              <a:rPr lang="en-AU" altLang="en-US" b="1"/>
              <a:t>2</a:t>
            </a:r>
            <a:r>
              <a:rPr lang="en-AU" altLang="en-US"/>
              <a:t>. KDC -&gt;</a:t>
            </a:r>
            <a:r>
              <a:rPr lang="en-AU" altLang="en-US">
                <a:cs typeface="Arial" panose="020B0604020202020204" pitchFamily="34" charset="0"/>
              </a:rPr>
              <a:t> </a:t>
            </a:r>
            <a:r>
              <a:rPr lang="en-AU" altLang="en-US"/>
              <a:t>A: E</a:t>
            </a:r>
            <a:r>
              <a:rPr lang="en-AU" altLang="en-US" baseline="-25000"/>
              <a:t>Ka</a:t>
            </a:r>
            <a:r>
              <a:rPr lang="en-AU" altLang="en-US"/>
              <a:t>[Ks</a:t>
            </a:r>
            <a:r>
              <a:rPr lang="en-AU" altLang="en-US" i="1"/>
              <a:t> </a:t>
            </a:r>
            <a:r>
              <a:rPr lang="en-AU" altLang="en-US"/>
              <a:t>|| </a:t>
            </a:r>
            <a:r>
              <a:rPr lang="en-AU" altLang="en-US" i="1"/>
              <a:t>ID</a:t>
            </a:r>
            <a:r>
              <a:rPr lang="en-AU" altLang="en-US" i="1" baseline="-25000"/>
              <a:t>B</a:t>
            </a:r>
            <a:r>
              <a:rPr lang="en-AU" altLang="en-US" i="1"/>
              <a:t> </a:t>
            </a:r>
            <a:r>
              <a:rPr lang="en-AU" altLang="en-US"/>
              <a:t>|| </a:t>
            </a:r>
            <a:r>
              <a:rPr lang="en-AU" altLang="en-US" i="1"/>
              <a:t>N</a:t>
            </a:r>
            <a:r>
              <a:rPr lang="en-AU" altLang="en-US" i="1" baseline="-25000"/>
              <a:t>1</a:t>
            </a:r>
            <a:r>
              <a:rPr lang="en-AU" altLang="en-US"/>
              <a:t> || E</a:t>
            </a:r>
            <a:r>
              <a:rPr lang="en-AU" altLang="en-US" i="1" baseline="-25000"/>
              <a:t>Kb</a:t>
            </a:r>
            <a:r>
              <a:rPr lang="en-AU" altLang="en-US"/>
              <a:t>[</a:t>
            </a:r>
            <a:r>
              <a:rPr lang="en-AU" altLang="en-US" i="1"/>
              <a:t>Ks</a:t>
            </a:r>
            <a:r>
              <a:rPr lang="en-AU" altLang="en-US"/>
              <a:t>||</a:t>
            </a:r>
            <a:r>
              <a:rPr lang="en-AU" altLang="en-US" i="1"/>
              <a:t>ID</a:t>
            </a:r>
            <a:r>
              <a:rPr lang="en-AU" altLang="en-US" i="1" baseline="-25000"/>
              <a:t>A</a:t>
            </a:r>
            <a:r>
              <a:rPr lang="en-AU" altLang="en-US"/>
              <a:t>] ]</a:t>
            </a:r>
            <a:endParaRPr lang="en-AU" altLang="en-US" i="1"/>
          </a:p>
          <a:p>
            <a:pPr lvl="1">
              <a:buFont typeface="Wingdings" panose="05000000000000000000" pitchFamily="2" charset="2"/>
              <a:buNone/>
            </a:pPr>
            <a:r>
              <a:rPr lang="en-AU" altLang="en-US" b="1"/>
              <a:t>3. </a:t>
            </a:r>
            <a:r>
              <a:rPr lang="en-AU" altLang="en-US"/>
              <a:t>A -&gt;</a:t>
            </a:r>
            <a:r>
              <a:rPr lang="en-AU" altLang="en-US">
                <a:cs typeface="Arial" panose="020B0604020202020204" pitchFamily="34" charset="0"/>
              </a:rPr>
              <a:t> </a:t>
            </a:r>
            <a:r>
              <a:rPr lang="en-AU" altLang="en-US"/>
              <a:t>B: </a:t>
            </a:r>
            <a:r>
              <a:rPr lang="en-AU" altLang="en-US" i="1"/>
              <a:t>E</a:t>
            </a:r>
            <a:r>
              <a:rPr lang="en-AU" altLang="en-US" i="1" baseline="-25000"/>
              <a:t>Kb</a:t>
            </a:r>
            <a:r>
              <a:rPr lang="en-AU" altLang="en-US"/>
              <a:t>[</a:t>
            </a:r>
            <a:r>
              <a:rPr lang="en-AU" altLang="en-US" i="1"/>
              <a:t>Ks</a:t>
            </a:r>
            <a:r>
              <a:rPr lang="en-AU" altLang="en-US"/>
              <a:t>||</a:t>
            </a:r>
            <a:r>
              <a:rPr lang="en-AU" altLang="en-US" i="1"/>
              <a:t>ID</a:t>
            </a:r>
            <a:r>
              <a:rPr lang="en-AU" altLang="en-US" i="1" baseline="-25000"/>
              <a:t>A</a:t>
            </a:r>
            <a:r>
              <a:rPr lang="en-AU" altLang="en-US"/>
              <a:t>]</a:t>
            </a:r>
            <a:endParaRPr lang="en-AU" altLang="en-US" i="1"/>
          </a:p>
          <a:p>
            <a:pPr lvl="1">
              <a:buFont typeface="Wingdings" panose="05000000000000000000" pitchFamily="2" charset="2"/>
              <a:buNone/>
            </a:pPr>
            <a:r>
              <a:rPr lang="en-AU" altLang="en-US" b="1"/>
              <a:t>4. </a:t>
            </a:r>
            <a:r>
              <a:rPr lang="en-AU" altLang="en-US"/>
              <a:t>B -&gt;</a:t>
            </a:r>
            <a:r>
              <a:rPr lang="en-AU" altLang="en-US">
                <a:cs typeface="Arial" panose="020B0604020202020204" pitchFamily="34" charset="0"/>
              </a:rPr>
              <a:t> </a:t>
            </a:r>
            <a:r>
              <a:rPr lang="en-AU" altLang="en-US"/>
              <a:t>A: </a:t>
            </a:r>
            <a:r>
              <a:rPr lang="en-AU" altLang="en-US" i="1"/>
              <a:t>E</a:t>
            </a:r>
            <a:r>
              <a:rPr lang="en-AU" altLang="en-US" i="1" baseline="-25000"/>
              <a:t>Ks</a:t>
            </a:r>
            <a:r>
              <a:rPr lang="en-AU" altLang="en-US"/>
              <a:t>[</a:t>
            </a:r>
            <a:r>
              <a:rPr lang="en-AU" altLang="en-US" i="1"/>
              <a:t>N</a:t>
            </a:r>
            <a:r>
              <a:rPr lang="en-AU" altLang="en-US" i="1" baseline="-25000"/>
              <a:t>2</a:t>
            </a:r>
            <a:r>
              <a:rPr lang="en-AU" altLang="en-US"/>
              <a:t>]</a:t>
            </a:r>
          </a:p>
          <a:p>
            <a:pPr lvl="1">
              <a:buFont typeface="Wingdings" panose="05000000000000000000" pitchFamily="2" charset="2"/>
              <a:buNone/>
            </a:pPr>
            <a:r>
              <a:rPr lang="en-AU" altLang="en-US" b="1"/>
              <a:t>5. </a:t>
            </a:r>
            <a:r>
              <a:rPr lang="en-AU" altLang="en-US"/>
              <a:t>A -&gt;</a:t>
            </a:r>
            <a:r>
              <a:rPr lang="en-AU" altLang="en-US">
                <a:cs typeface="Arial" panose="020B0604020202020204" pitchFamily="34" charset="0"/>
              </a:rPr>
              <a:t> </a:t>
            </a:r>
            <a:r>
              <a:rPr lang="en-AU" altLang="en-US"/>
              <a:t>B: </a:t>
            </a:r>
            <a:r>
              <a:rPr lang="en-AU" altLang="en-US" i="1"/>
              <a:t>E</a:t>
            </a:r>
            <a:r>
              <a:rPr lang="en-AU" altLang="en-US" i="1" baseline="-25000"/>
              <a:t>Ks</a:t>
            </a:r>
            <a:r>
              <a:rPr lang="en-AU" altLang="en-US"/>
              <a:t>[f(</a:t>
            </a:r>
            <a:r>
              <a:rPr lang="en-AU" altLang="en-US" i="1"/>
              <a:t>N</a:t>
            </a:r>
            <a:r>
              <a:rPr lang="en-AU" altLang="en-US" i="1" baseline="-25000"/>
              <a:t>2</a:t>
            </a:r>
            <a:r>
              <a:rPr lang="en-AU" altLang="en-US"/>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TotalTime>
  <Words>3521</Words>
  <Application>Microsoft Office PowerPoint</Application>
  <PresentationFormat>Widescreen</PresentationFormat>
  <Paragraphs>221</Paragraphs>
  <Slides>22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Courier New</vt:lpstr>
      <vt:lpstr>Helvetica</vt:lpstr>
      <vt:lpstr>Times New Roman</vt:lpstr>
      <vt:lpstr>Times-Roman</vt:lpstr>
      <vt:lpstr>Wingdings</vt:lpstr>
      <vt:lpstr>Office Theme</vt:lpstr>
      <vt:lpstr>PowerPoint Presentation</vt:lpstr>
      <vt:lpstr>Digital Signatures</vt:lpstr>
      <vt:lpstr>Digital Signature Properties</vt:lpstr>
      <vt:lpstr>Direct Digital Signatures</vt:lpstr>
      <vt:lpstr>Arbitrated Digital Signatures</vt:lpstr>
      <vt:lpstr>Authentication Protocols</vt:lpstr>
      <vt:lpstr>Replay Attacks</vt:lpstr>
      <vt:lpstr>Using Symmetric Encryption</vt:lpstr>
      <vt:lpstr>Needham-Schroeder Protocol</vt:lpstr>
      <vt:lpstr>Needham-Schroeder Protocol</vt:lpstr>
      <vt:lpstr>Using Public-Key Encryption</vt:lpstr>
      <vt:lpstr>Denning AS Protocol</vt:lpstr>
      <vt:lpstr>One-Way Authentication</vt:lpstr>
      <vt:lpstr>Using Symmetric Encryption</vt:lpstr>
      <vt:lpstr>Public-Key Approaches</vt:lpstr>
      <vt:lpstr>Digital Signature Standard (DSS)</vt:lpstr>
      <vt:lpstr>Digital Signature Algorithm (DSA)</vt:lpstr>
      <vt:lpstr>Digital Signature Algorithm (DSA)</vt:lpstr>
      <vt:lpstr>DSA Key Generation</vt:lpstr>
      <vt:lpstr>DSA Signature Creation</vt:lpstr>
      <vt:lpstr>DSA Signature Verification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81</cp:revision>
  <dcterms:created xsi:type="dcterms:W3CDTF">2020-10-17T09:21:13Z</dcterms:created>
  <dcterms:modified xsi:type="dcterms:W3CDTF">2022-11-11T09:41:02Z</dcterms:modified>
</cp:coreProperties>
</file>