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5" r:id="rId14"/>
    <p:sldId id="271" r:id="rId15"/>
    <p:sldId id="268" r:id="rId16"/>
    <p:sldId id="269" r:id="rId17"/>
    <p:sldId id="270" r:id="rId18"/>
    <p:sldId id="272" r:id="rId19"/>
    <p:sldId id="276" r:id="rId20"/>
    <p:sldId id="273" r:id="rId21"/>
    <p:sldId id="277" r:id="rId22"/>
    <p:sldId id="394" r:id="rId23"/>
    <p:sldId id="433" r:id="rId24"/>
    <p:sldId id="434" r:id="rId25"/>
    <p:sldId id="395" r:id="rId26"/>
    <p:sldId id="396" r:id="rId27"/>
    <p:sldId id="397" r:id="rId28"/>
    <p:sldId id="435" r:id="rId29"/>
    <p:sldId id="398" r:id="rId30"/>
    <p:sldId id="278" r:id="rId31"/>
    <p:sldId id="375" r:id="rId32"/>
    <p:sldId id="402" r:id="rId33"/>
    <p:sldId id="378" r:id="rId34"/>
    <p:sldId id="448" r:id="rId35"/>
    <p:sldId id="449" r:id="rId36"/>
    <p:sldId id="450" r:id="rId37"/>
    <p:sldId id="453" r:id="rId38"/>
    <p:sldId id="454" r:id="rId39"/>
    <p:sldId id="451" r:id="rId40"/>
    <p:sldId id="452" r:id="rId41"/>
    <p:sldId id="455" r:id="rId42"/>
    <p:sldId id="456" r:id="rId43"/>
    <p:sldId id="457" r:id="rId44"/>
    <p:sldId id="458" r:id="rId45"/>
    <p:sldId id="459" r:id="rId46"/>
    <p:sldId id="46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020"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29E74-2401-46E6-BB9B-D86D4A1A5194}" type="datetimeFigureOut">
              <a:rPr lang="en-IN" smtClean="0"/>
              <a:pPr/>
              <a:t>23-11-2021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5D4D5-642E-4DAE-B357-8B7B8BEB0FDC}" type="slidenum">
              <a:rPr lang="en-IN" smtClean="0"/>
              <a:pPr/>
              <a:t>‹#›</a:t>
            </a:fld>
            <a:endParaRPr lang="en-IN"/>
          </a:p>
        </p:txBody>
      </p:sp>
    </p:spTree>
    <p:extLst>
      <p:ext uri="{BB962C8B-B14F-4D97-AF65-F5344CB8AC3E}">
        <p14:creationId xmlns:p14="http://schemas.microsoft.com/office/powerpoint/2010/main" xmlns="" val="258608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8B0ABB7-1263-4A77-85B4-C1AAF37CE136}"/>
              </a:ext>
            </a:extLst>
          </p:cNvPr>
          <p:cNvSpPr>
            <a:spLocks noGrp="1" noChangeArrowheads="1"/>
          </p:cNvSpPr>
          <p:nvPr>
            <p:ph type="sldNum" sz="quarter" idx="5"/>
          </p:nvPr>
        </p:nvSpPr>
        <p:spPr>
          <a:ln/>
        </p:spPr>
        <p:txBody>
          <a:bodyPr/>
          <a:lstStyle/>
          <a:p>
            <a:fld id="{8EC49DC6-61D0-40A1-BFDF-16B8E132C545}" type="slidenum">
              <a:rPr lang="en-US" altLang="en-US"/>
              <a:pPr/>
              <a:t>22</a:t>
            </a:fld>
            <a:endParaRPr lang="en-US" altLang="en-US"/>
          </a:p>
        </p:txBody>
      </p:sp>
      <p:sp>
        <p:nvSpPr>
          <p:cNvPr id="423938" name="Rectangle 2">
            <a:extLst>
              <a:ext uri="{FF2B5EF4-FFF2-40B4-BE49-F238E27FC236}">
                <a16:creationId xmlns:a16="http://schemas.microsoft.com/office/drawing/2014/main" xmlns="" id="{8404C6F3-B7B7-4060-90C1-F5F28167872A}"/>
              </a:ext>
            </a:extLst>
          </p:cNvPr>
          <p:cNvSpPr>
            <a:spLocks noGrp="1" noRot="1" noChangeAspect="1" noChangeArrowheads="1" noTextEdit="1"/>
          </p:cNvSpPr>
          <p:nvPr>
            <p:ph type="sldImg"/>
          </p:nvPr>
        </p:nvSpPr>
        <p:spPr>
          <a:ln/>
        </p:spPr>
      </p:sp>
      <p:sp>
        <p:nvSpPr>
          <p:cNvPr id="423939" name="Rectangle 3">
            <a:extLst>
              <a:ext uri="{FF2B5EF4-FFF2-40B4-BE49-F238E27FC236}">
                <a16:creationId xmlns:a16="http://schemas.microsoft.com/office/drawing/2014/main" xmlns="" id="{0ECC0504-B92C-48EE-B5DE-24E233EAF0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9EFEF57-D3E5-46E5-94E1-9DB9C961B644}"/>
              </a:ext>
            </a:extLst>
          </p:cNvPr>
          <p:cNvSpPr>
            <a:spLocks noGrp="1" noChangeArrowheads="1"/>
          </p:cNvSpPr>
          <p:nvPr>
            <p:ph type="sldNum" sz="quarter" idx="5"/>
          </p:nvPr>
        </p:nvSpPr>
        <p:spPr>
          <a:ln/>
        </p:spPr>
        <p:txBody>
          <a:bodyPr/>
          <a:lstStyle/>
          <a:p>
            <a:fld id="{37843EA1-39D3-4395-B2E6-D3CED05E1631}" type="slidenum">
              <a:rPr lang="en-US" altLang="en-US"/>
              <a:pPr/>
              <a:t>23</a:t>
            </a:fld>
            <a:endParaRPr lang="en-US" altLang="en-US"/>
          </a:p>
        </p:txBody>
      </p:sp>
      <p:sp>
        <p:nvSpPr>
          <p:cNvPr id="424962" name="Rectangle 2">
            <a:extLst>
              <a:ext uri="{FF2B5EF4-FFF2-40B4-BE49-F238E27FC236}">
                <a16:creationId xmlns:a16="http://schemas.microsoft.com/office/drawing/2014/main" xmlns="" id="{1AD6F4A4-43DB-431D-AFCF-C3D90E742353}"/>
              </a:ext>
            </a:extLst>
          </p:cNvPr>
          <p:cNvSpPr>
            <a:spLocks noGrp="1" noRot="1" noChangeAspect="1" noChangeArrowheads="1" noTextEdit="1"/>
          </p:cNvSpPr>
          <p:nvPr>
            <p:ph type="sldImg"/>
          </p:nvPr>
        </p:nvSpPr>
        <p:spPr>
          <a:ln/>
        </p:spPr>
      </p:sp>
      <p:sp>
        <p:nvSpPr>
          <p:cNvPr id="424963" name="Rectangle 3">
            <a:extLst>
              <a:ext uri="{FF2B5EF4-FFF2-40B4-BE49-F238E27FC236}">
                <a16:creationId xmlns:a16="http://schemas.microsoft.com/office/drawing/2014/main" xmlns="" id="{4C3C4AB9-AA35-448D-A0F8-31A312C29C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B3EC55D-F20A-4DF2-974B-7BFBEEBC8D51}"/>
              </a:ext>
            </a:extLst>
          </p:cNvPr>
          <p:cNvSpPr>
            <a:spLocks noGrp="1" noChangeArrowheads="1"/>
          </p:cNvSpPr>
          <p:nvPr>
            <p:ph type="sldNum" sz="quarter" idx="5"/>
          </p:nvPr>
        </p:nvSpPr>
        <p:spPr>
          <a:ln/>
        </p:spPr>
        <p:txBody>
          <a:bodyPr/>
          <a:lstStyle/>
          <a:p>
            <a:fld id="{61B92E92-4B23-445D-82A4-A098E64C6108}" type="slidenum">
              <a:rPr lang="en-US" altLang="en-US"/>
              <a:pPr/>
              <a:t>24</a:t>
            </a:fld>
            <a:endParaRPr lang="en-US" altLang="en-US"/>
          </a:p>
        </p:txBody>
      </p:sp>
      <p:sp>
        <p:nvSpPr>
          <p:cNvPr id="425986" name="Rectangle 2">
            <a:extLst>
              <a:ext uri="{FF2B5EF4-FFF2-40B4-BE49-F238E27FC236}">
                <a16:creationId xmlns:a16="http://schemas.microsoft.com/office/drawing/2014/main" xmlns="" id="{8D85DABF-EE79-4F43-ADFE-6497E7ACDE06}"/>
              </a:ext>
            </a:extLst>
          </p:cNvPr>
          <p:cNvSpPr>
            <a:spLocks noGrp="1" noRot="1" noChangeAspect="1" noChangeArrowheads="1" noTextEdit="1"/>
          </p:cNvSpPr>
          <p:nvPr>
            <p:ph type="sldImg"/>
          </p:nvPr>
        </p:nvSpPr>
        <p:spPr>
          <a:ln/>
        </p:spPr>
      </p:sp>
      <p:sp>
        <p:nvSpPr>
          <p:cNvPr id="425987" name="Rectangle 3">
            <a:extLst>
              <a:ext uri="{FF2B5EF4-FFF2-40B4-BE49-F238E27FC236}">
                <a16:creationId xmlns:a16="http://schemas.microsoft.com/office/drawing/2014/main" xmlns="" id="{B843BC81-2155-42FB-9581-305769740B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5D2D48C-4A2F-4725-9217-BFDCCE1A47F6}"/>
              </a:ext>
            </a:extLst>
          </p:cNvPr>
          <p:cNvSpPr>
            <a:spLocks noGrp="1" noChangeArrowheads="1"/>
          </p:cNvSpPr>
          <p:nvPr>
            <p:ph type="sldNum" sz="quarter" idx="5"/>
          </p:nvPr>
        </p:nvSpPr>
        <p:spPr>
          <a:ln/>
        </p:spPr>
        <p:txBody>
          <a:bodyPr/>
          <a:lstStyle/>
          <a:p>
            <a:fld id="{882AFCA8-1BA2-4E72-A7DA-AD476EF95896}" type="slidenum">
              <a:rPr lang="en-US" altLang="en-US"/>
              <a:pPr/>
              <a:t>25</a:t>
            </a:fld>
            <a:endParaRPr lang="en-US" altLang="en-US"/>
          </a:p>
        </p:txBody>
      </p:sp>
      <p:sp>
        <p:nvSpPr>
          <p:cNvPr id="427010" name="Rectangle 2">
            <a:extLst>
              <a:ext uri="{FF2B5EF4-FFF2-40B4-BE49-F238E27FC236}">
                <a16:creationId xmlns:a16="http://schemas.microsoft.com/office/drawing/2014/main" xmlns="" id="{063BB7A1-B976-4D91-9593-C8BB926AE5E3}"/>
              </a:ext>
            </a:extLst>
          </p:cNvPr>
          <p:cNvSpPr>
            <a:spLocks noGrp="1" noRot="1" noChangeAspect="1" noChangeArrowheads="1" noTextEdit="1"/>
          </p:cNvSpPr>
          <p:nvPr>
            <p:ph type="sldImg"/>
          </p:nvPr>
        </p:nvSpPr>
        <p:spPr>
          <a:ln/>
        </p:spPr>
      </p:sp>
      <p:sp>
        <p:nvSpPr>
          <p:cNvPr id="427011" name="Rectangle 3">
            <a:extLst>
              <a:ext uri="{FF2B5EF4-FFF2-40B4-BE49-F238E27FC236}">
                <a16:creationId xmlns:a16="http://schemas.microsoft.com/office/drawing/2014/main" xmlns="" id="{1679CCEC-18AC-406B-9A0C-9EF5DE2AFD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601C4AC5-B129-49EC-B2ED-5D9B456F76A8}"/>
              </a:ext>
            </a:extLst>
          </p:cNvPr>
          <p:cNvSpPr>
            <a:spLocks noGrp="1" noChangeArrowheads="1"/>
          </p:cNvSpPr>
          <p:nvPr>
            <p:ph type="sldNum" sz="quarter" idx="5"/>
          </p:nvPr>
        </p:nvSpPr>
        <p:spPr>
          <a:ln/>
        </p:spPr>
        <p:txBody>
          <a:bodyPr/>
          <a:lstStyle/>
          <a:p>
            <a:fld id="{7DB8613C-AE88-46BD-81EF-7CD6997FDCB3}" type="slidenum">
              <a:rPr lang="en-US" altLang="en-US"/>
              <a:pPr/>
              <a:t>26</a:t>
            </a:fld>
            <a:endParaRPr lang="en-US" altLang="en-US"/>
          </a:p>
        </p:txBody>
      </p:sp>
      <p:sp>
        <p:nvSpPr>
          <p:cNvPr id="428034" name="Rectangle 2">
            <a:extLst>
              <a:ext uri="{FF2B5EF4-FFF2-40B4-BE49-F238E27FC236}">
                <a16:creationId xmlns:a16="http://schemas.microsoft.com/office/drawing/2014/main" xmlns="" id="{07B7D34E-F2D3-4A10-A576-8587B8643F0D}"/>
              </a:ext>
            </a:extLst>
          </p:cNvPr>
          <p:cNvSpPr>
            <a:spLocks noGrp="1" noRot="1" noChangeAspect="1" noChangeArrowheads="1" noTextEdit="1"/>
          </p:cNvSpPr>
          <p:nvPr>
            <p:ph type="sldImg"/>
          </p:nvPr>
        </p:nvSpPr>
        <p:spPr>
          <a:ln/>
        </p:spPr>
      </p:sp>
      <p:sp>
        <p:nvSpPr>
          <p:cNvPr id="428035" name="Rectangle 3">
            <a:extLst>
              <a:ext uri="{FF2B5EF4-FFF2-40B4-BE49-F238E27FC236}">
                <a16:creationId xmlns:a16="http://schemas.microsoft.com/office/drawing/2014/main" xmlns="" id="{69E047E7-F182-4829-A85C-9D18F045C8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8C17962-BFBC-4C04-9D08-6C09BFE5307B}"/>
              </a:ext>
            </a:extLst>
          </p:cNvPr>
          <p:cNvSpPr>
            <a:spLocks noGrp="1" noChangeArrowheads="1"/>
          </p:cNvSpPr>
          <p:nvPr>
            <p:ph type="sldNum" sz="quarter" idx="5"/>
          </p:nvPr>
        </p:nvSpPr>
        <p:spPr>
          <a:ln/>
        </p:spPr>
        <p:txBody>
          <a:bodyPr/>
          <a:lstStyle/>
          <a:p>
            <a:fld id="{49C921CF-6638-4879-A347-310FBD38E5F5}" type="slidenum">
              <a:rPr lang="en-US" altLang="en-US"/>
              <a:pPr/>
              <a:t>27</a:t>
            </a:fld>
            <a:endParaRPr lang="en-US" altLang="en-US"/>
          </a:p>
        </p:txBody>
      </p:sp>
      <p:sp>
        <p:nvSpPr>
          <p:cNvPr id="429058" name="Rectangle 2">
            <a:extLst>
              <a:ext uri="{FF2B5EF4-FFF2-40B4-BE49-F238E27FC236}">
                <a16:creationId xmlns:a16="http://schemas.microsoft.com/office/drawing/2014/main" xmlns="" id="{7760510A-8CE2-459E-A9EF-2F7A0F871649}"/>
              </a:ext>
            </a:extLst>
          </p:cNvPr>
          <p:cNvSpPr>
            <a:spLocks noGrp="1" noRot="1" noChangeAspect="1" noChangeArrowheads="1" noTextEdit="1"/>
          </p:cNvSpPr>
          <p:nvPr>
            <p:ph type="sldImg"/>
          </p:nvPr>
        </p:nvSpPr>
        <p:spPr>
          <a:ln/>
        </p:spPr>
      </p:sp>
      <p:sp>
        <p:nvSpPr>
          <p:cNvPr id="429059" name="Rectangle 3">
            <a:extLst>
              <a:ext uri="{FF2B5EF4-FFF2-40B4-BE49-F238E27FC236}">
                <a16:creationId xmlns:a16="http://schemas.microsoft.com/office/drawing/2014/main" xmlns="" id="{1C7D137C-20DC-428F-B6C5-D278D22F21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5719208-DCD5-4868-8504-9093F95A3848}"/>
              </a:ext>
            </a:extLst>
          </p:cNvPr>
          <p:cNvSpPr>
            <a:spLocks noGrp="1" noChangeArrowheads="1"/>
          </p:cNvSpPr>
          <p:nvPr>
            <p:ph type="sldNum" sz="quarter" idx="5"/>
          </p:nvPr>
        </p:nvSpPr>
        <p:spPr>
          <a:ln/>
        </p:spPr>
        <p:txBody>
          <a:bodyPr/>
          <a:lstStyle/>
          <a:p>
            <a:fld id="{53A89E01-B64F-4DE6-BD90-7BDCB6618BF1}" type="slidenum">
              <a:rPr lang="en-US" altLang="en-US"/>
              <a:pPr/>
              <a:t>28</a:t>
            </a:fld>
            <a:endParaRPr lang="en-US" altLang="en-US"/>
          </a:p>
        </p:txBody>
      </p:sp>
      <p:sp>
        <p:nvSpPr>
          <p:cNvPr id="430082" name="Rectangle 2">
            <a:extLst>
              <a:ext uri="{FF2B5EF4-FFF2-40B4-BE49-F238E27FC236}">
                <a16:creationId xmlns:a16="http://schemas.microsoft.com/office/drawing/2014/main" xmlns="" id="{8FB6FD4A-A846-4FCE-ABCD-E3D4F7B837C9}"/>
              </a:ext>
            </a:extLst>
          </p:cNvPr>
          <p:cNvSpPr>
            <a:spLocks noGrp="1" noRot="1" noChangeAspect="1" noChangeArrowheads="1" noTextEdit="1"/>
          </p:cNvSpPr>
          <p:nvPr>
            <p:ph type="sldImg"/>
          </p:nvPr>
        </p:nvSpPr>
        <p:spPr>
          <a:ln/>
        </p:spPr>
      </p:sp>
      <p:sp>
        <p:nvSpPr>
          <p:cNvPr id="430083" name="Rectangle 3">
            <a:extLst>
              <a:ext uri="{FF2B5EF4-FFF2-40B4-BE49-F238E27FC236}">
                <a16:creationId xmlns:a16="http://schemas.microsoft.com/office/drawing/2014/main" xmlns="" id="{29C7E789-99EF-465A-AA9B-DC8C57EA82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CF20888-B981-4238-9804-CCAD45DD23F7}"/>
              </a:ext>
            </a:extLst>
          </p:cNvPr>
          <p:cNvSpPr>
            <a:spLocks noGrp="1" noChangeArrowheads="1"/>
          </p:cNvSpPr>
          <p:nvPr>
            <p:ph type="sldNum" sz="quarter" idx="5"/>
          </p:nvPr>
        </p:nvSpPr>
        <p:spPr>
          <a:ln/>
        </p:spPr>
        <p:txBody>
          <a:bodyPr/>
          <a:lstStyle/>
          <a:p>
            <a:fld id="{BA19B674-642A-464A-A6AF-D7D7FD034359}" type="slidenum">
              <a:rPr lang="en-US" altLang="en-US"/>
              <a:pPr/>
              <a:t>29</a:t>
            </a:fld>
            <a:endParaRPr lang="en-US" altLang="en-US"/>
          </a:p>
        </p:txBody>
      </p:sp>
      <p:sp>
        <p:nvSpPr>
          <p:cNvPr id="431106" name="Rectangle 2">
            <a:extLst>
              <a:ext uri="{FF2B5EF4-FFF2-40B4-BE49-F238E27FC236}">
                <a16:creationId xmlns:a16="http://schemas.microsoft.com/office/drawing/2014/main" xmlns="" id="{F543645E-46C1-4600-A6C9-500C6FE1566A}"/>
              </a:ext>
            </a:extLst>
          </p:cNvPr>
          <p:cNvSpPr>
            <a:spLocks noGrp="1" noRot="1" noChangeAspect="1" noChangeArrowheads="1" noTextEdit="1"/>
          </p:cNvSpPr>
          <p:nvPr>
            <p:ph type="sldImg"/>
          </p:nvPr>
        </p:nvSpPr>
        <p:spPr>
          <a:ln/>
        </p:spPr>
      </p:sp>
      <p:sp>
        <p:nvSpPr>
          <p:cNvPr id="431107" name="Rectangle 3">
            <a:extLst>
              <a:ext uri="{FF2B5EF4-FFF2-40B4-BE49-F238E27FC236}">
                <a16:creationId xmlns:a16="http://schemas.microsoft.com/office/drawing/2014/main" xmlns="" id="{4AEC88C3-F0E7-4EC3-AFAA-761F71B3A0E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72483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302094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153482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29770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137447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417108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3371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124798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379925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203301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BAC18-7CB5-4CF8-A2C3-669F36178EA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84358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BAC18-7CB5-4CF8-A2C3-669F36178EA7}" type="datetimeFigureOut">
              <a:rPr lang="en-US" smtClean="0"/>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68E0D-4820-4E47-9D2F-1228B74E9DFF}" type="slidenum">
              <a:rPr lang="en-US" smtClean="0"/>
              <a:pPr/>
              <a:t>‹#›</a:t>
            </a:fld>
            <a:endParaRPr lang="en-US"/>
          </a:p>
        </p:txBody>
      </p:sp>
    </p:spTree>
    <p:extLst>
      <p:ext uri="{BB962C8B-B14F-4D97-AF65-F5344CB8AC3E}">
        <p14:creationId xmlns:p14="http://schemas.microsoft.com/office/powerpoint/2010/main" xmlns="" val="306987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Introduction to AI</a:t>
            </a:r>
          </a:p>
        </p:txBody>
      </p:sp>
      <p:sp>
        <p:nvSpPr>
          <p:cNvPr id="3" name="Subtitle 2"/>
          <p:cNvSpPr>
            <a:spLocks noGrp="1"/>
          </p:cNvSpPr>
          <p:nvPr>
            <p:ph type="subTitle" idx="1"/>
          </p:nvPr>
        </p:nvSpPr>
        <p:spPr/>
        <p:txBody>
          <a:bodyPr/>
          <a:lstStyle/>
          <a:p>
            <a:pPr algn="r"/>
            <a:endParaRPr lang="en-US" dirty="0">
              <a:solidFill>
                <a:srgbClr val="00B050"/>
              </a:solidFill>
            </a:endParaRPr>
          </a:p>
        </p:txBody>
      </p:sp>
    </p:spTree>
    <p:extLst>
      <p:ext uri="{BB962C8B-B14F-4D97-AF65-F5344CB8AC3E}">
        <p14:creationId xmlns:p14="http://schemas.microsoft.com/office/powerpoint/2010/main" xmlns="" val="2481753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Comprises to Artificial Intelligence</a:t>
            </a:r>
            <a:r>
              <a:rPr lang="en-US" dirty="0"/>
              <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a:t>Intelligence is an intangible part of our brain which is a combination of </a:t>
            </a:r>
            <a:r>
              <a:rPr lang="en-US" b="1" dirty="0"/>
              <a:t>Reasoning, learning, problem-solving perception, language understanding, etc</a:t>
            </a:r>
            <a:r>
              <a:rPr lang="en-US" dirty="0"/>
              <a:t>.</a:t>
            </a:r>
          </a:p>
        </p:txBody>
      </p:sp>
      <p:pic>
        <p:nvPicPr>
          <p:cNvPr id="5122" name="Picture 2" descr="Introduction to AI"/>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3124200"/>
            <a:ext cx="535305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865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Advantages of Artificial Intelligence</a:t>
            </a:r>
            <a:r>
              <a:rPr lang="en-US" dirty="0"/>
              <a:t/>
            </a:r>
            <a:br>
              <a:rPr lang="en-US" dirty="0"/>
            </a:br>
            <a:endParaRPr lang="en-US" dirty="0"/>
          </a:p>
        </p:txBody>
      </p:sp>
      <p:sp>
        <p:nvSpPr>
          <p:cNvPr id="3" name="Content Placeholder 2"/>
          <p:cNvSpPr>
            <a:spLocks noGrp="1"/>
          </p:cNvSpPr>
          <p:nvPr>
            <p:ph idx="1"/>
          </p:nvPr>
        </p:nvSpPr>
        <p:spPr>
          <a:xfrm>
            <a:off x="457200" y="1066800"/>
            <a:ext cx="8229600" cy="5334000"/>
          </a:xfrm>
        </p:spPr>
        <p:txBody>
          <a:bodyPr>
            <a:normAutofit fontScale="25000" lnSpcReduction="20000"/>
          </a:bodyPr>
          <a:lstStyle/>
          <a:p>
            <a:pPr algn="just"/>
            <a:r>
              <a:rPr lang="en-US" sz="8000" b="1" dirty="0"/>
              <a:t>High Accuracy with less errors:</a:t>
            </a:r>
            <a:r>
              <a:rPr lang="en-US" sz="8000" dirty="0"/>
              <a:t> AI machines or systems are prone to less errors and high accuracy as it takes decisions as per pre-experience or information.</a:t>
            </a:r>
          </a:p>
          <a:p>
            <a:pPr algn="just"/>
            <a:r>
              <a:rPr lang="en-US" sz="8000" b="1" dirty="0"/>
              <a:t>High-Speed:</a:t>
            </a:r>
            <a:r>
              <a:rPr lang="en-US" sz="8000" dirty="0"/>
              <a:t> AI systems can be of very high-speed and fast-decision making, because of that AI systems can beat a chess champion in the Chess game.</a:t>
            </a:r>
          </a:p>
          <a:p>
            <a:pPr algn="just"/>
            <a:r>
              <a:rPr lang="en-US" sz="8000" b="1" dirty="0"/>
              <a:t>High reliability:</a:t>
            </a:r>
            <a:r>
              <a:rPr lang="en-US" sz="8000" dirty="0"/>
              <a:t> AI machines are highly reliable and can perform the same action multiple times with high accuracy.</a:t>
            </a:r>
          </a:p>
          <a:p>
            <a:pPr algn="just"/>
            <a:r>
              <a:rPr lang="en-US" sz="8000" b="1" dirty="0"/>
              <a:t>Useful for risky areas:</a:t>
            </a:r>
            <a:r>
              <a:rPr lang="en-US" sz="8000" dirty="0"/>
              <a:t> AI machines can be helpful in situations such as defusing a bomb, exploring the ocean floor, where to employ a human can be risky.</a:t>
            </a:r>
          </a:p>
          <a:p>
            <a:pPr algn="just"/>
            <a:r>
              <a:rPr lang="en-US" sz="8000" b="1" dirty="0"/>
              <a:t>Digital Assistant:</a:t>
            </a:r>
            <a:r>
              <a:rPr lang="en-US" sz="8000" dirty="0"/>
              <a:t> AI can be very useful to provide digital assistant to the users such as AI technology is currently used by various E-commerce websites to show the products as per customer requirement.</a:t>
            </a:r>
          </a:p>
          <a:p>
            <a:pPr algn="just"/>
            <a:r>
              <a:rPr lang="en-US" sz="8000" b="1" dirty="0"/>
              <a:t>Useful as a public utility:</a:t>
            </a:r>
            <a:r>
              <a:rPr lang="en-US" sz="8000" dirty="0"/>
              <a:t> AI can be very useful for public utilities such as a self-driving car which can make our journey safer and hassle-free, facial recognition for security purpose, Natural language processing to communicate with the human in human-language, etc.</a:t>
            </a:r>
          </a:p>
          <a:p>
            <a:pPr marL="0" indent="0">
              <a:buNone/>
            </a:pPr>
            <a:endParaRPr lang="en-US" dirty="0"/>
          </a:p>
        </p:txBody>
      </p:sp>
    </p:spTree>
    <p:extLst>
      <p:ext uri="{BB962C8B-B14F-4D97-AF65-F5344CB8AC3E}">
        <p14:creationId xmlns:p14="http://schemas.microsoft.com/office/powerpoint/2010/main" xmlns="" val="1022185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71774E-99C1-4D69-BEA4-AF0A5424F627}"/>
              </a:ext>
            </a:extLst>
          </p:cNvPr>
          <p:cNvSpPr>
            <a:spLocks noGrp="1"/>
          </p:cNvSpPr>
          <p:nvPr>
            <p:ph type="title"/>
          </p:nvPr>
        </p:nvSpPr>
        <p:spPr/>
        <p:txBody>
          <a:bodyPr/>
          <a:lstStyle/>
          <a:p>
            <a:r>
              <a:rPr lang="en-IN" dirty="0"/>
              <a:t>Classification of AI</a:t>
            </a:r>
          </a:p>
        </p:txBody>
      </p:sp>
      <p:sp>
        <p:nvSpPr>
          <p:cNvPr id="3" name="Content Placeholder 2">
            <a:extLst>
              <a:ext uri="{FF2B5EF4-FFF2-40B4-BE49-F238E27FC236}">
                <a16:creationId xmlns:a16="http://schemas.microsoft.com/office/drawing/2014/main" xmlns="" id="{BE580968-3370-4166-8131-9F68D3379C9B}"/>
              </a:ext>
            </a:extLst>
          </p:cNvPr>
          <p:cNvSpPr>
            <a:spLocks noGrp="1"/>
          </p:cNvSpPr>
          <p:nvPr>
            <p:ph idx="1"/>
          </p:nvPr>
        </p:nvSpPr>
        <p:spPr/>
        <p:txBody>
          <a:bodyPr>
            <a:normAutofit fontScale="92500" lnSpcReduction="10000"/>
          </a:bodyPr>
          <a:lstStyle/>
          <a:p>
            <a:pPr algn="just"/>
            <a:r>
              <a:rPr lang="en-US" b="1" i="0" dirty="0">
                <a:solidFill>
                  <a:srgbClr val="273239"/>
                </a:solidFill>
                <a:effectLst/>
                <a:latin typeface="urw-din"/>
              </a:rPr>
              <a:t>Weak artificial intelligence: </a:t>
            </a:r>
            <a:r>
              <a:rPr lang="en-US" b="0" i="0" dirty="0">
                <a:solidFill>
                  <a:srgbClr val="273239"/>
                </a:solidFill>
                <a:effectLst/>
                <a:latin typeface="urw-din"/>
              </a:rPr>
              <a:t>A type of artificial intelligence with a design for a personal assistant, customer relationship, video games, and questionnaires known as weak artificial intelligence. It consists of a small algorithm and data source. The algorithm and data source related to the data associated with the service industry some of the weak AI examples are – </a:t>
            </a:r>
            <a:r>
              <a:rPr lang="en-US" b="0" i="0" dirty="0" err="1">
                <a:solidFill>
                  <a:srgbClr val="273239"/>
                </a:solidFill>
                <a:effectLst/>
                <a:latin typeface="urw-din"/>
              </a:rPr>
              <a:t>a.Amazon</a:t>
            </a:r>
            <a:r>
              <a:rPr lang="en-US" b="0" i="0" dirty="0">
                <a:solidFill>
                  <a:srgbClr val="273239"/>
                </a:solidFill>
                <a:effectLst/>
                <a:latin typeface="urw-din"/>
              </a:rPr>
              <a:t> Alexa b. Railways Disha c. Apple’s Siri.</a:t>
            </a:r>
          </a:p>
          <a:p>
            <a:endParaRPr lang="en-IN" dirty="0"/>
          </a:p>
        </p:txBody>
      </p:sp>
    </p:spTree>
    <p:extLst>
      <p:ext uri="{BB962C8B-B14F-4D97-AF65-F5344CB8AC3E}">
        <p14:creationId xmlns:p14="http://schemas.microsoft.com/office/powerpoint/2010/main" xmlns="" val="2847806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30BCD-6659-4891-8306-98FBA55449BC}"/>
              </a:ext>
            </a:extLst>
          </p:cNvPr>
          <p:cNvSpPr>
            <a:spLocks noGrp="1"/>
          </p:cNvSpPr>
          <p:nvPr>
            <p:ph type="title"/>
          </p:nvPr>
        </p:nvSpPr>
        <p:spPr/>
        <p:txBody>
          <a:bodyPr/>
          <a:lstStyle/>
          <a:p>
            <a:r>
              <a:rPr lang="en-IN" dirty="0"/>
              <a:t>Classification of AI</a:t>
            </a:r>
          </a:p>
        </p:txBody>
      </p:sp>
      <p:sp>
        <p:nvSpPr>
          <p:cNvPr id="3" name="Content Placeholder 2">
            <a:extLst>
              <a:ext uri="{FF2B5EF4-FFF2-40B4-BE49-F238E27FC236}">
                <a16:creationId xmlns:a16="http://schemas.microsoft.com/office/drawing/2014/main" xmlns="" id="{F3A2BB26-53CA-424C-B77C-882DC33B72C0}"/>
              </a:ext>
            </a:extLst>
          </p:cNvPr>
          <p:cNvSpPr>
            <a:spLocks noGrp="1"/>
          </p:cNvSpPr>
          <p:nvPr>
            <p:ph idx="1"/>
          </p:nvPr>
        </p:nvSpPr>
        <p:spPr/>
        <p:txBody>
          <a:bodyPr>
            <a:normAutofit fontScale="77500" lnSpcReduction="20000"/>
          </a:bodyPr>
          <a:lstStyle/>
          <a:p>
            <a:pPr algn="just"/>
            <a:r>
              <a:rPr lang="en-US" b="1" i="0" dirty="0">
                <a:solidFill>
                  <a:srgbClr val="273239"/>
                </a:solidFill>
                <a:effectLst/>
                <a:latin typeface="urw-din"/>
              </a:rPr>
              <a:t>Strong Artificial Intelligence: </a:t>
            </a:r>
            <a:r>
              <a:rPr lang="en-US" b="0" i="0" dirty="0">
                <a:solidFill>
                  <a:srgbClr val="273239"/>
                </a:solidFill>
                <a:effectLst/>
                <a:latin typeface="urw-din"/>
              </a:rPr>
              <a:t>It is a system that carries on the task directly performed by humans like vehicle driving. This type of task is more complex and considered under a complicated system. </a:t>
            </a:r>
          </a:p>
          <a:p>
            <a:pPr algn="just"/>
            <a:r>
              <a:rPr lang="en-US" b="0" i="0" dirty="0">
                <a:solidFill>
                  <a:srgbClr val="273239"/>
                </a:solidFill>
                <a:effectLst/>
                <a:latin typeface="urw-din"/>
              </a:rPr>
              <a:t>They are program to handle situations in which the decision may be situational changes or unpredicted these kinds of systems developed under strong AI and testing of these systems very difficult but very useful for human beings.</a:t>
            </a:r>
          </a:p>
          <a:p>
            <a:pPr algn="just"/>
            <a:r>
              <a:rPr lang="en-US" b="0" i="0" dirty="0">
                <a:solidFill>
                  <a:srgbClr val="273239"/>
                </a:solidFill>
                <a:effectLst/>
                <a:latin typeface="urw-din"/>
              </a:rPr>
              <a:t> This categorization of AI able to replace the manual human operative task by a programmed machine. These machines today most popularly available with an intelligent system such as robots, which treated as the same rights as humans.</a:t>
            </a:r>
          </a:p>
          <a:p>
            <a:endParaRPr lang="en-IN" dirty="0"/>
          </a:p>
        </p:txBody>
      </p:sp>
    </p:spTree>
    <p:extLst>
      <p:ext uri="{BB962C8B-B14F-4D97-AF65-F5344CB8AC3E}">
        <p14:creationId xmlns:p14="http://schemas.microsoft.com/office/powerpoint/2010/main" xmlns="" val="3525067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1AB6D-4FA6-489A-84F9-9A25F27D00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7346E16-14E6-445F-9A39-8000303E55E4}"/>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000" dirty="0">
                <a:solidFill>
                  <a:srgbClr val="FF0000"/>
                </a:solidFill>
              </a:rPr>
              <a:t>HISTROY of AI</a:t>
            </a:r>
          </a:p>
        </p:txBody>
      </p:sp>
    </p:spTree>
    <p:extLst>
      <p:ext uri="{BB962C8B-B14F-4D97-AF65-F5344CB8AC3E}">
        <p14:creationId xmlns:p14="http://schemas.microsoft.com/office/powerpoint/2010/main" xmlns="" val="6859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xmlns="" id="{A5B9C043-1DAC-4C31-97F5-C5810492426D}"/>
              </a:ext>
            </a:extLst>
          </p:cNvPr>
          <p:cNvGraphicFramePr>
            <a:graphicFrameLocks noGrp="1"/>
          </p:cNvGraphicFramePr>
          <p:nvPr>
            <p:ph idx="1"/>
            <p:extLst>
              <p:ext uri="{D42A27DB-BD31-4B8C-83A1-F6EECF244321}">
                <p14:modId xmlns:p14="http://schemas.microsoft.com/office/powerpoint/2010/main" xmlns="" val="1292890808"/>
              </p:ext>
            </p:extLst>
          </p:nvPr>
        </p:nvGraphicFramePr>
        <p:xfrm>
          <a:off x="152400" y="1440937"/>
          <a:ext cx="8458200" cy="4609065"/>
        </p:xfrm>
        <a:graphic>
          <a:graphicData uri="http://schemas.openxmlformats.org/drawingml/2006/table">
            <a:tbl>
              <a:tblPr/>
              <a:tblGrid>
                <a:gridCol w="990600">
                  <a:extLst>
                    <a:ext uri="{9D8B030D-6E8A-4147-A177-3AD203B41FA5}">
                      <a16:colId xmlns:a16="http://schemas.microsoft.com/office/drawing/2014/main" xmlns="" val="3104388583"/>
                    </a:ext>
                  </a:extLst>
                </a:gridCol>
                <a:gridCol w="7467600">
                  <a:extLst>
                    <a:ext uri="{9D8B030D-6E8A-4147-A177-3AD203B41FA5}">
                      <a16:colId xmlns:a16="http://schemas.microsoft.com/office/drawing/2014/main" xmlns="" val="3473927459"/>
                    </a:ext>
                  </a:extLst>
                </a:gridCol>
              </a:tblGrid>
              <a:tr h="738933">
                <a:tc>
                  <a:txBody>
                    <a:bodyPr/>
                    <a:lstStyle/>
                    <a:p>
                      <a:pPr algn="ctr" fontAlgn="t"/>
                      <a:r>
                        <a:rPr lang="en-IN" sz="2000">
                          <a:effectLst/>
                          <a:latin typeface="Times New Roman" panose="02020603050405020304" pitchFamily="18" charset="0"/>
                          <a:cs typeface="Times New Roman" panose="02020603050405020304" pitchFamily="18" charset="0"/>
                        </a:rPr>
                        <a:t>Year</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effectLst/>
                          <a:latin typeface="Times New Roman" panose="02020603050405020304" pitchFamily="18" charset="0"/>
                          <a:cs typeface="Times New Roman" panose="02020603050405020304" pitchFamily="18" charset="0"/>
                        </a:rPr>
                        <a:t>Milestone / Innovation</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341640966"/>
                  </a:ext>
                </a:extLst>
              </a:tr>
              <a:tr h="946758">
                <a:tc>
                  <a:txBody>
                    <a:bodyPr/>
                    <a:lstStyle/>
                    <a:p>
                      <a:pPr algn="ctr" fontAlgn="ctr"/>
                      <a:r>
                        <a:rPr lang="en-IN" sz="2000">
                          <a:effectLst/>
                          <a:latin typeface="Times New Roman" panose="02020603050405020304" pitchFamily="18" charset="0"/>
                          <a:cs typeface="Times New Roman" panose="02020603050405020304" pitchFamily="18" charset="0"/>
                        </a:rPr>
                        <a:t>1923</a:t>
                      </a:r>
                    </a:p>
                  </a:txBody>
                  <a:tcPr marL="57729" marR="57729" marT="57729" marB="577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latin typeface="Times New Roman" panose="02020603050405020304" pitchFamily="18" charset="0"/>
                          <a:cs typeface="Times New Roman" panose="02020603050405020304" pitchFamily="18" charset="0"/>
                        </a:rPr>
                        <a:t>Karel </a:t>
                      </a:r>
                      <a:r>
                        <a:rPr lang="en-US" sz="2000" dirty="0" err="1">
                          <a:solidFill>
                            <a:srgbClr val="000000"/>
                          </a:solidFill>
                          <a:effectLst/>
                          <a:latin typeface="Times New Roman" panose="02020603050405020304" pitchFamily="18" charset="0"/>
                          <a:cs typeface="Times New Roman" panose="02020603050405020304" pitchFamily="18" charset="0"/>
                        </a:rPr>
                        <a:t>Čapek</a:t>
                      </a:r>
                      <a:r>
                        <a:rPr lang="en-US" sz="2000" dirty="0">
                          <a:solidFill>
                            <a:srgbClr val="000000"/>
                          </a:solidFill>
                          <a:effectLst/>
                          <a:latin typeface="Times New Roman" panose="02020603050405020304" pitchFamily="18" charset="0"/>
                          <a:cs typeface="Times New Roman" panose="02020603050405020304" pitchFamily="18" charset="0"/>
                        </a:rPr>
                        <a:t> play named “Rossum's Universal Robots” (RUR) opens in London, first use of the word "robot" in English.</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276106306"/>
                  </a:ext>
                </a:extLst>
              </a:tr>
              <a:tr h="946758">
                <a:tc>
                  <a:txBody>
                    <a:bodyPr/>
                    <a:lstStyle/>
                    <a:p>
                      <a:pPr algn="ctr" fontAlgn="ctr"/>
                      <a:r>
                        <a:rPr lang="en-IN" sz="2000">
                          <a:effectLst/>
                          <a:latin typeface="Times New Roman" panose="02020603050405020304" pitchFamily="18" charset="0"/>
                          <a:cs typeface="Times New Roman" panose="02020603050405020304" pitchFamily="18" charset="0"/>
                        </a:rPr>
                        <a:t>1943</a:t>
                      </a:r>
                    </a:p>
                  </a:txBody>
                  <a:tcPr marL="57729" marR="57729" marT="57729" marB="577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latin typeface="Times New Roman" panose="02020603050405020304" pitchFamily="18" charset="0"/>
                          <a:cs typeface="Times New Roman" panose="02020603050405020304" pitchFamily="18" charset="0"/>
                        </a:rPr>
                        <a:t>Foundations for neural networks laid.</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45961999"/>
                  </a:ext>
                </a:extLst>
              </a:tr>
              <a:tr h="946758">
                <a:tc>
                  <a:txBody>
                    <a:bodyPr/>
                    <a:lstStyle/>
                    <a:p>
                      <a:pPr algn="ctr" fontAlgn="ctr"/>
                      <a:r>
                        <a:rPr lang="en-IN" sz="2000">
                          <a:effectLst/>
                          <a:latin typeface="Times New Roman" panose="02020603050405020304" pitchFamily="18" charset="0"/>
                          <a:cs typeface="Times New Roman" panose="02020603050405020304" pitchFamily="18" charset="0"/>
                        </a:rPr>
                        <a:t>1945</a:t>
                      </a:r>
                    </a:p>
                  </a:txBody>
                  <a:tcPr marL="57729" marR="57729" marT="57729" marB="577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latin typeface="Times New Roman" panose="02020603050405020304" pitchFamily="18" charset="0"/>
                          <a:cs typeface="Times New Roman" panose="02020603050405020304" pitchFamily="18" charset="0"/>
                        </a:rPr>
                        <a:t>Isaac Asimov, a Columbia University alumni, coined the term </a:t>
                      </a:r>
                      <a:r>
                        <a:rPr lang="en-US" sz="2000" i="1" dirty="0">
                          <a:solidFill>
                            <a:srgbClr val="000000"/>
                          </a:solidFill>
                          <a:effectLst/>
                          <a:latin typeface="Times New Roman" panose="02020603050405020304" pitchFamily="18" charset="0"/>
                          <a:cs typeface="Times New Roman" panose="02020603050405020304" pitchFamily="18" charset="0"/>
                        </a:rPr>
                        <a:t>Robotics</a:t>
                      </a:r>
                      <a:r>
                        <a:rPr lang="en-US" sz="2000" dirty="0">
                          <a:solidFill>
                            <a:srgbClr val="000000"/>
                          </a:solidFill>
                          <a:effectLst/>
                          <a:latin typeface="Times New Roman" panose="02020603050405020304" pitchFamily="18" charset="0"/>
                          <a:cs typeface="Times New Roman" panose="02020603050405020304" pitchFamily="18" charset="0"/>
                        </a:rPr>
                        <a:t>.</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77102678"/>
                  </a:ext>
                </a:extLst>
              </a:tr>
              <a:tr h="946758">
                <a:tc>
                  <a:txBody>
                    <a:bodyPr/>
                    <a:lstStyle/>
                    <a:p>
                      <a:pPr algn="ctr" fontAlgn="ctr"/>
                      <a:r>
                        <a:rPr lang="en-IN" sz="2000">
                          <a:effectLst/>
                          <a:latin typeface="Times New Roman" panose="02020603050405020304" pitchFamily="18" charset="0"/>
                          <a:cs typeface="Times New Roman" panose="02020603050405020304" pitchFamily="18" charset="0"/>
                        </a:rPr>
                        <a:t>1950</a:t>
                      </a:r>
                    </a:p>
                  </a:txBody>
                  <a:tcPr marL="57729" marR="57729" marT="57729" marB="577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latin typeface="Times New Roman" panose="02020603050405020304" pitchFamily="18" charset="0"/>
                          <a:cs typeface="Times New Roman" panose="02020603050405020304" pitchFamily="18" charset="0"/>
                        </a:rPr>
                        <a:t>Alan Turing introduced Turing Test for evaluation of intelligence and published </a:t>
                      </a:r>
                      <a:r>
                        <a:rPr lang="en-US" sz="2000" i="1" dirty="0">
                          <a:solidFill>
                            <a:srgbClr val="000000"/>
                          </a:solidFill>
                          <a:effectLst/>
                          <a:latin typeface="Times New Roman" panose="02020603050405020304" pitchFamily="18" charset="0"/>
                          <a:cs typeface="Times New Roman" panose="02020603050405020304" pitchFamily="18" charset="0"/>
                        </a:rPr>
                        <a:t>Computing Machinery and Intelligence.</a:t>
                      </a:r>
                      <a:r>
                        <a:rPr lang="en-US" sz="2000" dirty="0">
                          <a:solidFill>
                            <a:srgbClr val="000000"/>
                          </a:solidFill>
                          <a:effectLst/>
                          <a:latin typeface="Times New Roman" panose="02020603050405020304" pitchFamily="18" charset="0"/>
                          <a:cs typeface="Times New Roman" panose="02020603050405020304" pitchFamily="18" charset="0"/>
                        </a:rPr>
                        <a:t> Claude Shannon published </a:t>
                      </a:r>
                      <a:r>
                        <a:rPr lang="en-US" sz="2000" i="1" dirty="0">
                          <a:solidFill>
                            <a:srgbClr val="000000"/>
                          </a:solidFill>
                          <a:effectLst/>
                          <a:latin typeface="Times New Roman" panose="02020603050405020304" pitchFamily="18" charset="0"/>
                          <a:cs typeface="Times New Roman" panose="02020603050405020304" pitchFamily="18" charset="0"/>
                        </a:rPr>
                        <a:t>Detailed Analysis of Chess Playing</a:t>
                      </a:r>
                      <a:r>
                        <a:rPr lang="en-US" sz="2000" dirty="0">
                          <a:solidFill>
                            <a:srgbClr val="000000"/>
                          </a:solidFill>
                          <a:effectLst/>
                          <a:latin typeface="Times New Roman" panose="02020603050405020304" pitchFamily="18" charset="0"/>
                          <a:cs typeface="Times New Roman" panose="02020603050405020304" pitchFamily="18" charset="0"/>
                        </a:rPr>
                        <a:t> as a search.</a:t>
                      </a:r>
                    </a:p>
                  </a:txBody>
                  <a:tcPr marL="57729" marR="57729" marT="57729" marB="577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13860074"/>
                  </a:ext>
                </a:extLst>
              </a:tr>
            </a:tbl>
          </a:graphicData>
        </a:graphic>
      </p:graphicFrame>
    </p:spTree>
    <p:extLst>
      <p:ext uri="{BB962C8B-B14F-4D97-AF65-F5344CB8AC3E}">
        <p14:creationId xmlns:p14="http://schemas.microsoft.com/office/powerpoint/2010/main" xmlns="" val="1322505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5AEBA-225F-4CA4-BC98-7D6295EEC8F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xmlns="" id="{37B01A43-43F1-470A-9BB5-908752A3DE26}"/>
              </a:ext>
            </a:extLst>
          </p:cNvPr>
          <p:cNvGraphicFramePr>
            <a:graphicFrameLocks noGrp="1"/>
          </p:cNvGraphicFramePr>
          <p:nvPr>
            <p:ph idx="1"/>
            <p:extLst>
              <p:ext uri="{D42A27DB-BD31-4B8C-83A1-F6EECF244321}">
                <p14:modId xmlns:p14="http://schemas.microsoft.com/office/powerpoint/2010/main" xmlns="" val="744635939"/>
              </p:ext>
            </p:extLst>
          </p:nvPr>
        </p:nvGraphicFramePr>
        <p:xfrm>
          <a:off x="533400" y="1676400"/>
          <a:ext cx="7924800" cy="4525963"/>
        </p:xfrm>
        <a:graphic>
          <a:graphicData uri="http://schemas.openxmlformats.org/drawingml/2006/table">
            <a:tbl>
              <a:tblPr/>
              <a:tblGrid>
                <a:gridCol w="2209800">
                  <a:extLst>
                    <a:ext uri="{9D8B030D-6E8A-4147-A177-3AD203B41FA5}">
                      <a16:colId xmlns:a16="http://schemas.microsoft.com/office/drawing/2014/main" xmlns="" val="65941748"/>
                    </a:ext>
                  </a:extLst>
                </a:gridCol>
                <a:gridCol w="5715000">
                  <a:extLst>
                    <a:ext uri="{9D8B030D-6E8A-4147-A177-3AD203B41FA5}">
                      <a16:colId xmlns:a16="http://schemas.microsoft.com/office/drawing/2014/main" xmlns="" val="2751027336"/>
                    </a:ext>
                  </a:extLst>
                </a:gridCol>
              </a:tblGrid>
              <a:tr h="938996">
                <a:tc>
                  <a:txBody>
                    <a:bodyPr/>
                    <a:lstStyle/>
                    <a:p>
                      <a:pPr algn="ctr" fontAlgn="ctr"/>
                      <a:r>
                        <a:rPr lang="en-IN" sz="1800" dirty="0">
                          <a:effectLst/>
                          <a:latin typeface="Times New Roman" panose="02020603050405020304" pitchFamily="18" charset="0"/>
                          <a:cs typeface="Times New Roman" panose="02020603050405020304" pitchFamily="18" charset="0"/>
                        </a:rPr>
                        <a:t>1956</a:t>
                      </a:r>
                    </a:p>
                  </a:txBody>
                  <a:tcPr marL="46950" marR="46950" marT="46950" marB="469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John McCarthy coined the term </a:t>
                      </a:r>
                      <a:r>
                        <a:rPr lang="en-US" sz="1800" i="1" dirty="0">
                          <a:solidFill>
                            <a:srgbClr val="000000"/>
                          </a:solidFill>
                          <a:effectLst/>
                          <a:latin typeface="Times New Roman" panose="02020603050405020304" pitchFamily="18" charset="0"/>
                          <a:cs typeface="Times New Roman" panose="02020603050405020304" pitchFamily="18" charset="0"/>
                        </a:rPr>
                        <a:t>Artificial Intelligence</a:t>
                      </a:r>
                      <a:r>
                        <a:rPr lang="en-US" sz="1800" dirty="0">
                          <a:solidFill>
                            <a:srgbClr val="000000"/>
                          </a:solidFill>
                          <a:effectLst/>
                          <a:latin typeface="Times New Roman" panose="02020603050405020304" pitchFamily="18" charset="0"/>
                          <a:cs typeface="Times New Roman" panose="02020603050405020304" pitchFamily="18" charset="0"/>
                        </a:rPr>
                        <a:t>. Demonstration of the first running AI program at Carnegie Mellon University.</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148242465"/>
                  </a:ext>
                </a:extLst>
              </a:tr>
              <a:tr h="600958">
                <a:tc>
                  <a:txBody>
                    <a:bodyPr/>
                    <a:lstStyle/>
                    <a:p>
                      <a:pPr algn="ctr" fontAlgn="ctr"/>
                      <a:r>
                        <a:rPr lang="en-IN" sz="1800">
                          <a:effectLst/>
                          <a:latin typeface="Times New Roman" panose="02020603050405020304" pitchFamily="18" charset="0"/>
                          <a:cs typeface="Times New Roman" panose="02020603050405020304" pitchFamily="18" charset="0"/>
                        </a:rPr>
                        <a:t>1958</a:t>
                      </a:r>
                    </a:p>
                  </a:txBody>
                  <a:tcPr marL="46950" marR="46950" marT="46950" marB="469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John McCarthy invents LISP programming language for AI.</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38499866"/>
                  </a:ext>
                </a:extLst>
              </a:tr>
              <a:tr h="1108016">
                <a:tc>
                  <a:txBody>
                    <a:bodyPr/>
                    <a:lstStyle/>
                    <a:p>
                      <a:pPr algn="ctr" fontAlgn="ctr"/>
                      <a:r>
                        <a:rPr lang="en-IN" sz="1800">
                          <a:effectLst/>
                          <a:latin typeface="Times New Roman" panose="02020603050405020304" pitchFamily="18" charset="0"/>
                          <a:cs typeface="Times New Roman" panose="02020603050405020304" pitchFamily="18" charset="0"/>
                        </a:rPr>
                        <a:t>1964</a:t>
                      </a:r>
                    </a:p>
                  </a:txBody>
                  <a:tcPr marL="46950" marR="46950" marT="46950" marB="469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Danny </a:t>
                      </a:r>
                      <a:r>
                        <a:rPr lang="en-US" sz="1800" dirty="0" err="1">
                          <a:solidFill>
                            <a:srgbClr val="000000"/>
                          </a:solidFill>
                          <a:effectLst/>
                          <a:latin typeface="Times New Roman" panose="02020603050405020304" pitchFamily="18" charset="0"/>
                          <a:cs typeface="Times New Roman" panose="02020603050405020304" pitchFamily="18" charset="0"/>
                        </a:rPr>
                        <a:t>Bobrow's</a:t>
                      </a:r>
                      <a:r>
                        <a:rPr lang="en-US" sz="1800" dirty="0">
                          <a:solidFill>
                            <a:srgbClr val="000000"/>
                          </a:solidFill>
                          <a:effectLst/>
                          <a:latin typeface="Times New Roman" panose="02020603050405020304" pitchFamily="18" charset="0"/>
                          <a:cs typeface="Times New Roman" panose="02020603050405020304" pitchFamily="18" charset="0"/>
                        </a:rPr>
                        <a:t> dissertation at MIT showed that computers can understand natural language well enough to solve algebra word problems correctly.</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663869989"/>
                  </a:ext>
                </a:extLst>
              </a:tr>
              <a:tr h="769977">
                <a:tc>
                  <a:txBody>
                    <a:bodyPr/>
                    <a:lstStyle/>
                    <a:p>
                      <a:pPr algn="ctr" fontAlgn="ctr"/>
                      <a:r>
                        <a:rPr lang="en-IN" sz="1800">
                          <a:effectLst/>
                          <a:latin typeface="Times New Roman" panose="02020603050405020304" pitchFamily="18" charset="0"/>
                          <a:cs typeface="Times New Roman" panose="02020603050405020304" pitchFamily="18" charset="0"/>
                        </a:rPr>
                        <a:t>1965</a:t>
                      </a:r>
                    </a:p>
                  </a:txBody>
                  <a:tcPr marL="46950" marR="46950" marT="46950" marB="469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Joseph </a:t>
                      </a:r>
                      <a:r>
                        <a:rPr lang="en-US" sz="1800" dirty="0" err="1">
                          <a:solidFill>
                            <a:srgbClr val="000000"/>
                          </a:solidFill>
                          <a:effectLst/>
                          <a:latin typeface="Times New Roman" panose="02020603050405020304" pitchFamily="18" charset="0"/>
                          <a:cs typeface="Times New Roman" panose="02020603050405020304" pitchFamily="18" charset="0"/>
                        </a:rPr>
                        <a:t>Weizenbaum</a:t>
                      </a:r>
                      <a:r>
                        <a:rPr lang="en-US" sz="1800" dirty="0">
                          <a:solidFill>
                            <a:srgbClr val="000000"/>
                          </a:solidFill>
                          <a:effectLst/>
                          <a:latin typeface="Times New Roman" panose="02020603050405020304" pitchFamily="18" charset="0"/>
                          <a:cs typeface="Times New Roman" panose="02020603050405020304" pitchFamily="18" charset="0"/>
                        </a:rPr>
                        <a:t> at MIT built </a:t>
                      </a:r>
                      <a:r>
                        <a:rPr lang="en-US" sz="1800" i="1" dirty="0">
                          <a:solidFill>
                            <a:srgbClr val="000000"/>
                          </a:solidFill>
                          <a:effectLst/>
                          <a:latin typeface="Times New Roman" panose="02020603050405020304" pitchFamily="18" charset="0"/>
                          <a:cs typeface="Times New Roman" panose="02020603050405020304" pitchFamily="18" charset="0"/>
                        </a:rPr>
                        <a:t>ELIZA</a:t>
                      </a:r>
                      <a:r>
                        <a:rPr lang="en-US" sz="1800" dirty="0">
                          <a:solidFill>
                            <a:srgbClr val="000000"/>
                          </a:solidFill>
                          <a:effectLst/>
                          <a:latin typeface="Times New Roman" panose="02020603050405020304" pitchFamily="18" charset="0"/>
                          <a:cs typeface="Times New Roman" panose="02020603050405020304" pitchFamily="18" charset="0"/>
                        </a:rPr>
                        <a:t>, an interactive problem that carries on a dialogue in English.</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364048765"/>
                  </a:ext>
                </a:extLst>
              </a:tr>
              <a:tr h="1108016">
                <a:tc>
                  <a:txBody>
                    <a:bodyPr/>
                    <a:lstStyle/>
                    <a:p>
                      <a:pPr algn="ctr" fontAlgn="ctr"/>
                      <a:r>
                        <a:rPr lang="en-IN" sz="1800">
                          <a:effectLst/>
                          <a:latin typeface="Times New Roman" panose="02020603050405020304" pitchFamily="18" charset="0"/>
                          <a:cs typeface="Times New Roman" panose="02020603050405020304" pitchFamily="18" charset="0"/>
                        </a:rPr>
                        <a:t>1969</a:t>
                      </a:r>
                    </a:p>
                  </a:txBody>
                  <a:tcPr marL="46950" marR="46950" marT="46950" marB="469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Scientists at Stanford Research Institute Developed </a:t>
                      </a:r>
                      <a:r>
                        <a:rPr lang="en-US" sz="1800" i="1" dirty="0">
                          <a:solidFill>
                            <a:srgbClr val="000000"/>
                          </a:solidFill>
                          <a:effectLst/>
                          <a:latin typeface="Times New Roman" panose="02020603050405020304" pitchFamily="18" charset="0"/>
                          <a:cs typeface="Times New Roman" panose="02020603050405020304" pitchFamily="18" charset="0"/>
                        </a:rPr>
                        <a:t>Shakey</a:t>
                      </a:r>
                      <a:r>
                        <a:rPr lang="en-US" sz="1800" dirty="0">
                          <a:solidFill>
                            <a:srgbClr val="000000"/>
                          </a:solidFill>
                          <a:effectLst/>
                          <a:latin typeface="Times New Roman" panose="02020603050405020304" pitchFamily="18" charset="0"/>
                          <a:cs typeface="Times New Roman" panose="02020603050405020304" pitchFamily="18" charset="0"/>
                        </a:rPr>
                        <a:t>, a robot, equipped with locomotion, perception, and problem solving.</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997305567"/>
                  </a:ext>
                </a:extLst>
              </a:tr>
            </a:tbl>
          </a:graphicData>
        </a:graphic>
      </p:graphicFrame>
    </p:spTree>
    <p:extLst>
      <p:ext uri="{BB962C8B-B14F-4D97-AF65-F5344CB8AC3E}">
        <p14:creationId xmlns:p14="http://schemas.microsoft.com/office/powerpoint/2010/main" xmlns="" val="949876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EF88B-64E6-4017-9125-3BAA8489D20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xmlns="" id="{13FF0502-FB4C-45BA-A262-E450F0FE99AF}"/>
              </a:ext>
            </a:extLst>
          </p:cNvPr>
          <p:cNvGraphicFramePr>
            <a:graphicFrameLocks noGrp="1"/>
          </p:cNvGraphicFramePr>
          <p:nvPr>
            <p:ph idx="1"/>
            <p:extLst>
              <p:ext uri="{D42A27DB-BD31-4B8C-83A1-F6EECF244321}">
                <p14:modId xmlns:p14="http://schemas.microsoft.com/office/powerpoint/2010/main" xmlns="" val="324399803"/>
              </p:ext>
            </p:extLst>
          </p:nvPr>
        </p:nvGraphicFramePr>
        <p:xfrm>
          <a:off x="304800" y="431323"/>
          <a:ext cx="8534400" cy="6409092"/>
        </p:xfrm>
        <a:graphic>
          <a:graphicData uri="http://schemas.openxmlformats.org/drawingml/2006/table">
            <a:tbl>
              <a:tblPr/>
              <a:tblGrid>
                <a:gridCol w="2133600">
                  <a:extLst>
                    <a:ext uri="{9D8B030D-6E8A-4147-A177-3AD203B41FA5}">
                      <a16:colId xmlns:a16="http://schemas.microsoft.com/office/drawing/2014/main" xmlns="" val="553217766"/>
                    </a:ext>
                  </a:extLst>
                </a:gridCol>
                <a:gridCol w="6400800">
                  <a:extLst>
                    <a:ext uri="{9D8B030D-6E8A-4147-A177-3AD203B41FA5}">
                      <a16:colId xmlns:a16="http://schemas.microsoft.com/office/drawing/2014/main" xmlns="" val="3278976404"/>
                    </a:ext>
                  </a:extLst>
                </a:gridCol>
              </a:tblGrid>
              <a:tr h="735625">
                <a:tc>
                  <a:txBody>
                    <a:bodyPr/>
                    <a:lstStyle/>
                    <a:p>
                      <a:pPr algn="ctr" fontAlgn="ctr"/>
                      <a:r>
                        <a:rPr lang="en-IN" sz="1800" dirty="0">
                          <a:effectLst/>
                          <a:latin typeface="Times New Roman" panose="02020603050405020304" pitchFamily="18" charset="0"/>
                          <a:cs typeface="Times New Roman" panose="02020603050405020304" pitchFamily="18" charset="0"/>
                        </a:rPr>
                        <a:t>1973</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The Assembly Robotics group at Edinburgh University built </a:t>
                      </a:r>
                      <a:r>
                        <a:rPr lang="en-US" sz="1800" i="1" dirty="0">
                          <a:solidFill>
                            <a:srgbClr val="000000"/>
                          </a:solidFill>
                          <a:effectLst/>
                          <a:latin typeface="Times New Roman" panose="02020603050405020304" pitchFamily="18" charset="0"/>
                          <a:cs typeface="Times New Roman" panose="02020603050405020304" pitchFamily="18" charset="0"/>
                        </a:rPr>
                        <a:t>Freddy</a:t>
                      </a:r>
                      <a:r>
                        <a:rPr lang="en-US" sz="1800" dirty="0">
                          <a:solidFill>
                            <a:srgbClr val="000000"/>
                          </a:solidFill>
                          <a:effectLst/>
                          <a:latin typeface="Times New Roman" panose="02020603050405020304" pitchFamily="18" charset="0"/>
                          <a:cs typeface="Times New Roman" panose="02020603050405020304" pitchFamily="18" charset="0"/>
                        </a:rPr>
                        <a:t>, the Famous Scottish Robot, capable of using vision to locate and assemble models.</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169749036"/>
                  </a:ext>
                </a:extLst>
              </a:tr>
              <a:tr h="398983">
                <a:tc>
                  <a:txBody>
                    <a:bodyPr/>
                    <a:lstStyle/>
                    <a:p>
                      <a:pPr algn="ctr" fontAlgn="ctr"/>
                      <a:r>
                        <a:rPr lang="en-IN" sz="1800">
                          <a:effectLst/>
                          <a:latin typeface="Times New Roman" panose="02020603050405020304" pitchFamily="18" charset="0"/>
                          <a:cs typeface="Times New Roman" panose="02020603050405020304" pitchFamily="18" charset="0"/>
                        </a:rPr>
                        <a:t>1979</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The first computer-controlled autonomous vehicle, Stanford Cart, was built.</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5798139"/>
                  </a:ext>
                </a:extLst>
              </a:tr>
              <a:tr h="398983">
                <a:tc>
                  <a:txBody>
                    <a:bodyPr/>
                    <a:lstStyle/>
                    <a:p>
                      <a:pPr algn="ctr" fontAlgn="ctr"/>
                      <a:r>
                        <a:rPr lang="en-IN" sz="1800">
                          <a:effectLst/>
                          <a:latin typeface="Times New Roman" panose="02020603050405020304" pitchFamily="18" charset="0"/>
                          <a:cs typeface="Times New Roman" panose="02020603050405020304" pitchFamily="18" charset="0"/>
                        </a:rPr>
                        <a:t>1985</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a:solidFill>
                            <a:srgbClr val="000000"/>
                          </a:solidFill>
                          <a:effectLst/>
                          <a:latin typeface="Times New Roman" panose="02020603050405020304" pitchFamily="18" charset="0"/>
                          <a:cs typeface="Times New Roman" panose="02020603050405020304" pitchFamily="18" charset="0"/>
                        </a:rPr>
                        <a:t>Harold Cohen created and demonstrated the drawing program, </a:t>
                      </a:r>
                      <a:r>
                        <a:rPr lang="en-US" sz="1800" i="1">
                          <a:solidFill>
                            <a:srgbClr val="000000"/>
                          </a:solidFill>
                          <a:effectLst/>
                          <a:latin typeface="Times New Roman" panose="02020603050405020304" pitchFamily="18" charset="0"/>
                          <a:cs typeface="Times New Roman" panose="02020603050405020304" pitchFamily="18" charset="0"/>
                        </a:rPr>
                        <a:t>Aaron</a:t>
                      </a:r>
                      <a:r>
                        <a:rPr lang="en-US" sz="1800">
                          <a:solidFill>
                            <a:srgbClr val="000000"/>
                          </a:solidFill>
                          <a:effectLst/>
                          <a:latin typeface="Times New Roman" panose="02020603050405020304" pitchFamily="18" charset="0"/>
                          <a:cs typeface="Times New Roman" panose="02020603050405020304" pitchFamily="18" charset="0"/>
                        </a:rPr>
                        <a:t>.</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70865402"/>
                  </a:ext>
                </a:extLst>
              </a:tr>
              <a:tr h="1408909">
                <a:tc>
                  <a:txBody>
                    <a:bodyPr/>
                    <a:lstStyle/>
                    <a:p>
                      <a:pPr algn="ctr" fontAlgn="ctr"/>
                      <a:r>
                        <a:rPr lang="en-IN" sz="1800">
                          <a:effectLst/>
                          <a:latin typeface="Times New Roman" panose="02020603050405020304" pitchFamily="18" charset="0"/>
                          <a:cs typeface="Times New Roman" panose="02020603050405020304" pitchFamily="18" charset="0"/>
                        </a:rPr>
                        <a:t>1990</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Major advances in all areas of AI −</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Significant demonstrations in machine learning</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Case-based reasoning</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Multi-agent planning</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Scheduling</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Data mining, Web Crawler</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natural language understanding and translation</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Vision, Virtual Reality</a:t>
                      </a:r>
                    </a:p>
                    <a:p>
                      <a:pPr fontAlgn="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Games</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3149434"/>
                  </a:ext>
                </a:extLst>
              </a:tr>
              <a:tr h="511197">
                <a:tc>
                  <a:txBody>
                    <a:bodyPr/>
                    <a:lstStyle/>
                    <a:p>
                      <a:pPr algn="ctr" fontAlgn="ctr"/>
                      <a:r>
                        <a:rPr lang="en-IN" sz="1800">
                          <a:effectLst/>
                          <a:latin typeface="Times New Roman" panose="02020603050405020304" pitchFamily="18" charset="0"/>
                          <a:cs typeface="Times New Roman" panose="02020603050405020304" pitchFamily="18" charset="0"/>
                        </a:rPr>
                        <a:t>1997</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The Deep Blue Chess Program beats the then world chess champion, Garry Kasparov.</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02741605"/>
                  </a:ext>
                </a:extLst>
              </a:tr>
              <a:tr h="1072267">
                <a:tc>
                  <a:txBody>
                    <a:bodyPr/>
                    <a:lstStyle/>
                    <a:p>
                      <a:pPr algn="ctr" fontAlgn="ctr"/>
                      <a:r>
                        <a:rPr lang="en-IN" sz="1800">
                          <a:effectLst/>
                          <a:latin typeface="Times New Roman" panose="02020603050405020304" pitchFamily="18" charset="0"/>
                          <a:cs typeface="Times New Roman" panose="02020603050405020304" pitchFamily="18" charset="0"/>
                        </a:rPr>
                        <a:t>2000</a:t>
                      </a:r>
                    </a:p>
                  </a:txBody>
                  <a:tcPr marL="31171" marR="31171" marT="31171" marB="3117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latin typeface="Times New Roman" panose="02020603050405020304" pitchFamily="18" charset="0"/>
                          <a:cs typeface="Times New Roman" panose="02020603050405020304" pitchFamily="18" charset="0"/>
                        </a:rPr>
                        <a:t>Interactive robot pets become commercially available. MIT displays </a:t>
                      </a:r>
                      <a:r>
                        <a:rPr lang="en-US" sz="1800" i="1" dirty="0">
                          <a:solidFill>
                            <a:srgbClr val="000000"/>
                          </a:solidFill>
                          <a:effectLst/>
                          <a:latin typeface="Times New Roman" panose="02020603050405020304" pitchFamily="18" charset="0"/>
                          <a:cs typeface="Times New Roman" panose="02020603050405020304" pitchFamily="18" charset="0"/>
                        </a:rPr>
                        <a:t>Kismet</a:t>
                      </a:r>
                      <a:r>
                        <a:rPr lang="en-US" sz="1800" dirty="0">
                          <a:solidFill>
                            <a:srgbClr val="000000"/>
                          </a:solidFill>
                          <a:effectLst/>
                          <a:latin typeface="Times New Roman" panose="02020603050405020304" pitchFamily="18" charset="0"/>
                          <a:cs typeface="Times New Roman" panose="02020603050405020304" pitchFamily="18" charset="0"/>
                        </a:rPr>
                        <a:t>, a robot with a face that expresses emotions. The robot </a:t>
                      </a:r>
                      <a:r>
                        <a:rPr lang="en-US" sz="1800" i="1" dirty="0">
                          <a:solidFill>
                            <a:srgbClr val="000000"/>
                          </a:solidFill>
                          <a:effectLst/>
                          <a:latin typeface="Times New Roman" panose="02020603050405020304" pitchFamily="18" charset="0"/>
                          <a:cs typeface="Times New Roman" panose="02020603050405020304" pitchFamily="18" charset="0"/>
                        </a:rPr>
                        <a:t>Nomad</a:t>
                      </a:r>
                      <a:r>
                        <a:rPr lang="en-US" sz="1800" dirty="0">
                          <a:solidFill>
                            <a:srgbClr val="000000"/>
                          </a:solidFill>
                          <a:effectLst/>
                          <a:latin typeface="Times New Roman" panose="02020603050405020304" pitchFamily="18" charset="0"/>
                          <a:cs typeface="Times New Roman" panose="02020603050405020304" pitchFamily="18" charset="0"/>
                        </a:rPr>
                        <a:t> explores remote regions of Antarctica and locates meteorites</a:t>
                      </a:r>
                    </a:p>
                  </a:txBody>
                  <a:tcPr marL="31171" marR="31171" marT="31171" marB="311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94470526"/>
                  </a:ext>
                </a:extLst>
              </a:tr>
            </a:tbl>
          </a:graphicData>
        </a:graphic>
      </p:graphicFrame>
    </p:spTree>
    <p:extLst>
      <p:ext uri="{BB962C8B-B14F-4D97-AF65-F5344CB8AC3E}">
        <p14:creationId xmlns:p14="http://schemas.microsoft.com/office/powerpoint/2010/main" xmlns="" val="4091037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1C071-999A-48D0-9E9E-6D30B9537E3B}"/>
              </a:ext>
            </a:extLst>
          </p:cNvPr>
          <p:cNvSpPr>
            <a:spLocks noGrp="1"/>
          </p:cNvSpPr>
          <p:nvPr>
            <p:ph type="title"/>
          </p:nvPr>
        </p:nvSpPr>
        <p:spPr/>
        <p:txBody>
          <a:bodyPr/>
          <a:lstStyle/>
          <a:p>
            <a:r>
              <a:rPr lang="en-IN" dirty="0">
                <a:solidFill>
                  <a:srgbClr val="FF0000"/>
                </a:solidFill>
              </a:rPr>
              <a:t>Alan Turing Test</a:t>
            </a:r>
          </a:p>
        </p:txBody>
      </p:sp>
      <p:sp>
        <p:nvSpPr>
          <p:cNvPr id="3" name="Content Placeholder 2">
            <a:extLst>
              <a:ext uri="{FF2B5EF4-FFF2-40B4-BE49-F238E27FC236}">
                <a16:creationId xmlns:a16="http://schemas.microsoft.com/office/drawing/2014/main" xmlns="" id="{6A324093-D05C-4B08-BC5E-708ED59D960C}"/>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In 1950, Alan Turing introduced a test to check whether a machine can think like a human or not, this test is known as the Turing Test. </a:t>
            </a:r>
          </a:p>
          <a:p>
            <a:pPr algn="just"/>
            <a:r>
              <a:rPr lang="en-US" b="0" i="0" dirty="0">
                <a:solidFill>
                  <a:srgbClr val="333333"/>
                </a:solidFill>
                <a:effectLst/>
                <a:latin typeface="Times New Roman" panose="02020603050405020304" pitchFamily="18" charset="0"/>
                <a:cs typeface="Times New Roman" panose="02020603050405020304" pitchFamily="18" charset="0"/>
              </a:rPr>
              <a:t>In this test, Turing proposed that the computer can be said to be an intelligent if it can mimic human response under specific conditions.</a:t>
            </a:r>
          </a:p>
          <a:p>
            <a:pPr algn="just"/>
            <a:r>
              <a:rPr lang="en-US" b="0" i="0" dirty="0">
                <a:solidFill>
                  <a:srgbClr val="333333"/>
                </a:solidFill>
                <a:effectLst/>
                <a:latin typeface="Times New Roman" panose="02020603050405020304" pitchFamily="18" charset="0"/>
                <a:cs typeface="Times New Roman" panose="02020603050405020304" pitchFamily="18" charset="0"/>
              </a:rPr>
              <a:t>Turing Test was introduced by Turing in his 1950 paper, "Computing Machinery and Intelligence," which considered the question, "Can Machine think?"</a:t>
            </a:r>
          </a:p>
          <a:p>
            <a:endParaRPr lang="en-IN" dirty="0"/>
          </a:p>
        </p:txBody>
      </p:sp>
    </p:spTree>
    <p:extLst>
      <p:ext uri="{BB962C8B-B14F-4D97-AF65-F5344CB8AC3E}">
        <p14:creationId xmlns:p14="http://schemas.microsoft.com/office/powerpoint/2010/main" xmlns="" val="871095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FB348-DB91-46FB-8BAB-DBBEE5679CCC}"/>
              </a:ext>
            </a:extLst>
          </p:cNvPr>
          <p:cNvSpPr>
            <a:spLocks noGrp="1"/>
          </p:cNvSpPr>
          <p:nvPr>
            <p:ph type="title"/>
          </p:nvPr>
        </p:nvSpPr>
        <p:spPr/>
        <p:txBody>
          <a:bodyPr/>
          <a:lstStyle/>
          <a:p>
            <a:r>
              <a:rPr lang="en-IN" dirty="0"/>
              <a:t>Turing Test</a:t>
            </a:r>
          </a:p>
        </p:txBody>
      </p:sp>
      <p:pic>
        <p:nvPicPr>
          <p:cNvPr id="5122" name="Picture 2" descr="Turing Test">
            <a:extLst>
              <a:ext uri="{FF2B5EF4-FFF2-40B4-BE49-F238E27FC236}">
                <a16:creationId xmlns:a16="http://schemas.microsoft.com/office/drawing/2014/main" xmlns="" id="{A651ADDC-269A-40D7-BBCF-7B82FC6D02D8}"/>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00364" y="1600200"/>
            <a:ext cx="7543271" cy="452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2736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Course Objective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33248225"/>
              </p:ext>
            </p:extLst>
          </p:nvPr>
        </p:nvGraphicFramePr>
        <p:xfrm>
          <a:off x="685800" y="1752602"/>
          <a:ext cx="7772399" cy="4376627"/>
        </p:xfrm>
        <a:graphic>
          <a:graphicData uri="http://schemas.openxmlformats.org/drawingml/2006/table">
            <a:tbl>
              <a:tblPr firstRow="1" firstCol="1" bandRow="1">
                <a:tableStyleId>{5C22544A-7EE6-4342-B048-85BDC9FD1C3A}</a:tableStyleId>
              </a:tblPr>
              <a:tblGrid>
                <a:gridCol w="7772399">
                  <a:extLst>
                    <a:ext uri="{9D8B030D-6E8A-4147-A177-3AD203B41FA5}">
                      <a16:colId xmlns:a16="http://schemas.microsoft.com/office/drawing/2014/main" xmlns="" val="20000"/>
                    </a:ext>
                  </a:extLst>
                </a:gridCol>
              </a:tblGrid>
              <a:tr h="798935">
                <a:tc>
                  <a:txBody>
                    <a:bodyPr/>
                    <a:lstStyle/>
                    <a:p>
                      <a:pPr marL="0" marR="0" algn="just">
                        <a:lnSpc>
                          <a:spcPct val="107000"/>
                        </a:lnSpc>
                        <a:spcBef>
                          <a:spcPts val="0"/>
                        </a:spcBef>
                        <a:spcAft>
                          <a:spcPts val="800"/>
                        </a:spcAft>
                      </a:pPr>
                      <a:r>
                        <a:rPr lang="en-US" sz="2400" dirty="0">
                          <a:effectLst/>
                        </a:rPr>
                        <a:t>Course Objectives:</a:t>
                      </a:r>
                      <a:endParaRPr lang="en-US" sz="24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0"/>
                  </a:ext>
                </a:extLst>
              </a:tr>
              <a:tr h="828966">
                <a:tc>
                  <a:txBody>
                    <a:bodyPr/>
                    <a:lstStyle/>
                    <a:p>
                      <a:pPr marL="342900" marR="0" lvl="0" indent="-342900" algn="just" fontAlgn="base">
                        <a:lnSpc>
                          <a:spcPct val="115000"/>
                        </a:lnSpc>
                        <a:spcBef>
                          <a:spcPts val="0"/>
                        </a:spcBef>
                        <a:spcAft>
                          <a:spcPts val="1000"/>
                        </a:spcAft>
                        <a:buFont typeface="Arial"/>
                        <a:buChar char="•"/>
                      </a:pPr>
                      <a:r>
                        <a:rPr lang="en-US" sz="2400" u="none" strike="noStrike" kern="0" spc="0" dirty="0">
                          <a:effectLst/>
                        </a:rPr>
                        <a:t>Provide an overview of Artificial Intelligence and its applications</a:t>
                      </a:r>
                      <a:endParaRPr lang="en-US" sz="2400" u="none" strike="noStrike" kern="0" spc="0" dirty="0">
                        <a:solidFill>
                          <a:srgbClr val="000000"/>
                        </a:solidFill>
                        <a:effectLst/>
                        <a:latin typeface="Times New Roman"/>
                        <a:ea typeface="Times New Roman"/>
                        <a:cs typeface="Times New Roman"/>
                      </a:endParaRPr>
                    </a:p>
                  </a:txBody>
                  <a:tcPr marL="50800" marR="50800" marT="50800" marB="50800"/>
                </a:tc>
                <a:extLst>
                  <a:ext uri="{0D108BD9-81ED-4DB2-BD59-A6C34878D82A}">
                    <a16:rowId xmlns:a16="http://schemas.microsoft.com/office/drawing/2014/main" xmlns="" val="10001"/>
                  </a:ext>
                </a:extLst>
              </a:tr>
              <a:tr h="828966">
                <a:tc>
                  <a:txBody>
                    <a:bodyPr/>
                    <a:lstStyle/>
                    <a:p>
                      <a:pPr marL="342900" marR="0" lvl="0" indent="-342900" algn="just" fontAlgn="base">
                        <a:lnSpc>
                          <a:spcPct val="115000"/>
                        </a:lnSpc>
                        <a:spcBef>
                          <a:spcPts val="0"/>
                        </a:spcBef>
                        <a:spcAft>
                          <a:spcPts val="1000"/>
                        </a:spcAft>
                        <a:buFont typeface="Arial"/>
                        <a:buChar char="•"/>
                      </a:pPr>
                      <a:r>
                        <a:rPr lang="en-US" sz="2400" u="none" strike="noStrike" kern="0" spc="0" dirty="0">
                          <a:effectLst/>
                        </a:rPr>
                        <a:t>Develop the ability to understand and apply data analysis on real world data</a:t>
                      </a:r>
                      <a:endParaRPr lang="en-US" sz="2400" u="none" strike="noStrike" kern="0" spc="0" dirty="0">
                        <a:solidFill>
                          <a:srgbClr val="000000"/>
                        </a:solidFill>
                        <a:effectLst/>
                        <a:latin typeface="Times New Roman"/>
                        <a:ea typeface="Times New Roman"/>
                        <a:cs typeface="Times New Roman"/>
                      </a:endParaRPr>
                    </a:p>
                  </a:txBody>
                  <a:tcPr marL="50800" marR="50800" marT="50800" marB="50800"/>
                </a:tc>
                <a:extLst>
                  <a:ext uri="{0D108BD9-81ED-4DB2-BD59-A6C34878D82A}">
                    <a16:rowId xmlns:a16="http://schemas.microsoft.com/office/drawing/2014/main" xmlns="" val="10002"/>
                  </a:ext>
                </a:extLst>
              </a:tr>
              <a:tr h="828966">
                <a:tc>
                  <a:txBody>
                    <a:bodyPr/>
                    <a:lstStyle/>
                    <a:p>
                      <a:pPr marL="342900" marR="0" lvl="0" indent="-342900" algn="just" fontAlgn="base">
                        <a:lnSpc>
                          <a:spcPct val="115000"/>
                        </a:lnSpc>
                        <a:spcBef>
                          <a:spcPts val="0"/>
                        </a:spcBef>
                        <a:spcAft>
                          <a:spcPts val="1000"/>
                        </a:spcAft>
                        <a:buFont typeface="Arial"/>
                        <a:buChar char="•"/>
                      </a:pPr>
                      <a:r>
                        <a:rPr lang="en-US" sz="2400" u="none" strike="noStrike" kern="0" spc="0" dirty="0">
                          <a:effectLst/>
                        </a:rPr>
                        <a:t>Provide an overview of Machine Learning </a:t>
                      </a:r>
                      <a:endParaRPr lang="en-US" sz="2400" u="none" strike="noStrike" kern="0" spc="0" dirty="0">
                        <a:solidFill>
                          <a:srgbClr val="000000"/>
                        </a:solidFill>
                        <a:effectLst/>
                        <a:latin typeface="Times New Roman"/>
                        <a:ea typeface="Times New Roman"/>
                        <a:cs typeface="Times New Roman"/>
                      </a:endParaRPr>
                    </a:p>
                  </a:txBody>
                  <a:tcPr marL="50800" marR="50800" marT="50800" marB="50800"/>
                </a:tc>
                <a:extLst>
                  <a:ext uri="{0D108BD9-81ED-4DB2-BD59-A6C34878D82A}">
                    <a16:rowId xmlns:a16="http://schemas.microsoft.com/office/drawing/2014/main" xmlns="" val="10003"/>
                  </a:ext>
                </a:extLst>
              </a:tr>
              <a:tr h="828966">
                <a:tc>
                  <a:txBody>
                    <a:bodyPr/>
                    <a:lstStyle/>
                    <a:p>
                      <a:pPr marL="342900" marR="0" lvl="0" indent="-342900" algn="just" fontAlgn="base">
                        <a:lnSpc>
                          <a:spcPct val="115000"/>
                        </a:lnSpc>
                        <a:spcBef>
                          <a:spcPts val="0"/>
                        </a:spcBef>
                        <a:spcAft>
                          <a:spcPts val="1000"/>
                        </a:spcAft>
                        <a:buFont typeface="Arial"/>
                        <a:buChar char="•"/>
                      </a:pPr>
                      <a:r>
                        <a:rPr lang="en-US" sz="2400" u="none" strike="noStrike" kern="0" spc="0" dirty="0">
                          <a:effectLst/>
                        </a:rPr>
                        <a:t>Introduce the cutting edge technologies and the ethical guidelines</a:t>
                      </a:r>
                      <a:endParaRPr lang="en-US" sz="2400" u="none" strike="noStrike" kern="0" spc="0" dirty="0">
                        <a:solidFill>
                          <a:srgbClr val="000000"/>
                        </a:solidFill>
                        <a:effectLst/>
                        <a:latin typeface="Times New Roman"/>
                        <a:ea typeface="Times New Roman"/>
                        <a:cs typeface="Times New Roman"/>
                      </a:endParaRPr>
                    </a:p>
                  </a:txBody>
                  <a:tcPr marL="50800" marR="50800" marT="50800" marB="5080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307052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455B5F-5B12-47BE-954E-399A4F3BA7FD}"/>
              </a:ext>
            </a:extLst>
          </p:cNvPr>
          <p:cNvSpPr>
            <a:spLocks noGrp="1"/>
          </p:cNvSpPr>
          <p:nvPr>
            <p:ph type="title"/>
          </p:nvPr>
        </p:nvSpPr>
        <p:spPr/>
        <p:txBody>
          <a:bodyPr/>
          <a:lstStyle/>
          <a:p>
            <a:r>
              <a:rPr lang="en-IN" dirty="0"/>
              <a:t>Turing Test</a:t>
            </a:r>
          </a:p>
        </p:txBody>
      </p:sp>
      <p:pic>
        <p:nvPicPr>
          <p:cNvPr id="4098" name="Picture 2" descr="Turing Test in AI">
            <a:extLst>
              <a:ext uri="{FF2B5EF4-FFF2-40B4-BE49-F238E27FC236}">
                <a16:creationId xmlns:a16="http://schemas.microsoft.com/office/drawing/2014/main" xmlns="" id="{348378EE-5288-44F2-A169-0011EE639B4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3000" y="1490830"/>
            <a:ext cx="6781800" cy="44527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2679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16563-63B8-41C2-B3FA-14CA3BC9732A}"/>
              </a:ext>
            </a:extLst>
          </p:cNvPr>
          <p:cNvSpPr>
            <a:spLocks noGrp="1"/>
          </p:cNvSpPr>
          <p:nvPr>
            <p:ph type="title"/>
          </p:nvPr>
        </p:nvSpPr>
        <p:spPr/>
        <p:txBody>
          <a:bodyPr>
            <a:normAutofit fontScale="90000"/>
          </a:bodyPr>
          <a:lstStyle/>
          <a:p>
            <a:r>
              <a:rPr lang="en-IN" b="1" i="0" dirty="0">
                <a:solidFill>
                  <a:srgbClr val="333E48"/>
                </a:solidFill>
                <a:effectLst/>
                <a:latin typeface="Lato" panose="020B0604020202020204" pitchFamily="34" charset="0"/>
              </a:rPr>
              <a:t/>
            </a:r>
            <a:br>
              <a:rPr lang="en-IN" b="1" i="0" dirty="0">
                <a:solidFill>
                  <a:srgbClr val="333E48"/>
                </a:solidFill>
                <a:effectLst/>
                <a:latin typeface="Lato" panose="020B0604020202020204" pitchFamily="34" charset="0"/>
              </a:rPr>
            </a:br>
            <a:r>
              <a:rPr lang="en-IN" b="1" i="0" dirty="0">
                <a:solidFill>
                  <a:srgbClr val="FF0000"/>
                </a:solidFill>
                <a:effectLst/>
                <a:latin typeface="Lato" panose="020B0604020202020204" pitchFamily="34" charset="0"/>
              </a:rPr>
              <a:t>AI in Gaming</a:t>
            </a:r>
            <a:r>
              <a:rPr lang="en-IN" b="1" i="0" dirty="0">
                <a:solidFill>
                  <a:srgbClr val="333E48"/>
                </a:solidFill>
                <a:effectLst/>
                <a:latin typeface="Lato" panose="020B0604020202020204" pitchFamily="34" charset="0"/>
              </a:rPr>
              <a:t/>
            </a:r>
            <a:br>
              <a:rPr lang="en-IN" b="1" i="0" dirty="0">
                <a:solidFill>
                  <a:srgbClr val="333E48"/>
                </a:solidFill>
                <a:effectLst/>
                <a:latin typeface="Lato" panose="020B0604020202020204" pitchFamily="34" charset="0"/>
              </a:rPr>
            </a:br>
            <a:endParaRPr lang="en-IN" dirty="0"/>
          </a:p>
        </p:txBody>
      </p:sp>
      <p:sp>
        <p:nvSpPr>
          <p:cNvPr id="3" name="Content Placeholder 2">
            <a:extLst>
              <a:ext uri="{FF2B5EF4-FFF2-40B4-BE49-F238E27FC236}">
                <a16:creationId xmlns:a16="http://schemas.microsoft.com/office/drawing/2014/main" xmlns="" id="{9C53BBEF-5CCA-493B-B663-155867038D23}"/>
              </a:ext>
            </a:extLst>
          </p:cNvPr>
          <p:cNvSpPr>
            <a:spLocks noGrp="1"/>
          </p:cNvSpPr>
          <p:nvPr>
            <p:ph idx="1"/>
          </p:nvPr>
        </p:nvSpPr>
        <p:spPr>
          <a:xfrm>
            <a:off x="0" y="1600200"/>
            <a:ext cx="8839200" cy="4525963"/>
          </a:xfrm>
        </p:spPr>
        <p:txBody>
          <a:bodyPr/>
          <a:lstStyle/>
          <a:p>
            <a:pPr algn="just"/>
            <a:r>
              <a:rPr lang="en-US" b="0" i="0" dirty="0">
                <a:solidFill>
                  <a:srgbClr val="333E48"/>
                </a:solidFill>
                <a:effectLst/>
                <a:latin typeface="Lato" panose="020F0502020204030203" pitchFamily="34" charset="0"/>
              </a:rPr>
              <a:t>AI in gaming refers to responsive and adaptive game experiences. </a:t>
            </a:r>
          </a:p>
          <a:p>
            <a:pPr algn="just"/>
            <a:r>
              <a:rPr lang="en-US" b="0" i="0" dirty="0">
                <a:solidFill>
                  <a:srgbClr val="333E48"/>
                </a:solidFill>
                <a:effectLst/>
                <a:latin typeface="Lato" panose="020F0502020204030203" pitchFamily="34" charset="0"/>
              </a:rPr>
              <a:t>These AI-powered interactive experiences are usually generated via non-player characters, or NPCs, that act intelligently or creatively, as if controlled by a human game-player. </a:t>
            </a:r>
          </a:p>
          <a:p>
            <a:pPr algn="just"/>
            <a:r>
              <a:rPr lang="en-US" b="0" i="0" dirty="0">
                <a:solidFill>
                  <a:srgbClr val="333E48"/>
                </a:solidFill>
                <a:effectLst/>
                <a:latin typeface="Lato" panose="020F0502020204030203" pitchFamily="34" charset="0"/>
              </a:rPr>
              <a:t>AI is the engine that determines an NPC’s behavior in the game world.</a:t>
            </a:r>
            <a:endParaRPr lang="en-IN" dirty="0"/>
          </a:p>
        </p:txBody>
      </p:sp>
    </p:spTree>
    <p:extLst>
      <p:ext uri="{BB962C8B-B14F-4D97-AF65-F5344CB8AC3E}">
        <p14:creationId xmlns:p14="http://schemas.microsoft.com/office/powerpoint/2010/main" xmlns="" val="1873297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xmlns="" id="{66F05D3D-AA14-4284-8BB7-0FC90724771C}"/>
              </a:ext>
            </a:extLst>
          </p:cNvPr>
          <p:cNvSpPr>
            <a:spLocks noGrp="1" noChangeArrowheads="1"/>
          </p:cNvSpPr>
          <p:nvPr>
            <p:ph type="title"/>
          </p:nvPr>
        </p:nvSpPr>
        <p:spPr>
          <a:xfrm>
            <a:off x="685800" y="152400"/>
            <a:ext cx="7772400" cy="1143000"/>
          </a:xfrm>
        </p:spPr>
        <p:txBody>
          <a:bodyPr/>
          <a:lstStyle/>
          <a:p>
            <a:r>
              <a:rPr lang="en-US" altLang="en-US" dirty="0"/>
              <a:t>Game Agents</a:t>
            </a:r>
          </a:p>
        </p:txBody>
      </p:sp>
      <p:sp>
        <p:nvSpPr>
          <p:cNvPr id="348163" name="Rectangle 3">
            <a:extLst>
              <a:ext uri="{FF2B5EF4-FFF2-40B4-BE49-F238E27FC236}">
                <a16:creationId xmlns:a16="http://schemas.microsoft.com/office/drawing/2014/main" xmlns="" id="{8ED920AC-05D7-45AF-90BF-3975B7736EF0}"/>
              </a:ext>
            </a:extLst>
          </p:cNvPr>
          <p:cNvSpPr>
            <a:spLocks noGrp="1" noChangeArrowheads="1"/>
          </p:cNvSpPr>
          <p:nvPr>
            <p:ph type="body" idx="1"/>
          </p:nvPr>
        </p:nvSpPr>
        <p:spPr>
          <a:xfrm>
            <a:off x="685800" y="1600200"/>
            <a:ext cx="7772400" cy="2514600"/>
          </a:xfrm>
        </p:spPr>
        <p:txBody>
          <a:bodyPr>
            <a:normAutofit lnSpcReduction="10000"/>
          </a:bodyPr>
          <a:lstStyle/>
          <a:p>
            <a:r>
              <a:rPr lang="en-US" altLang="en-US" dirty="0"/>
              <a:t>Most AI focuses around game </a:t>
            </a:r>
            <a:r>
              <a:rPr lang="en-US" altLang="en-US" i="1" dirty="0"/>
              <a:t>agent</a:t>
            </a:r>
          </a:p>
          <a:p>
            <a:pPr lvl="1"/>
            <a:r>
              <a:rPr lang="en-US" altLang="en-US" dirty="0"/>
              <a:t>think of agent as NPC, enemy, ally or neutral</a:t>
            </a:r>
          </a:p>
          <a:p>
            <a:r>
              <a:rPr lang="en-US" altLang="en-US" dirty="0"/>
              <a:t>Complete Loops: </a:t>
            </a:r>
            <a:r>
              <a:rPr lang="en-US" altLang="en-US" i="1" dirty="0"/>
              <a:t>sense-think-act</a:t>
            </a:r>
            <a:r>
              <a:rPr lang="en-US" altLang="en-US" dirty="0"/>
              <a:t> cycle</a:t>
            </a:r>
          </a:p>
          <a:p>
            <a:pPr lvl="1"/>
            <a:r>
              <a:rPr lang="en-US" altLang="en-US" dirty="0"/>
              <a:t>Acting is event specific, so talk about </a:t>
            </a:r>
            <a:r>
              <a:rPr lang="en-US" altLang="en-US" i="1" dirty="0"/>
              <a:t>sense </a:t>
            </a:r>
            <a:r>
              <a:rPr lang="en-US" altLang="en-US" dirty="0"/>
              <a:t>and </a:t>
            </a:r>
            <a:r>
              <a:rPr lang="en-US" altLang="en-US" i="1" dirty="0"/>
              <a:t>think</a:t>
            </a:r>
            <a:r>
              <a:rPr lang="en-US" altLang="en-US" dirty="0"/>
              <a:t> first, then a bit on </a:t>
            </a:r>
            <a:r>
              <a:rPr lang="en-US" altLang="en-US" i="1" dirty="0"/>
              <a:t>act</a:t>
            </a:r>
            <a:endParaRPr lang="en-US" altLang="en-US" dirty="0"/>
          </a:p>
        </p:txBody>
      </p:sp>
      <p:grpSp>
        <p:nvGrpSpPr>
          <p:cNvPr id="348178" name="Group 18">
            <a:extLst>
              <a:ext uri="{FF2B5EF4-FFF2-40B4-BE49-F238E27FC236}">
                <a16:creationId xmlns:a16="http://schemas.microsoft.com/office/drawing/2014/main" xmlns="" id="{C395CB84-329B-4E5A-A057-FF38E2ED0425}"/>
              </a:ext>
            </a:extLst>
          </p:cNvPr>
          <p:cNvGrpSpPr>
            <a:grpSpLocks/>
          </p:cNvGrpSpPr>
          <p:nvPr/>
        </p:nvGrpSpPr>
        <p:grpSpPr bwMode="auto">
          <a:xfrm>
            <a:off x="1828800" y="4800600"/>
            <a:ext cx="4953000" cy="762000"/>
            <a:chOff x="1152" y="3120"/>
            <a:chExt cx="3120" cy="480"/>
          </a:xfrm>
        </p:grpSpPr>
        <p:grpSp>
          <p:nvGrpSpPr>
            <p:cNvPr id="348167" name="Group 7">
              <a:extLst>
                <a:ext uri="{FF2B5EF4-FFF2-40B4-BE49-F238E27FC236}">
                  <a16:creationId xmlns:a16="http://schemas.microsoft.com/office/drawing/2014/main" xmlns="" id="{4CA49F1C-087B-42BC-BE14-5BABE1E184AA}"/>
                </a:ext>
              </a:extLst>
            </p:cNvPr>
            <p:cNvGrpSpPr>
              <a:grpSpLocks/>
            </p:cNvGrpSpPr>
            <p:nvPr/>
          </p:nvGrpSpPr>
          <p:grpSpPr bwMode="auto">
            <a:xfrm>
              <a:off x="1152" y="3120"/>
              <a:ext cx="816" cy="480"/>
              <a:chOff x="1680" y="3216"/>
              <a:chExt cx="816" cy="480"/>
            </a:xfrm>
          </p:grpSpPr>
          <p:sp>
            <p:nvSpPr>
              <p:cNvPr id="348165" name="Oval 5">
                <a:extLst>
                  <a:ext uri="{FF2B5EF4-FFF2-40B4-BE49-F238E27FC236}">
                    <a16:creationId xmlns:a16="http://schemas.microsoft.com/office/drawing/2014/main" xmlns="" id="{B0024564-2A1E-462D-A978-6B1A48A9DCD5}"/>
                  </a:ext>
                </a:extLst>
              </p:cNvPr>
              <p:cNvSpPr>
                <a:spLocks noChangeArrowheads="1"/>
              </p:cNvSpPr>
              <p:nvPr/>
            </p:nvSpPr>
            <p:spPr bwMode="auto">
              <a:xfrm>
                <a:off x="1680" y="3216"/>
                <a:ext cx="816" cy="4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8166" name="Text Box 6">
                <a:extLst>
                  <a:ext uri="{FF2B5EF4-FFF2-40B4-BE49-F238E27FC236}">
                    <a16:creationId xmlns:a16="http://schemas.microsoft.com/office/drawing/2014/main" xmlns="" id="{46D8B8F1-4A38-4133-B742-F7B7C8BDCCB2}"/>
                  </a:ext>
                </a:extLst>
              </p:cNvPr>
              <p:cNvSpPr txBox="1">
                <a:spLocks noChangeArrowheads="1"/>
              </p:cNvSpPr>
              <p:nvPr/>
            </p:nvSpPr>
            <p:spPr bwMode="auto">
              <a:xfrm>
                <a:off x="1766" y="3293"/>
                <a:ext cx="65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Sense</a:t>
                </a:r>
              </a:p>
            </p:txBody>
          </p:sp>
        </p:grpSp>
        <p:grpSp>
          <p:nvGrpSpPr>
            <p:cNvPr id="348168" name="Group 8">
              <a:extLst>
                <a:ext uri="{FF2B5EF4-FFF2-40B4-BE49-F238E27FC236}">
                  <a16:creationId xmlns:a16="http://schemas.microsoft.com/office/drawing/2014/main" xmlns="" id="{12667617-8280-481B-9062-588B14C05569}"/>
                </a:ext>
              </a:extLst>
            </p:cNvPr>
            <p:cNvGrpSpPr>
              <a:grpSpLocks/>
            </p:cNvGrpSpPr>
            <p:nvPr/>
          </p:nvGrpSpPr>
          <p:grpSpPr bwMode="auto">
            <a:xfrm>
              <a:off x="2304" y="3120"/>
              <a:ext cx="816" cy="480"/>
              <a:chOff x="1680" y="3216"/>
              <a:chExt cx="816" cy="480"/>
            </a:xfrm>
          </p:grpSpPr>
          <p:sp>
            <p:nvSpPr>
              <p:cNvPr id="348169" name="Oval 9">
                <a:extLst>
                  <a:ext uri="{FF2B5EF4-FFF2-40B4-BE49-F238E27FC236}">
                    <a16:creationId xmlns:a16="http://schemas.microsoft.com/office/drawing/2014/main" xmlns="" id="{7742208D-D391-4D82-8B69-5EDDC6AEE06C}"/>
                  </a:ext>
                </a:extLst>
              </p:cNvPr>
              <p:cNvSpPr>
                <a:spLocks noChangeArrowheads="1"/>
              </p:cNvSpPr>
              <p:nvPr/>
            </p:nvSpPr>
            <p:spPr bwMode="auto">
              <a:xfrm>
                <a:off x="1680" y="3216"/>
                <a:ext cx="816" cy="4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8170" name="Text Box 10">
                <a:extLst>
                  <a:ext uri="{FF2B5EF4-FFF2-40B4-BE49-F238E27FC236}">
                    <a16:creationId xmlns:a16="http://schemas.microsoft.com/office/drawing/2014/main" xmlns="" id="{5B84C25D-79CA-4A65-96EF-E2ECAB5FDE98}"/>
                  </a:ext>
                </a:extLst>
              </p:cNvPr>
              <p:cNvSpPr txBox="1">
                <a:spLocks noChangeArrowheads="1"/>
              </p:cNvSpPr>
              <p:nvPr/>
            </p:nvSpPr>
            <p:spPr bwMode="auto">
              <a:xfrm>
                <a:off x="1766" y="3293"/>
                <a:ext cx="61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latin typeface="Comic Sans MS" panose="030F0702030302020204" pitchFamily="66" charset="0"/>
                  </a:rPr>
                  <a:t>Think</a:t>
                </a:r>
              </a:p>
            </p:txBody>
          </p:sp>
        </p:grpSp>
        <p:grpSp>
          <p:nvGrpSpPr>
            <p:cNvPr id="348174" name="Group 14">
              <a:extLst>
                <a:ext uri="{FF2B5EF4-FFF2-40B4-BE49-F238E27FC236}">
                  <a16:creationId xmlns:a16="http://schemas.microsoft.com/office/drawing/2014/main" xmlns="" id="{63414904-0271-45AB-918A-23E22F5CB1E6}"/>
                </a:ext>
              </a:extLst>
            </p:cNvPr>
            <p:cNvGrpSpPr>
              <a:grpSpLocks/>
            </p:cNvGrpSpPr>
            <p:nvPr/>
          </p:nvGrpSpPr>
          <p:grpSpPr bwMode="auto">
            <a:xfrm>
              <a:off x="3456" y="3120"/>
              <a:ext cx="816" cy="480"/>
              <a:chOff x="3408" y="3168"/>
              <a:chExt cx="816" cy="480"/>
            </a:xfrm>
          </p:grpSpPr>
          <p:sp>
            <p:nvSpPr>
              <p:cNvPr id="348172" name="Oval 12">
                <a:extLst>
                  <a:ext uri="{FF2B5EF4-FFF2-40B4-BE49-F238E27FC236}">
                    <a16:creationId xmlns:a16="http://schemas.microsoft.com/office/drawing/2014/main" xmlns="" id="{CFFE9714-5B1D-4338-A153-0D1845AF366D}"/>
                  </a:ext>
                </a:extLst>
              </p:cNvPr>
              <p:cNvSpPr>
                <a:spLocks noChangeArrowheads="1"/>
              </p:cNvSpPr>
              <p:nvPr/>
            </p:nvSpPr>
            <p:spPr bwMode="auto">
              <a:xfrm>
                <a:off x="3408" y="3168"/>
                <a:ext cx="816" cy="4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8173" name="Text Box 13">
                <a:extLst>
                  <a:ext uri="{FF2B5EF4-FFF2-40B4-BE49-F238E27FC236}">
                    <a16:creationId xmlns:a16="http://schemas.microsoft.com/office/drawing/2014/main" xmlns="" id="{49E82BA0-D0FD-47A8-93C2-FDC1C157953E}"/>
                  </a:ext>
                </a:extLst>
              </p:cNvPr>
              <p:cNvSpPr txBox="1">
                <a:spLocks noChangeArrowheads="1"/>
              </p:cNvSpPr>
              <p:nvPr/>
            </p:nvSpPr>
            <p:spPr bwMode="auto">
              <a:xfrm>
                <a:off x="3600" y="3264"/>
                <a:ext cx="44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a:latin typeface="Comic Sans MS" panose="030F0702030302020204" pitchFamily="66" charset="0"/>
                  </a:rPr>
                  <a:t>Act</a:t>
                </a:r>
              </a:p>
            </p:txBody>
          </p:sp>
        </p:grpSp>
        <p:sp>
          <p:nvSpPr>
            <p:cNvPr id="348175" name="Line 15">
              <a:extLst>
                <a:ext uri="{FF2B5EF4-FFF2-40B4-BE49-F238E27FC236}">
                  <a16:creationId xmlns:a16="http://schemas.microsoft.com/office/drawing/2014/main" xmlns="" id="{8F5523CF-C6B4-4054-9294-2FA8B2CC5E4D}"/>
                </a:ext>
              </a:extLst>
            </p:cNvPr>
            <p:cNvSpPr>
              <a:spLocks noChangeShapeType="1"/>
            </p:cNvSpPr>
            <p:nvPr/>
          </p:nvSpPr>
          <p:spPr bwMode="auto">
            <a:xfrm>
              <a:off x="1968" y="3360"/>
              <a:ext cx="3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48176" name="Line 16">
              <a:extLst>
                <a:ext uri="{FF2B5EF4-FFF2-40B4-BE49-F238E27FC236}">
                  <a16:creationId xmlns:a16="http://schemas.microsoft.com/office/drawing/2014/main" xmlns="" id="{6D17D0DB-7616-460A-AAA6-43BEB3A7A06F}"/>
                </a:ext>
              </a:extLst>
            </p:cNvPr>
            <p:cNvSpPr>
              <a:spLocks noChangeShapeType="1"/>
            </p:cNvSpPr>
            <p:nvPr/>
          </p:nvSpPr>
          <p:spPr bwMode="auto">
            <a:xfrm>
              <a:off x="3120" y="3360"/>
              <a:ext cx="3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cxnSp>
          <p:nvCxnSpPr>
            <p:cNvPr id="348177" name="AutoShape 17">
              <a:extLst>
                <a:ext uri="{FF2B5EF4-FFF2-40B4-BE49-F238E27FC236}">
                  <a16:creationId xmlns:a16="http://schemas.microsoft.com/office/drawing/2014/main" xmlns="" id="{75A2D7B5-6115-450C-A287-7E684300A491}"/>
                </a:ext>
              </a:extLst>
            </p:cNvPr>
            <p:cNvCxnSpPr>
              <a:cxnSpLocks noChangeShapeType="1"/>
              <a:stCxn id="348172" idx="0"/>
              <a:endCxn id="348165" idx="0"/>
            </p:cNvCxnSpPr>
            <p:nvPr/>
          </p:nvCxnSpPr>
          <p:spPr bwMode="auto">
            <a:xfrm rot="16200000" flipH="1" flipV="1">
              <a:off x="2711" y="1969"/>
              <a:ext cx="1" cy="2304"/>
            </a:xfrm>
            <a:prstGeom prst="curvedConnector3">
              <a:avLst>
                <a:gd name="adj1" fmla="val -14400000"/>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xmlns="" id="{0A4765AF-5318-4AC6-AABD-8D8162ECC6B9}"/>
              </a:ext>
            </a:extLst>
          </p:cNvPr>
          <p:cNvSpPr>
            <a:spLocks noGrp="1" noChangeArrowheads="1"/>
          </p:cNvSpPr>
          <p:nvPr>
            <p:ph type="title"/>
          </p:nvPr>
        </p:nvSpPr>
        <p:spPr>
          <a:xfrm>
            <a:off x="685800" y="152400"/>
            <a:ext cx="7772400" cy="1143000"/>
          </a:xfrm>
        </p:spPr>
        <p:txBody>
          <a:bodyPr/>
          <a:lstStyle/>
          <a:p>
            <a:r>
              <a:rPr lang="en-US" altLang="en-US"/>
              <a:t>Game Agents – Sensing (1 of 2)</a:t>
            </a:r>
          </a:p>
        </p:txBody>
      </p:sp>
      <p:sp>
        <p:nvSpPr>
          <p:cNvPr id="392195" name="Rectangle 3">
            <a:extLst>
              <a:ext uri="{FF2B5EF4-FFF2-40B4-BE49-F238E27FC236}">
                <a16:creationId xmlns:a16="http://schemas.microsoft.com/office/drawing/2014/main" xmlns="" id="{7E7F9B0F-BF24-45FF-BD35-8C6AFCB5E678}"/>
              </a:ext>
            </a:extLst>
          </p:cNvPr>
          <p:cNvSpPr>
            <a:spLocks noGrp="1" noChangeArrowheads="1"/>
          </p:cNvSpPr>
          <p:nvPr>
            <p:ph type="body" idx="1"/>
          </p:nvPr>
        </p:nvSpPr>
        <p:spPr>
          <a:xfrm>
            <a:off x="685800" y="1295400"/>
            <a:ext cx="7772400" cy="4876800"/>
          </a:xfrm>
        </p:spPr>
        <p:txBody>
          <a:bodyPr/>
          <a:lstStyle/>
          <a:p>
            <a:pPr>
              <a:lnSpc>
                <a:spcPct val="90000"/>
              </a:lnSpc>
            </a:pPr>
            <a:r>
              <a:rPr lang="en-US" altLang="en-US" sz="2400"/>
              <a:t>Gather current world state: barriers, opponents, objects, …</a:t>
            </a:r>
          </a:p>
          <a:p>
            <a:pPr>
              <a:lnSpc>
                <a:spcPct val="90000"/>
              </a:lnSpc>
            </a:pPr>
            <a:r>
              <a:rPr lang="en-US" altLang="en-US" sz="2400"/>
              <a:t>Needs limitations: avoid “cheating” by looking at game data</a:t>
            </a:r>
          </a:p>
          <a:p>
            <a:pPr lvl="1">
              <a:lnSpc>
                <a:spcPct val="90000"/>
              </a:lnSpc>
            </a:pPr>
            <a:r>
              <a:rPr lang="en-US" altLang="en-US" sz="2200"/>
              <a:t>Typically, same constraints as player (vision, hearing range, etc.)</a:t>
            </a:r>
          </a:p>
          <a:p>
            <a:pPr>
              <a:lnSpc>
                <a:spcPct val="90000"/>
              </a:lnSpc>
            </a:pPr>
            <a:r>
              <a:rPr lang="en-US" altLang="en-US" sz="2400" b="1"/>
              <a:t>Vision</a:t>
            </a:r>
          </a:p>
          <a:p>
            <a:pPr lvl="1">
              <a:lnSpc>
                <a:spcPct val="90000"/>
              </a:lnSpc>
            </a:pPr>
            <a:r>
              <a:rPr lang="en-US" altLang="en-US" sz="2200"/>
              <a:t>Can be quite complicated (CPU intensive) to test visibility (ie- if only part of an object visible)</a:t>
            </a:r>
          </a:p>
          <a:p>
            <a:pPr lvl="1">
              <a:lnSpc>
                <a:spcPct val="90000"/>
              </a:lnSpc>
            </a:pPr>
            <a:r>
              <a:rPr lang="en-US" altLang="en-US" sz="2200"/>
              <a:t>Compute vector to each object</a:t>
            </a:r>
          </a:p>
          <a:p>
            <a:pPr lvl="2">
              <a:lnSpc>
                <a:spcPct val="90000"/>
              </a:lnSpc>
            </a:pPr>
            <a:r>
              <a:rPr lang="en-US" altLang="en-US" sz="2000"/>
              <a:t>Check magnitude (ie- is it too far away?)</a:t>
            </a:r>
          </a:p>
          <a:p>
            <a:pPr lvl="2">
              <a:lnSpc>
                <a:spcPct val="90000"/>
              </a:lnSpc>
            </a:pPr>
            <a:r>
              <a:rPr lang="en-US" altLang="en-US" sz="2000"/>
              <a:t>Check angle (dot product) (ie- within 120° viewing angle?)</a:t>
            </a:r>
          </a:p>
          <a:p>
            <a:pPr lvl="2">
              <a:lnSpc>
                <a:spcPct val="90000"/>
              </a:lnSpc>
            </a:pPr>
            <a:r>
              <a:rPr lang="en-US" altLang="en-US" sz="2000"/>
              <a:t>Check if obscured.  Most expensive, so do last.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xmlns="" id="{F90F0BDB-421B-4491-9E78-6E9A08939097}"/>
              </a:ext>
            </a:extLst>
          </p:cNvPr>
          <p:cNvSpPr>
            <a:spLocks noGrp="1" noChangeArrowheads="1"/>
          </p:cNvSpPr>
          <p:nvPr>
            <p:ph type="title"/>
          </p:nvPr>
        </p:nvSpPr>
        <p:spPr>
          <a:xfrm>
            <a:off x="685800" y="152400"/>
            <a:ext cx="7772400" cy="1143000"/>
          </a:xfrm>
        </p:spPr>
        <p:txBody>
          <a:bodyPr/>
          <a:lstStyle/>
          <a:p>
            <a:r>
              <a:rPr lang="en-US" altLang="en-US"/>
              <a:t>Game Agents – Sensing (2 of 2)</a:t>
            </a:r>
          </a:p>
        </p:txBody>
      </p:sp>
      <p:sp>
        <p:nvSpPr>
          <p:cNvPr id="393219" name="Rectangle 3">
            <a:extLst>
              <a:ext uri="{FF2B5EF4-FFF2-40B4-BE49-F238E27FC236}">
                <a16:creationId xmlns:a16="http://schemas.microsoft.com/office/drawing/2014/main" xmlns="" id="{CD2B88AA-F8A5-414A-9D31-F49BF8694E0B}"/>
              </a:ext>
            </a:extLst>
          </p:cNvPr>
          <p:cNvSpPr>
            <a:spLocks noGrp="1" noChangeArrowheads="1"/>
          </p:cNvSpPr>
          <p:nvPr>
            <p:ph type="body" idx="1"/>
          </p:nvPr>
        </p:nvSpPr>
        <p:spPr>
          <a:xfrm>
            <a:off x="685800" y="1295400"/>
            <a:ext cx="7772400" cy="4876800"/>
          </a:xfrm>
        </p:spPr>
        <p:txBody>
          <a:bodyPr/>
          <a:lstStyle/>
          <a:p>
            <a:pPr>
              <a:lnSpc>
                <a:spcPct val="80000"/>
              </a:lnSpc>
            </a:pPr>
            <a:r>
              <a:rPr lang="en-US" altLang="en-US" sz="2000" b="1"/>
              <a:t>Hearing</a:t>
            </a:r>
          </a:p>
          <a:p>
            <a:pPr lvl="1">
              <a:lnSpc>
                <a:spcPct val="80000"/>
              </a:lnSpc>
            </a:pPr>
            <a:r>
              <a:rPr lang="en-US" altLang="en-US" sz="2000"/>
              <a:t>Ex- tip-toe past, enemy doesn’t hear, but if run past, enemy hears (stealth games, like </a:t>
            </a:r>
            <a:r>
              <a:rPr lang="en-US" altLang="en-US" sz="2000" i="1"/>
              <a:t>Thief</a:t>
            </a:r>
            <a:r>
              <a:rPr lang="en-US" altLang="en-US" sz="2000"/>
              <a:t>)</a:t>
            </a:r>
          </a:p>
          <a:p>
            <a:pPr lvl="1">
              <a:lnSpc>
                <a:spcPct val="80000"/>
              </a:lnSpc>
            </a:pPr>
            <a:r>
              <a:rPr lang="en-US" altLang="en-US" sz="2000"/>
              <a:t>Implement  as event-driven</a:t>
            </a:r>
          </a:p>
          <a:p>
            <a:pPr lvl="2">
              <a:lnSpc>
                <a:spcPct val="80000"/>
              </a:lnSpc>
            </a:pPr>
            <a:r>
              <a:rPr lang="en-US" altLang="en-US" sz="1800"/>
              <a:t>When player performs action, notify agents within range</a:t>
            </a:r>
          </a:p>
          <a:p>
            <a:pPr lvl="3">
              <a:lnSpc>
                <a:spcPct val="80000"/>
              </a:lnSpc>
            </a:pPr>
            <a:r>
              <a:rPr lang="en-US" altLang="en-US" sz="1800"/>
              <a:t>Rather than sound reflection (complicated) usually distance within bounded area</a:t>
            </a:r>
          </a:p>
          <a:p>
            <a:pPr lvl="2">
              <a:lnSpc>
                <a:spcPct val="80000"/>
              </a:lnSpc>
            </a:pPr>
            <a:r>
              <a:rPr lang="en-US" altLang="en-US" sz="1800"/>
              <a:t>Can enhance with listen attributes by agent (if agent is “keen eared” or paying attention)</a:t>
            </a:r>
          </a:p>
          <a:p>
            <a:pPr>
              <a:lnSpc>
                <a:spcPct val="80000"/>
              </a:lnSpc>
            </a:pPr>
            <a:r>
              <a:rPr lang="en-US" altLang="en-US" sz="2000" b="1"/>
              <a:t>Communication</a:t>
            </a:r>
            <a:endParaRPr lang="en-US" altLang="en-US" sz="2000"/>
          </a:p>
          <a:p>
            <a:pPr lvl="1">
              <a:lnSpc>
                <a:spcPct val="80000"/>
              </a:lnSpc>
            </a:pPr>
            <a:r>
              <a:rPr lang="en-US" altLang="en-US" sz="2000"/>
              <a:t>Model sensing data from other agents</a:t>
            </a:r>
          </a:p>
          <a:p>
            <a:pPr lvl="1">
              <a:lnSpc>
                <a:spcPct val="80000"/>
              </a:lnSpc>
            </a:pPr>
            <a:r>
              <a:rPr lang="en-US" altLang="en-US" sz="2000"/>
              <a:t>Can be instant (ie- connected by radio)</a:t>
            </a:r>
          </a:p>
          <a:p>
            <a:pPr lvl="1">
              <a:lnSpc>
                <a:spcPct val="80000"/>
              </a:lnSpc>
            </a:pPr>
            <a:r>
              <a:rPr lang="en-US" altLang="en-US" sz="2000"/>
              <a:t>Or via hearing (ie- shout)</a:t>
            </a:r>
          </a:p>
          <a:p>
            <a:pPr>
              <a:lnSpc>
                <a:spcPct val="80000"/>
              </a:lnSpc>
            </a:pPr>
            <a:r>
              <a:rPr lang="en-US" altLang="en-US" sz="2000" b="1"/>
              <a:t>Reaction times</a:t>
            </a:r>
            <a:r>
              <a:rPr lang="en-US" altLang="en-US" sz="2000"/>
              <a:t> </a:t>
            </a:r>
          </a:p>
          <a:p>
            <a:pPr lvl="1">
              <a:lnSpc>
                <a:spcPct val="80000"/>
              </a:lnSpc>
            </a:pPr>
            <a:r>
              <a:rPr lang="en-US" altLang="en-US" sz="2000"/>
              <a:t>Sensing may take some time (ie- don’t have agent react to alarm instantly, seems unrealistic)</a:t>
            </a:r>
          </a:p>
          <a:p>
            <a:pPr lvl="1">
              <a:lnSpc>
                <a:spcPct val="80000"/>
              </a:lnSpc>
            </a:pPr>
            <a:r>
              <a:rPr lang="en-US" altLang="en-US" sz="2000"/>
              <a:t>Build in delay.  Implement with simple timer.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xmlns="" id="{C068B112-E56A-4118-8491-F1DB7C7264D2}"/>
              </a:ext>
            </a:extLst>
          </p:cNvPr>
          <p:cNvSpPr>
            <a:spLocks noGrp="1" noChangeArrowheads="1"/>
          </p:cNvSpPr>
          <p:nvPr>
            <p:ph type="title"/>
          </p:nvPr>
        </p:nvSpPr>
        <p:spPr/>
        <p:txBody>
          <a:bodyPr/>
          <a:lstStyle/>
          <a:p>
            <a:r>
              <a:rPr lang="en-US" altLang="en-US"/>
              <a:t>Game Agents – Thinking (1 of 3)</a:t>
            </a:r>
          </a:p>
        </p:txBody>
      </p:sp>
      <p:sp>
        <p:nvSpPr>
          <p:cNvPr id="349187" name="Rectangle 3">
            <a:extLst>
              <a:ext uri="{FF2B5EF4-FFF2-40B4-BE49-F238E27FC236}">
                <a16:creationId xmlns:a16="http://schemas.microsoft.com/office/drawing/2014/main" xmlns="" id="{D073FBAC-7F46-4D3A-839E-31536B935849}"/>
              </a:ext>
            </a:extLst>
          </p:cNvPr>
          <p:cNvSpPr>
            <a:spLocks noGrp="1" noChangeArrowheads="1"/>
          </p:cNvSpPr>
          <p:nvPr>
            <p:ph type="body" idx="1"/>
          </p:nvPr>
        </p:nvSpPr>
        <p:spPr/>
        <p:txBody>
          <a:bodyPr/>
          <a:lstStyle/>
          <a:p>
            <a:pPr marL="533400" indent="-533400"/>
            <a:r>
              <a:rPr lang="en-US" altLang="en-US"/>
              <a:t>Evaluate information and make decision</a:t>
            </a:r>
          </a:p>
          <a:p>
            <a:pPr marL="533400" indent="-533400"/>
            <a:r>
              <a:rPr lang="en-US" altLang="en-US"/>
              <a:t>As simple or elaborate as required</a:t>
            </a:r>
          </a:p>
          <a:p>
            <a:pPr marL="533400" indent="-533400"/>
            <a:r>
              <a:rPr lang="en-US" altLang="en-US"/>
              <a:t>Generally, two ways: </a:t>
            </a:r>
          </a:p>
          <a:p>
            <a:pPr marL="952500" lvl="1" indent="-495300">
              <a:buFontTx/>
              <a:buAutoNum type="arabicPeriod"/>
            </a:pPr>
            <a:r>
              <a:rPr lang="en-US" altLang="en-US"/>
              <a:t>Pre-coded expert knowledge</a:t>
            </a:r>
          </a:p>
          <a:p>
            <a:pPr marL="1371600" lvl="2" indent="-457200"/>
            <a:r>
              <a:rPr lang="en-US" altLang="en-US"/>
              <a:t>Typically hand-crafted “if-then” rules + “randomness” to make unpredictable</a:t>
            </a:r>
          </a:p>
          <a:p>
            <a:pPr marL="952500" lvl="1" indent="-495300">
              <a:buFontTx/>
              <a:buAutoNum type="arabicPeriod"/>
            </a:pPr>
            <a:r>
              <a:rPr lang="en-US" altLang="en-US"/>
              <a:t>Search algorithm for best (optimal) solution</a:t>
            </a:r>
          </a:p>
          <a:p>
            <a:pPr marL="1371600" lvl="2" indent="-457200"/>
            <a:r>
              <a:rPr lang="en-US" altLang="en-US"/>
              <a:t>Ex- MinMax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970B7C52-30E3-4C64-8280-EDE58E1737C4}"/>
              </a:ext>
            </a:extLst>
          </p:cNvPr>
          <p:cNvSpPr>
            <a:spLocks noGrp="1" noChangeArrowheads="1"/>
          </p:cNvSpPr>
          <p:nvPr>
            <p:ph type="title"/>
          </p:nvPr>
        </p:nvSpPr>
        <p:spPr/>
        <p:txBody>
          <a:bodyPr/>
          <a:lstStyle/>
          <a:p>
            <a:r>
              <a:rPr lang="en-US" altLang="en-US"/>
              <a:t>Game Agents – Thinking (2 of 3)</a:t>
            </a:r>
          </a:p>
        </p:txBody>
      </p:sp>
      <p:sp>
        <p:nvSpPr>
          <p:cNvPr id="350211" name="Rectangle 3">
            <a:extLst>
              <a:ext uri="{FF2B5EF4-FFF2-40B4-BE49-F238E27FC236}">
                <a16:creationId xmlns:a16="http://schemas.microsoft.com/office/drawing/2014/main" xmlns="" id="{D5F6A996-B6F7-4441-805C-3D7094CC1178}"/>
              </a:ext>
            </a:extLst>
          </p:cNvPr>
          <p:cNvSpPr>
            <a:spLocks noGrp="1" noChangeArrowheads="1"/>
          </p:cNvSpPr>
          <p:nvPr>
            <p:ph type="body" idx="1"/>
          </p:nvPr>
        </p:nvSpPr>
        <p:spPr>
          <a:xfrm>
            <a:off x="685800" y="1828800"/>
            <a:ext cx="8229600" cy="4267200"/>
          </a:xfrm>
        </p:spPr>
        <p:txBody>
          <a:bodyPr/>
          <a:lstStyle/>
          <a:p>
            <a:pPr>
              <a:lnSpc>
                <a:spcPct val="90000"/>
              </a:lnSpc>
            </a:pPr>
            <a:r>
              <a:rPr lang="en-US" altLang="en-US" sz="2400"/>
              <a:t>Expert Knowledge </a:t>
            </a:r>
          </a:p>
          <a:p>
            <a:pPr lvl="1">
              <a:lnSpc>
                <a:spcPct val="90000"/>
              </a:lnSpc>
            </a:pPr>
            <a:r>
              <a:rPr lang="en-US" altLang="en-US" sz="2200"/>
              <a:t>Finite State Machines, decision trees, … (FSM most popular, details next)</a:t>
            </a:r>
          </a:p>
          <a:p>
            <a:pPr lvl="1">
              <a:lnSpc>
                <a:spcPct val="90000"/>
              </a:lnSpc>
            </a:pPr>
            <a:r>
              <a:rPr lang="en-US" altLang="en-US" sz="2200"/>
              <a:t>Appealing since simple, natural, embodies common sense and knowledge of domain</a:t>
            </a:r>
          </a:p>
          <a:p>
            <a:pPr lvl="2">
              <a:lnSpc>
                <a:spcPct val="90000"/>
              </a:lnSpc>
            </a:pPr>
            <a:r>
              <a:rPr lang="en-US" altLang="en-US" sz="2000"/>
              <a:t>Ex: See enemy weaker than you? </a:t>
            </a:r>
            <a:r>
              <a:rPr lang="en-US" altLang="en-US" sz="2000">
                <a:sym typeface="Wingdings" panose="05000000000000000000" pitchFamily="2" charset="2"/>
              </a:rPr>
              <a:t> A</a:t>
            </a:r>
            <a:r>
              <a:rPr lang="en-US" altLang="en-US" sz="2000"/>
              <a:t>ttack. See enemy stronger? </a:t>
            </a:r>
            <a:r>
              <a:rPr lang="en-US" altLang="en-US" sz="2000">
                <a:sym typeface="Wingdings" panose="05000000000000000000" pitchFamily="2" charset="2"/>
              </a:rPr>
              <a:t></a:t>
            </a:r>
            <a:r>
              <a:rPr lang="en-US" altLang="en-US" sz="2000"/>
              <a:t> Go get help</a:t>
            </a:r>
          </a:p>
          <a:p>
            <a:pPr lvl="1">
              <a:lnSpc>
                <a:spcPct val="90000"/>
              </a:lnSpc>
            </a:pPr>
            <a:r>
              <a:rPr lang="en-US" altLang="en-US" sz="2200"/>
              <a:t>Trouble is, often does not scale</a:t>
            </a:r>
          </a:p>
          <a:p>
            <a:pPr lvl="2">
              <a:lnSpc>
                <a:spcPct val="90000"/>
              </a:lnSpc>
            </a:pPr>
            <a:r>
              <a:rPr lang="en-US" altLang="en-US" sz="2000"/>
              <a:t>Complex situations have many factors</a:t>
            </a:r>
          </a:p>
          <a:p>
            <a:pPr lvl="2">
              <a:lnSpc>
                <a:spcPct val="90000"/>
              </a:lnSpc>
            </a:pPr>
            <a:r>
              <a:rPr lang="en-US" altLang="en-US" sz="2000"/>
              <a:t>Add more rules, becomes brittle</a:t>
            </a:r>
          </a:p>
          <a:p>
            <a:pPr lvl="1">
              <a:lnSpc>
                <a:spcPct val="90000"/>
              </a:lnSpc>
            </a:pPr>
            <a:r>
              <a:rPr lang="en-US" altLang="en-US" sz="2200"/>
              <a:t>Still, often quite adequate for many AI tasks</a:t>
            </a:r>
          </a:p>
          <a:p>
            <a:pPr lvl="2">
              <a:lnSpc>
                <a:spcPct val="90000"/>
              </a:lnSpc>
            </a:pPr>
            <a:r>
              <a:rPr lang="en-US" altLang="en-US" sz="2000"/>
              <a:t>Many agents have quite narrow domain, so doesn’t matter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xmlns="" id="{C8C83843-AB1D-4AA3-84C2-74304F37B96D}"/>
              </a:ext>
            </a:extLst>
          </p:cNvPr>
          <p:cNvSpPr>
            <a:spLocks noGrp="1" noChangeArrowheads="1"/>
          </p:cNvSpPr>
          <p:nvPr>
            <p:ph type="title"/>
          </p:nvPr>
        </p:nvSpPr>
        <p:spPr/>
        <p:txBody>
          <a:bodyPr/>
          <a:lstStyle/>
          <a:p>
            <a:r>
              <a:rPr lang="en-US" altLang="en-US"/>
              <a:t>Game Agents – Thinking (3 of 3)</a:t>
            </a:r>
          </a:p>
        </p:txBody>
      </p:sp>
      <p:sp>
        <p:nvSpPr>
          <p:cNvPr id="351235" name="Rectangle 3">
            <a:extLst>
              <a:ext uri="{FF2B5EF4-FFF2-40B4-BE49-F238E27FC236}">
                <a16:creationId xmlns:a16="http://schemas.microsoft.com/office/drawing/2014/main" xmlns="" id="{EB0FBC51-46D5-48A0-A4C0-9519AED6B565}"/>
              </a:ext>
            </a:extLst>
          </p:cNvPr>
          <p:cNvSpPr>
            <a:spLocks noGrp="1" noChangeArrowheads="1"/>
          </p:cNvSpPr>
          <p:nvPr>
            <p:ph type="body" idx="1"/>
          </p:nvPr>
        </p:nvSpPr>
        <p:spPr>
          <a:xfrm>
            <a:off x="685800" y="1828800"/>
            <a:ext cx="8077200" cy="4267200"/>
          </a:xfrm>
        </p:spPr>
        <p:txBody>
          <a:bodyPr/>
          <a:lstStyle/>
          <a:p>
            <a:pPr>
              <a:lnSpc>
                <a:spcPct val="90000"/>
              </a:lnSpc>
            </a:pPr>
            <a:r>
              <a:rPr lang="en-US" altLang="en-US"/>
              <a:t>Search</a:t>
            </a:r>
          </a:p>
          <a:p>
            <a:pPr lvl="1">
              <a:lnSpc>
                <a:spcPct val="90000"/>
              </a:lnSpc>
            </a:pPr>
            <a:r>
              <a:rPr lang="en-US" altLang="en-US"/>
              <a:t>Look ahead and see what move to do next</a:t>
            </a:r>
          </a:p>
          <a:p>
            <a:pPr lvl="2">
              <a:lnSpc>
                <a:spcPct val="90000"/>
              </a:lnSpc>
            </a:pPr>
            <a:r>
              <a:rPr lang="en-US" altLang="en-US"/>
              <a:t>Ex: piece on game board (MinMax), pathfinding (A*)</a:t>
            </a:r>
          </a:p>
          <a:p>
            <a:pPr lvl="1">
              <a:lnSpc>
                <a:spcPct val="90000"/>
              </a:lnSpc>
            </a:pPr>
            <a:r>
              <a:rPr lang="en-US" altLang="en-US"/>
              <a:t>Works well with known information (ie- can see obstacles, pieces on board)</a:t>
            </a:r>
          </a:p>
          <a:p>
            <a:pPr>
              <a:lnSpc>
                <a:spcPct val="90000"/>
              </a:lnSpc>
            </a:pPr>
            <a:r>
              <a:rPr lang="en-US" altLang="en-US"/>
              <a:t>Machine learning</a:t>
            </a:r>
          </a:p>
          <a:p>
            <a:pPr lvl="1">
              <a:lnSpc>
                <a:spcPct val="90000"/>
              </a:lnSpc>
            </a:pPr>
            <a:r>
              <a:rPr lang="en-US" altLang="en-US"/>
              <a:t>Evaluate past actions, use for future action</a:t>
            </a:r>
          </a:p>
          <a:p>
            <a:pPr lvl="1">
              <a:lnSpc>
                <a:spcPct val="90000"/>
              </a:lnSpc>
            </a:pPr>
            <a:r>
              <a:rPr lang="en-US" altLang="en-US"/>
              <a:t>Techniques show promise, but typically too slow</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xmlns="" id="{963AB168-8AA1-4E5D-BB7D-5CCDABDD9CE3}"/>
              </a:ext>
            </a:extLst>
          </p:cNvPr>
          <p:cNvSpPr>
            <a:spLocks noGrp="1" noChangeArrowheads="1"/>
          </p:cNvSpPr>
          <p:nvPr>
            <p:ph type="title"/>
          </p:nvPr>
        </p:nvSpPr>
        <p:spPr/>
        <p:txBody>
          <a:bodyPr/>
          <a:lstStyle/>
          <a:p>
            <a:r>
              <a:rPr lang="en-US" altLang="en-US"/>
              <a:t>Game Agents – Acting (1 of 2)</a:t>
            </a:r>
          </a:p>
        </p:txBody>
      </p:sp>
      <p:sp>
        <p:nvSpPr>
          <p:cNvPr id="394243" name="Rectangle 3">
            <a:extLst>
              <a:ext uri="{FF2B5EF4-FFF2-40B4-BE49-F238E27FC236}">
                <a16:creationId xmlns:a16="http://schemas.microsoft.com/office/drawing/2014/main" xmlns="" id="{181D6D16-EE24-4987-B62B-62A943883118}"/>
              </a:ext>
            </a:extLst>
          </p:cNvPr>
          <p:cNvSpPr>
            <a:spLocks noGrp="1" noChangeArrowheads="1"/>
          </p:cNvSpPr>
          <p:nvPr>
            <p:ph type="body" idx="1"/>
          </p:nvPr>
        </p:nvSpPr>
        <p:spPr/>
        <p:txBody>
          <a:bodyPr/>
          <a:lstStyle/>
          <a:p>
            <a:r>
              <a:rPr lang="en-US" altLang="en-US" dirty="0"/>
              <a:t>Learning and Remembering</a:t>
            </a:r>
          </a:p>
          <a:p>
            <a:pPr lvl="1"/>
            <a:r>
              <a:rPr lang="en-US" altLang="en-US" dirty="0"/>
              <a:t>May not be important in many games where agent short-lived (</a:t>
            </a:r>
            <a:r>
              <a:rPr lang="en-US" altLang="en-US" dirty="0" err="1"/>
              <a:t>ie</a:t>
            </a:r>
            <a:r>
              <a:rPr lang="en-US" altLang="en-US" dirty="0"/>
              <a:t>- enemy drone)</a:t>
            </a:r>
          </a:p>
          <a:p>
            <a:pPr lvl="1"/>
            <a:r>
              <a:rPr lang="en-US" altLang="en-US" dirty="0"/>
              <a:t>But if alive for 30+ seconds, can be helpful</a:t>
            </a:r>
          </a:p>
          <a:p>
            <a:pPr lvl="2"/>
            <a:r>
              <a:rPr lang="en-US" altLang="en-US" dirty="0" err="1"/>
              <a:t>ie</a:t>
            </a:r>
            <a:r>
              <a:rPr lang="en-US" altLang="en-US" dirty="0"/>
              <a:t>- player attacks from right, so shield right</a:t>
            </a:r>
          </a:p>
          <a:p>
            <a:pPr lvl="1"/>
            <a:r>
              <a:rPr lang="en-US" altLang="en-US" dirty="0"/>
              <a:t>Implementation - too avoid too much information, can have fade from memory (by time or by queue that becomes full)</a:t>
            </a:r>
          </a:p>
          <a:p>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xmlns="" id="{E30B9E51-E702-483D-83D6-B8C425699A77}"/>
              </a:ext>
            </a:extLst>
          </p:cNvPr>
          <p:cNvSpPr>
            <a:spLocks noGrp="1" noChangeArrowheads="1"/>
          </p:cNvSpPr>
          <p:nvPr>
            <p:ph type="title"/>
          </p:nvPr>
        </p:nvSpPr>
        <p:spPr>
          <a:xfrm>
            <a:off x="685800" y="0"/>
            <a:ext cx="7772400" cy="1143000"/>
          </a:xfrm>
        </p:spPr>
        <p:txBody>
          <a:bodyPr/>
          <a:lstStyle/>
          <a:p>
            <a:r>
              <a:rPr lang="en-US" altLang="en-US"/>
              <a:t>Game Agents – Acting (2 of 2)</a:t>
            </a:r>
          </a:p>
        </p:txBody>
      </p:sp>
      <p:sp>
        <p:nvSpPr>
          <p:cNvPr id="352259" name="Rectangle 3">
            <a:extLst>
              <a:ext uri="{FF2B5EF4-FFF2-40B4-BE49-F238E27FC236}">
                <a16:creationId xmlns:a16="http://schemas.microsoft.com/office/drawing/2014/main" xmlns="" id="{490EB681-CD2E-4D07-86DE-4431E5D42F92}"/>
              </a:ext>
            </a:extLst>
          </p:cNvPr>
          <p:cNvSpPr>
            <a:spLocks noGrp="1" noChangeArrowheads="1"/>
          </p:cNvSpPr>
          <p:nvPr>
            <p:ph type="body" idx="1"/>
          </p:nvPr>
        </p:nvSpPr>
        <p:spPr>
          <a:xfrm>
            <a:off x="685800" y="1371600"/>
            <a:ext cx="7772400" cy="4800600"/>
          </a:xfrm>
        </p:spPr>
        <p:txBody>
          <a:bodyPr/>
          <a:lstStyle/>
          <a:p>
            <a:r>
              <a:rPr lang="en-US" altLang="en-US" sz="2400"/>
              <a:t>Making agents stupid</a:t>
            </a:r>
          </a:p>
          <a:p>
            <a:pPr lvl="1"/>
            <a:r>
              <a:rPr lang="en-US" altLang="en-US" sz="2200"/>
              <a:t>Many cases, easy to make agents dominate</a:t>
            </a:r>
          </a:p>
          <a:p>
            <a:pPr lvl="2"/>
            <a:r>
              <a:rPr lang="en-US" altLang="en-US" sz="2000"/>
              <a:t>Ex: FPS bot always makes head-shot</a:t>
            </a:r>
          </a:p>
          <a:p>
            <a:pPr lvl="1"/>
            <a:r>
              <a:rPr lang="en-US" altLang="en-US" sz="2200"/>
              <a:t>Dumb down by giving “human” conditions, longer reaction times, make unnecessarily vulnerable, have make mistakes</a:t>
            </a:r>
          </a:p>
          <a:p>
            <a:r>
              <a:rPr lang="en-US" altLang="en-US" sz="2400"/>
              <a:t>Agent cheating</a:t>
            </a:r>
          </a:p>
          <a:p>
            <a:pPr lvl="1"/>
            <a:r>
              <a:rPr lang="en-US" altLang="en-US" sz="2200"/>
              <a:t>Ideally, don’t have unfair advantage (such as more attributes or more knowledge)</a:t>
            </a:r>
          </a:p>
          <a:p>
            <a:pPr lvl="1"/>
            <a:r>
              <a:rPr lang="en-US" altLang="en-US" sz="2200"/>
              <a:t>But sometimes might “cheat” to make a challenge</a:t>
            </a:r>
          </a:p>
          <a:p>
            <a:pPr lvl="2"/>
            <a:r>
              <a:rPr lang="en-US" altLang="en-US" sz="2000"/>
              <a:t>Remember, that’s the goal, AI lose in challenging way</a:t>
            </a:r>
          </a:p>
          <a:p>
            <a:pPr lvl="1"/>
            <a:r>
              <a:rPr lang="en-US" altLang="en-US" sz="2200"/>
              <a:t>Best to let player know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Course Outcomes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62659431"/>
              </p:ext>
            </p:extLst>
          </p:nvPr>
        </p:nvGraphicFramePr>
        <p:xfrm>
          <a:off x="838200" y="1676401"/>
          <a:ext cx="7543799" cy="4495798"/>
        </p:xfrm>
        <a:graphic>
          <a:graphicData uri="http://schemas.openxmlformats.org/drawingml/2006/table">
            <a:tbl>
              <a:tblPr firstRow="1" firstCol="1" bandRow="1">
                <a:tableStyleId>{5C22544A-7EE6-4342-B048-85BDC9FD1C3A}</a:tableStyleId>
              </a:tblPr>
              <a:tblGrid>
                <a:gridCol w="562010">
                  <a:extLst>
                    <a:ext uri="{9D8B030D-6E8A-4147-A177-3AD203B41FA5}">
                      <a16:colId xmlns:a16="http://schemas.microsoft.com/office/drawing/2014/main" xmlns="" val="20000"/>
                    </a:ext>
                  </a:extLst>
                </a:gridCol>
                <a:gridCol w="6981789">
                  <a:extLst>
                    <a:ext uri="{9D8B030D-6E8A-4147-A177-3AD203B41FA5}">
                      <a16:colId xmlns:a16="http://schemas.microsoft.com/office/drawing/2014/main" xmlns="" val="20001"/>
                    </a:ext>
                  </a:extLst>
                </a:gridCol>
              </a:tblGrid>
              <a:tr h="612157">
                <a:tc>
                  <a:txBody>
                    <a:bodyPr/>
                    <a:lstStyle/>
                    <a:p>
                      <a:pPr marL="0" marR="0" algn="just">
                        <a:lnSpc>
                          <a:spcPct val="115000"/>
                        </a:lnSpc>
                        <a:spcBef>
                          <a:spcPts val="0"/>
                        </a:spcBef>
                        <a:spcAft>
                          <a:spcPts val="1000"/>
                        </a:spcAft>
                      </a:pPr>
                      <a:r>
                        <a:rPr lang="en-US" sz="2000" dirty="0">
                          <a:effectLst/>
                        </a:rPr>
                        <a:t> </a:t>
                      </a:r>
                      <a:endParaRPr lang="en-US" sz="2000" dirty="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Course Outcomes</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0"/>
                  </a:ext>
                </a:extLst>
              </a:tr>
              <a:tr h="553684">
                <a:tc>
                  <a:txBody>
                    <a:bodyPr/>
                    <a:lstStyle/>
                    <a:p>
                      <a:pPr marL="0" marR="0" algn="just">
                        <a:lnSpc>
                          <a:spcPct val="115000"/>
                        </a:lnSpc>
                        <a:spcBef>
                          <a:spcPts val="0"/>
                        </a:spcBef>
                        <a:spcAft>
                          <a:spcPts val="1000"/>
                        </a:spcAft>
                      </a:pPr>
                      <a:r>
                        <a:rPr lang="en-US" sz="2000">
                          <a:effectLst/>
                        </a:rPr>
                        <a:t>CO1</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Understand the basic concepts of Artificial Intelligence</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1"/>
                  </a:ext>
                </a:extLst>
              </a:tr>
              <a:tr h="553684">
                <a:tc>
                  <a:txBody>
                    <a:bodyPr/>
                    <a:lstStyle/>
                    <a:p>
                      <a:pPr marL="0" marR="0" algn="just">
                        <a:lnSpc>
                          <a:spcPct val="115000"/>
                        </a:lnSpc>
                        <a:spcBef>
                          <a:spcPts val="0"/>
                        </a:spcBef>
                        <a:spcAft>
                          <a:spcPts val="1000"/>
                        </a:spcAft>
                      </a:pPr>
                      <a:r>
                        <a:rPr lang="en-US" sz="2000">
                          <a:effectLst/>
                        </a:rPr>
                        <a:t>CO2</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Understand the principles of AI and its life cycle</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2"/>
                  </a:ext>
                </a:extLst>
              </a:tr>
              <a:tr h="580987">
                <a:tc>
                  <a:txBody>
                    <a:bodyPr/>
                    <a:lstStyle/>
                    <a:p>
                      <a:pPr marL="0" marR="0" algn="just">
                        <a:lnSpc>
                          <a:spcPct val="115000"/>
                        </a:lnSpc>
                        <a:spcBef>
                          <a:spcPts val="0"/>
                        </a:spcBef>
                        <a:spcAft>
                          <a:spcPts val="1000"/>
                        </a:spcAft>
                      </a:pPr>
                      <a:r>
                        <a:rPr lang="en-US" sz="2000">
                          <a:effectLst/>
                        </a:rPr>
                        <a:t>CO3</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Apply the concepts of data analysis in real world scenario</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3"/>
                  </a:ext>
                </a:extLst>
              </a:tr>
              <a:tr h="932199">
                <a:tc>
                  <a:txBody>
                    <a:bodyPr/>
                    <a:lstStyle/>
                    <a:p>
                      <a:pPr marL="0" marR="0" algn="just">
                        <a:lnSpc>
                          <a:spcPct val="115000"/>
                        </a:lnSpc>
                        <a:spcBef>
                          <a:spcPts val="0"/>
                        </a:spcBef>
                        <a:spcAft>
                          <a:spcPts val="1000"/>
                        </a:spcAft>
                      </a:pPr>
                      <a:r>
                        <a:rPr lang="en-US" sz="2000">
                          <a:effectLst/>
                        </a:rPr>
                        <a:t>CO4</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Identify the characteristics of machine learning that makes it useful to solve real-world problems</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4"/>
                  </a:ext>
                </a:extLst>
              </a:tr>
              <a:tr h="553684">
                <a:tc>
                  <a:txBody>
                    <a:bodyPr/>
                    <a:lstStyle/>
                    <a:p>
                      <a:pPr marL="0" marR="0" algn="just">
                        <a:lnSpc>
                          <a:spcPct val="115000"/>
                        </a:lnSpc>
                        <a:spcBef>
                          <a:spcPts val="0"/>
                        </a:spcBef>
                        <a:spcAft>
                          <a:spcPts val="1000"/>
                        </a:spcAft>
                      </a:pPr>
                      <a:r>
                        <a:rPr lang="en-US" sz="2000">
                          <a:effectLst/>
                        </a:rPr>
                        <a:t>CO5</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Identify applications of AI in relevant disciplines</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5"/>
                  </a:ext>
                </a:extLst>
              </a:tr>
              <a:tr h="709403">
                <a:tc>
                  <a:txBody>
                    <a:bodyPr/>
                    <a:lstStyle/>
                    <a:p>
                      <a:pPr marL="0" marR="0" algn="just">
                        <a:lnSpc>
                          <a:spcPct val="115000"/>
                        </a:lnSpc>
                        <a:spcBef>
                          <a:spcPts val="0"/>
                        </a:spcBef>
                        <a:spcAft>
                          <a:spcPts val="1000"/>
                        </a:spcAft>
                      </a:pPr>
                      <a:r>
                        <a:rPr lang="en-US" sz="2000">
                          <a:effectLst/>
                        </a:rPr>
                        <a:t>CO6</a:t>
                      </a:r>
                      <a:endParaRPr lang="en-US" sz="2000">
                        <a:solidFill>
                          <a:srgbClr val="000000"/>
                        </a:solidFill>
                        <a:effectLst/>
                        <a:latin typeface="Helvetica Neue"/>
                        <a:ea typeface="Arial Unicode MS"/>
                        <a:cs typeface="Arial Unicode MS"/>
                      </a:endParaRPr>
                    </a:p>
                  </a:txBody>
                  <a:tcPr marL="50800" marR="50800" marT="50800" marB="50800"/>
                </a:tc>
                <a:tc>
                  <a:txBody>
                    <a:bodyPr/>
                    <a:lstStyle/>
                    <a:p>
                      <a:pPr marL="0" marR="0" algn="just">
                        <a:lnSpc>
                          <a:spcPct val="115000"/>
                        </a:lnSpc>
                        <a:spcBef>
                          <a:spcPts val="0"/>
                        </a:spcBef>
                        <a:spcAft>
                          <a:spcPts val="1000"/>
                        </a:spcAft>
                      </a:pPr>
                      <a:r>
                        <a:rPr lang="en-US" sz="2000" dirty="0">
                          <a:effectLst/>
                        </a:rPr>
                        <a:t>Understand the latest trends in AI and ethical issues</a:t>
                      </a:r>
                      <a:endParaRPr lang="en-US" sz="20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36034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162B6D-4542-4A92-B279-55538E587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7AFF58F-AC6A-4F55-B2EC-144CC14A09E3}"/>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lgn="ctr">
              <a:buNone/>
            </a:pPr>
            <a:r>
              <a:rPr lang="en-US" sz="3200" dirty="0">
                <a:effectLst/>
              </a:rPr>
              <a:t>Agents and Environment</a:t>
            </a:r>
            <a:endParaRPr lang="en-IN" dirty="0"/>
          </a:p>
        </p:txBody>
      </p:sp>
    </p:spTree>
    <p:extLst>
      <p:ext uri="{BB962C8B-B14F-4D97-AF65-F5344CB8AC3E}">
        <p14:creationId xmlns:p14="http://schemas.microsoft.com/office/powerpoint/2010/main" xmlns="" val="914215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1066800" y="-76200"/>
            <a:ext cx="7772400" cy="1143000"/>
          </a:xfrm>
        </p:spPr>
        <p:txBody>
          <a:bodyPr/>
          <a:lstStyle/>
          <a:p>
            <a:pPr eaLnBrk="1" hangingPunct="1">
              <a:defRPr/>
            </a:pPr>
            <a:r>
              <a:rPr lang="en-US" dirty="0">
                <a:solidFill>
                  <a:srgbClr val="FF0000"/>
                </a:solidFill>
                <a:cs typeface="+mj-cs"/>
              </a:rPr>
              <a:t>Outline</a:t>
            </a:r>
          </a:p>
        </p:txBody>
      </p:sp>
      <p:sp>
        <p:nvSpPr>
          <p:cNvPr id="1252355" name="Rectangle 3"/>
          <p:cNvSpPr>
            <a:spLocks noGrp="1" noChangeArrowheads="1"/>
          </p:cNvSpPr>
          <p:nvPr>
            <p:ph type="body" idx="1"/>
          </p:nvPr>
        </p:nvSpPr>
        <p:spPr>
          <a:xfrm>
            <a:off x="914400" y="1066800"/>
            <a:ext cx="7924800" cy="2971800"/>
          </a:xfrm>
        </p:spPr>
        <p:txBody>
          <a:bodyPr>
            <a:normAutofit/>
          </a:bodyPr>
          <a:lstStyle/>
          <a:p>
            <a:pPr eaLnBrk="1" hangingPunct="1">
              <a:defRPr/>
            </a:pPr>
            <a:r>
              <a:rPr lang="en-US" b="1" dirty="0">
                <a:solidFill>
                  <a:srgbClr val="FF0000"/>
                </a:solidFill>
                <a:cs typeface="+mn-cs"/>
              </a:rPr>
              <a:t>Characterization of agents and environments</a:t>
            </a:r>
          </a:p>
          <a:p>
            <a:pPr eaLnBrk="1" hangingPunct="1">
              <a:defRPr/>
            </a:pPr>
            <a:r>
              <a:rPr lang="en-US" sz="2200" b="1" dirty="0">
                <a:solidFill>
                  <a:srgbClr val="3333CC"/>
                </a:solidFill>
                <a:cs typeface="+mn-cs"/>
              </a:rPr>
              <a:t>Rationality</a:t>
            </a:r>
          </a:p>
          <a:p>
            <a:pPr eaLnBrk="1" hangingPunct="1">
              <a:defRPr/>
            </a:pPr>
            <a:r>
              <a:rPr lang="en-US" sz="2200" b="1" dirty="0">
                <a:solidFill>
                  <a:srgbClr val="3333CC"/>
                </a:solidFill>
                <a:cs typeface="+mn-cs"/>
              </a:rPr>
              <a:t>PEAS (Performance measure, Environment, Actuators, Sensors)</a:t>
            </a:r>
          </a:p>
          <a:p>
            <a:pPr eaLnBrk="1" hangingPunct="1">
              <a:defRPr/>
            </a:pPr>
            <a:r>
              <a:rPr lang="en-US" b="1" dirty="0">
                <a:solidFill>
                  <a:srgbClr val="FF0000"/>
                </a:solidFill>
                <a:cs typeface="+mn-cs"/>
              </a:rPr>
              <a:t>Environment types</a:t>
            </a:r>
          </a:p>
        </p:txBody>
      </p:sp>
      <p:sp>
        <p:nvSpPr>
          <p:cNvPr id="4" name="TextBox 3"/>
          <p:cNvSpPr txBox="1"/>
          <p:nvPr/>
        </p:nvSpPr>
        <p:spPr>
          <a:xfrm>
            <a:off x="1867172" y="4191000"/>
            <a:ext cx="5779852" cy="646331"/>
          </a:xfrm>
          <a:prstGeom prst="rect">
            <a:avLst/>
          </a:prstGeom>
          <a:noFill/>
        </p:spPr>
        <p:txBody>
          <a:bodyPr wrap="none" rtlCol="0">
            <a:spAutoFit/>
          </a:bodyPr>
          <a:lstStyle/>
          <a:p>
            <a:pPr algn="ctr"/>
            <a:r>
              <a:rPr lang="en-US" b="1" dirty="0"/>
              <a:t>Intelligent agent-view provides framework to integrate the</a:t>
            </a:r>
          </a:p>
          <a:p>
            <a:pPr algn="ctr"/>
            <a:r>
              <a:rPr lang="en-US" b="1" dirty="0"/>
              <a:t>many subareas of 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a:xfrm>
            <a:off x="1143000" y="381000"/>
            <a:ext cx="7696200" cy="914400"/>
          </a:xfrm>
        </p:spPr>
        <p:txBody>
          <a:bodyPr>
            <a:normAutofit/>
          </a:bodyPr>
          <a:lstStyle/>
          <a:p>
            <a:pPr eaLnBrk="1" hangingPunct="1">
              <a:defRPr/>
            </a:pPr>
            <a:r>
              <a:rPr lang="en-US" sz="4000" dirty="0">
                <a:solidFill>
                  <a:srgbClr val="FF0000"/>
                </a:solidFill>
                <a:cs typeface="+mj-cs"/>
              </a:rPr>
              <a:t>Agents</a:t>
            </a:r>
          </a:p>
        </p:txBody>
      </p:sp>
      <p:sp>
        <p:nvSpPr>
          <p:cNvPr id="1280003" name="Rectangle 3"/>
          <p:cNvSpPr>
            <a:spLocks noGrp="1" noChangeArrowheads="1"/>
          </p:cNvSpPr>
          <p:nvPr>
            <p:ph type="body" idx="1"/>
          </p:nvPr>
        </p:nvSpPr>
        <p:spPr>
          <a:xfrm>
            <a:off x="685800" y="1295400"/>
            <a:ext cx="7772400" cy="4724400"/>
          </a:xfrm>
        </p:spPr>
        <p:txBody>
          <a:bodyPr/>
          <a:lstStyle/>
          <a:p>
            <a:pPr marL="225425" indent="-225425" algn="just" eaLnBrk="1" hangingPunct="1">
              <a:defRPr/>
            </a:pPr>
            <a:r>
              <a:rPr lang="en-US" sz="2800" b="1" dirty="0">
                <a:cs typeface="+mn-cs"/>
              </a:rPr>
              <a:t>Definition: An </a:t>
            </a:r>
            <a:r>
              <a:rPr lang="en-US" sz="2800" b="1" dirty="0">
                <a:solidFill>
                  <a:schemeClr val="accent2"/>
                </a:solidFill>
                <a:cs typeface="+mn-cs"/>
              </a:rPr>
              <a:t>agent</a:t>
            </a:r>
            <a:r>
              <a:rPr lang="en-US" sz="2800" b="1" dirty="0">
                <a:cs typeface="+mn-cs"/>
              </a:rPr>
              <a:t> perceives its </a:t>
            </a:r>
            <a:r>
              <a:rPr lang="en-US" sz="2800" b="1" dirty="0">
                <a:solidFill>
                  <a:schemeClr val="accent2"/>
                </a:solidFill>
                <a:cs typeface="+mn-cs"/>
              </a:rPr>
              <a:t>environment</a:t>
            </a:r>
            <a:r>
              <a:rPr lang="en-US" sz="2800" b="1" dirty="0">
                <a:cs typeface="+mn-cs"/>
              </a:rPr>
              <a:t> via </a:t>
            </a:r>
            <a:r>
              <a:rPr lang="en-US" sz="2800" b="1" dirty="0">
                <a:solidFill>
                  <a:schemeClr val="accent2"/>
                </a:solidFill>
                <a:cs typeface="+mn-cs"/>
              </a:rPr>
              <a:t>sensors</a:t>
            </a:r>
            <a:r>
              <a:rPr lang="en-US" sz="2800" b="1" dirty="0">
                <a:cs typeface="+mn-cs"/>
              </a:rPr>
              <a:t> and acts</a:t>
            </a:r>
            <a:r>
              <a:rPr lang="en-US" sz="2800" b="1" dirty="0">
                <a:solidFill>
                  <a:srgbClr val="FF0000"/>
                </a:solidFill>
                <a:cs typeface="+mn-cs"/>
              </a:rPr>
              <a:t> </a:t>
            </a:r>
            <a:r>
              <a:rPr lang="en-US" sz="2800" b="1" dirty="0">
                <a:cs typeface="+mn-cs"/>
              </a:rPr>
              <a:t>upon that environment through its </a:t>
            </a:r>
            <a:r>
              <a:rPr lang="en-US" sz="2800" b="1" dirty="0">
                <a:solidFill>
                  <a:schemeClr val="accent2"/>
                </a:solidFill>
                <a:cs typeface="+mn-cs"/>
              </a:rPr>
              <a:t>actuators.</a:t>
            </a:r>
            <a:r>
              <a:rPr lang="en-US" sz="2800" b="1" dirty="0">
                <a:cs typeface="+mn-cs"/>
              </a:rPr>
              <a:t> </a:t>
            </a:r>
          </a:p>
          <a:p>
            <a:pPr marL="225425" indent="-225425" eaLnBrk="1" hangingPunct="1">
              <a:defRPr/>
            </a:pPr>
            <a:endParaRPr lang="en-US" b="1" dirty="0">
              <a:cs typeface="+mn-cs"/>
            </a:endParaRPr>
          </a:p>
          <a:p>
            <a:pPr marL="225425" indent="-225425" eaLnBrk="1" hangingPunct="1">
              <a:defRPr/>
            </a:pPr>
            <a:endParaRPr lang="en-US" dirty="0">
              <a:cs typeface="+mn-cs"/>
            </a:endParaRPr>
          </a:p>
        </p:txBody>
      </p:sp>
      <p:pic>
        <p:nvPicPr>
          <p:cNvPr id="19459" name="Picture 5" descr="agent-environ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1718" y="3048000"/>
            <a:ext cx="6580563"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title"/>
          </p:nvPr>
        </p:nvSpPr>
        <p:spPr>
          <a:xfrm>
            <a:off x="3657600" y="304800"/>
            <a:ext cx="5181600" cy="1143000"/>
          </a:xfrm>
        </p:spPr>
        <p:txBody>
          <a:bodyPr/>
          <a:lstStyle/>
          <a:p>
            <a:pPr eaLnBrk="1" hangingPunct="1">
              <a:defRPr/>
            </a:pPr>
            <a:r>
              <a:rPr lang="en-US" sz="2800" dirty="0">
                <a:solidFill>
                  <a:srgbClr val="FF0000"/>
                </a:solidFill>
                <a:cs typeface="+mj-cs"/>
              </a:rPr>
              <a:t>E.g., vacuum-cleaner world</a:t>
            </a:r>
          </a:p>
        </p:txBody>
      </p:sp>
      <p:sp>
        <p:nvSpPr>
          <p:cNvPr id="1255427" name="Rectangle 3"/>
          <p:cNvSpPr>
            <a:spLocks noGrp="1" noChangeArrowheads="1"/>
          </p:cNvSpPr>
          <p:nvPr>
            <p:ph type="body" idx="1"/>
          </p:nvPr>
        </p:nvSpPr>
        <p:spPr>
          <a:xfrm>
            <a:off x="228600" y="2133600"/>
            <a:ext cx="3657600" cy="4114800"/>
          </a:xfrm>
        </p:spPr>
        <p:txBody>
          <a:bodyPr>
            <a:normAutofit fontScale="77500" lnSpcReduction="20000"/>
          </a:bodyPr>
          <a:lstStyle/>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a:p>
            <a:pPr eaLnBrk="1" hangingPunct="1">
              <a:defRPr/>
            </a:pPr>
            <a:r>
              <a:rPr lang="en-US" dirty="0">
                <a:cs typeface="+mn-cs"/>
              </a:rPr>
              <a:t>Percepts: location and contents, e.g., [A, Dirty]
</a:t>
            </a:r>
          </a:p>
          <a:p>
            <a:pPr eaLnBrk="1" hangingPunct="1">
              <a:defRPr/>
            </a:pPr>
            <a:r>
              <a:rPr lang="en-US" dirty="0">
                <a:cs typeface="+mn-cs"/>
              </a:rPr>
              <a:t>Actions: </a:t>
            </a:r>
            <a:r>
              <a:rPr lang="en-US" i="1" dirty="0">
                <a:cs typeface="+mn-cs"/>
              </a:rPr>
              <a:t>Left</a:t>
            </a:r>
            <a:r>
              <a:rPr lang="en-US" dirty="0">
                <a:cs typeface="+mn-cs"/>
              </a:rPr>
              <a:t>, </a:t>
            </a:r>
            <a:r>
              <a:rPr lang="en-US" i="1" dirty="0">
                <a:cs typeface="+mn-cs"/>
              </a:rPr>
              <a:t>Right</a:t>
            </a:r>
            <a:r>
              <a:rPr lang="en-US" dirty="0">
                <a:cs typeface="+mn-cs"/>
              </a:rPr>
              <a:t>, </a:t>
            </a:r>
            <a:r>
              <a:rPr lang="en-US" i="1" dirty="0">
                <a:cs typeface="+mn-cs"/>
              </a:rPr>
              <a:t>Suck</a:t>
            </a:r>
            <a:r>
              <a:rPr lang="en-US" dirty="0">
                <a:cs typeface="+mn-cs"/>
              </a:rPr>
              <a:t>, </a:t>
            </a:r>
            <a:r>
              <a:rPr lang="en-US" i="1" dirty="0" err="1">
                <a:cs typeface="+mn-cs"/>
              </a:rPr>
              <a:t>NoOp</a:t>
            </a:r>
            <a:r>
              <a:rPr lang="en-US" dirty="0">
                <a:cs typeface="+mn-cs"/>
              </a:rPr>
              <a:t>
</a:t>
            </a:r>
          </a:p>
        </p:txBody>
      </p:sp>
      <p:pic>
        <p:nvPicPr>
          <p:cNvPr id="20483" name="Picture 4" descr="vacuum2-environ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209800"/>
            <a:ext cx="2457450"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55438" name="Group 14"/>
          <p:cNvGrpSpPr>
            <a:grpSpLocks/>
          </p:cNvGrpSpPr>
          <p:nvPr/>
        </p:nvGrpSpPr>
        <p:grpSpPr bwMode="auto">
          <a:xfrm>
            <a:off x="3871383" y="1828800"/>
            <a:ext cx="5257800" cy="4275138"/>
            <a:chOff x="2352" y="1200"/>
            <a:chExt cx="3312" cy="2693"/>
          </a:xfrm>
        </p:grpSpPr>
        <p:grpSp>
          <p:nvGrpSpPr>
            <p:cNvPr id="20485" name="Group 12"/>
            <p:cNvGrpSpPr>
              <a:grpSpLocks/>
            </p:cNvGrpSpPr>
            <p:nvPr/>
          </p:nvGrpSpPr>
          <p:grpSpPr bwMode="auto">
            <a:xfrm>
              <a:off x="2352" y="1584"/>
              <a:ext cx="3312" cy="2309"/>
              <a:chOff x="2352" y="1584"/>
              <a:chExt cx="3312" cy="2309"/>
            </a:xfrm>
          </p:grpSpPr>
          <p:pic>
            <p:nvPicPr>
              <p:cNvPr id="2048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36" y="1584"/>
                <a:ext cx="1152" cy="1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5433" name="Text Box 9"/>
              <p:cNvSpPr txBox="1">
                <a:spLocks noChangeArrowheads="1"/>
              </p:cNvSpPr>
              <p:nvPr/>
            </p:nvSpPr>
            <p:spPr bwMode="auto">
              <a:xfrm>
                <a:off x="4022" y="1881"/>
                <a:ext cx="148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dirty="0">
                    <a:cs typeface="+mn-cs"/>
                  </a:rPr>
                  <a:t>iRobot Corporation</a:t>
                </a:r>
              </a:p>
            </p:txBody>
          </p:sp>
          <p:sp>
            <p:nvSpPr>
              <p:cNvPr id="1255434" name="Text Box 10"/>
              <p:cNvSpPr txBox="1">
                <a:spLocks noChangeArrowheads="1"/>
              </p:cNvSpPr>
              <p:nvPr/>
            </p:nvSpPr>
            <p:spPr bwMode="auto">
              <a:xfrm>
                <a:off x="3974" y="2311"/>
                <a:ext cx="1630"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dirty="0">
                    <a:cs typeface="+mn-cs"/>
                  </a:rPr>
                  <a:t>Founder Rodney Brooks (MIT)</a:t>
                </a:r>
              </a:p>
            </p:txBody>
          </p:sp>
          <p:pic>
            <p:nvPicPr>
              <p:cNvPr id="20490" name="Picture 1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52" y="2928"/>
                <a:ext cx="3312" cy="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0486" name="Picture 1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12" y="1200"/>
              <a:ext cx="178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Octagon 1"/>
          <p:cNvSpPr/>
          <p:nvPr/>
        </p:nvSpPr>
        <p:spPr>
          <a:xfrm>
            <a:off x="990600" y="1981200"/>
            <a:ext cx="914400" cy="914400"/>
          </a:xfrm>
          <a:prstGeom prst="octagon">
            <a:avLst/>
          </a:prstGeom>
          <a:solidFill>
            <a:schemeClr val="accent1">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228600" y="685800"/>
            <a:ext cx="1941557" cy="461665"/>
          </a:xfrm>
          <a:prstGeom prst="rect">
            <a:avLst/>
          </a:prstGeom>
          <a:solidFill>
            <a:schemeClr val="accent1">
              <a:alpha val="34000"/>
            </a:schemeClr>
          </a:solidFill>
        </p:spPr>
        <p:txBody>
          <a:bodyPr wrap="none" rtlCol="0">
            <a:spAutoFit/>
          </a:bodyPr>
          <a:lstStyle/>
          <a:p>
            <a:r>
              <a:rPr lang="en-US" dirty="0"/>
              <a:t>Agent / Robot</a:t>
            </a:r>
          </a:p>
        </p:txBody>
      </p:sp>
      <p:cxnSp>
        <p:nvCxnSpPr>
          <p:cNvPr id="5" name="Straight Arrow Connector 4"/>
          <p:cNvCxnSpPr/>
          <p:nvPr/>
        </p:nvCxnSpPr>
        <p:spPr>
          <a:xfrm>
            <a:off x="685800" y="1143000"/>
            <a:ext cx="838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5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914400"/>
            <a:ext cx="8153400" cy="1524000"/>
          </a:xfrm>
          <a:prstGeom prst="rect">
            <a:avLst/>
          </a:prstGeom>
        </p:spPr>
        <p:txBody>
          <a:bodyPr/>
          <a:lstStyle>
            <a:lvl1pPr marL="342900" indent="-342900" algn="l" rtl="0" eaLnBrk="0" fontAlgn="base" hangingPunct="0">
              <a:spcBef>
                <a:spcPct val="20000"/>
              </a:spcBef>
              <a:spcAft>
                <a:spcPct val="0"/>
              </a:spcAft>
              <a:defRPr sz="20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hangingPunct="1">
              <a:defRPr/>
            </a:pPr>
            <a:r>
              <a:rPr lang="en-US" dirty="0">
                <a:solidFill>
                  <a:srgbClr val="FF0000"/>
                </a:solidFill>
                <a:latin typeface="Times New Roman"/>
                <a:ea typeface="ＭＳ Ｐゴシック"/>
              </a:rPr>
              <a:t>Percepts</a:t>
            </a:r>
            <a:r>
              <a:rPr lang="en-US" dirty="0">
                <a:solidFill>
                  <a:srgbClr val="000000"/>
                </a:solidFill>
                <a:latin typeface="Times New Roman"/>
                <a:ea typeface="ＭＳ Ｐゴシック"/>
              </a:rPr>
              <a:t>: robot senses it’s </a:t>
            </a:r>
            <a:r>
              <a:rPr lang="en-US" dirty="0">
                <a:solidFill>
                  <a:srgbClr val="009973"/>
                </a:solidFill>
                <a:latin typeface="Times New Roman"/>
                <a:ea typeface="ＭＳ Ｐゴシック"/>
              </a:rPr>
              <a:t>location</a:t>
            </a:r>
            <a:r>
              <a:rPr lang="en-US" dirty="0">
                <a:solidFill>
                  <a:srgbClr val="000000"/>
                </a:solidFill>
                <a:latin typeface="Times New Roman"/>
                <a:ea typeface="ＭＳ Ｐゴシック"/>
              </a:rPr>
              <a:t> and </a:t>
            </a:r>
            <a:r>
              <a:rPr lang="en-US" dirty="0">
                <a:solidFill>
                  <a:srgbClr val="009973"/>
                </a:solidFill>
                <a:latin typeface="Times New Roman"/>
                <a:ea typeface="ＭＳ Ｐゴシック"/>
              </a:rPr>
              <a:t>“cleanliness.”</a:t>
            </a:r>
          </a:p>
          <a:p>
            <a:pPr eaLnBrk="1" hangingPunct="1">
              <a:defRPr/>
            </a:pPr>
            <a:r>
              <a:rPr lang="en-US" dirty="0">
                <a:solidFill>
                  <a:srgbClr val="000000"/>
                </a:solidFill>
                <a:latin typeface="Times New Roman"/>
                <a:ea typeface="ＭＳ Ｐゴシック"/>
              </a:rPr>
              <a:t>        So, </a:t>
            </a:r>
            <a:r>
              <a:rPr lang="en-US" dirty="0">
                <a:solidFill>
                  <a:srgbClr val="3333CC"/>
                </a:solidFill>
                <a:latin typeface="Times New Roman"/>
                <a:ea typeface="ＭＳ Ｐゴシック"/>
              </a:rPr>
              <a:t>location and contents, e.g., [A, Dirty], [B, Clean].</a:t>
            </a:r>
          </a:p>
          <a:p>
            <a:pPr eaLnBrk="1" hangingPunct="1">
              <a:defRPr/>
            </a:pPr>
            <a:r>
              <a:rPr lang="en-US" dirty="0">
                <a:solidFill>
                  <a:srgbClr val="000000"/>
                </a:solidFill>
                <a:latin typeface="Times New Roman"/>
                <a:ea typeface="ＭＳ Ｐゴシック"/>
              </a:rPr>
              <a:t>        With 2 locations, we get </a:t>
            </a:r>
            <a:r>
              <a:rPr lang="en-US" b="1" dirty="0">
                <a:solidFill>
                  <a:srgbClr val="3366FF"/>
                </a:solidFill>
                <a:latin typeface="Times New Roman"/>
                <a:ea typeface="ＭＳ Ｐゴシック"/>
              </a:rPr>
              <a:t>4 different possible sensor inputs.
</a:t>
            </a:r>
            <a:r>
              <a:rPr lang="en-US" dirty="0">
                <a:solidFill>
                  <a:srgbClr val="FF0000"/>
                </a:solidFill>
                <a:latin typeface="Times New Roman"/>
                <a:ea typeface="ＭＳ Ｐゴシック"/>
              </a:rPr>
              <a:t>Actions:</a:t>
            </a:r>
            <a:r>
              <a:rPr lang="en-US" dirty="0">
                <a:solidFill>
                  <a:srgbClr val="000000"/>
                </a:solidFill>
                <a:latin typeface="Times New Roman"/>
                <a:ea typeface="ＭＳ Ｐゴシック"/>
              </a:rPr>
              <a:t>  </a:t>
            </a:r>
            <a:r>
              <a:rPr lang="en-US" i="1" dirty="0">
                <a:solidFill>
                  <a:srgbClr val="000000"/>
                </a:solidFill>
                <a:latin typeface="Times New Roman"/>
                <a:ea typeface="ＭＳ Ｐゴシック"/>
              </a:rPr>
              <a:t>Left</a:t>
            </a:r>
            <a:r>
              <a:rPr lang="en-US" dirty="0">
                <a:solidFill>
                  <a:srgbClr val="000000"/>
                </a:solidFill>
                <a:latin typeface="Times New Roman"/>
                <a:ea typeface="ＭＳ Ｐゴシック"/>
              </a:rPr>
              <a:t>, </a:t>
            </a:r>
            <a:r>
              <a:rPr lang="en-US" i="1" dirty="0">
                <a:solidFill>
                  <a:srgbClr val="000000"/>
                </a:solidFill>
                <a:latin typeface="Times New Roman"/>
                <a:ea typeface="ＭＳ Ｐゴシック"/>
              </a:rPr>
              <a:t>Right</a:t>
            </a:r>
            <a:r>
              <a:rPr lang="en-US" dirty="0">
                <a:solidFill>
                  <a:srgbClr val="000000"/>
                </a:solidFill>
                <a:latin typeface="Times New Roman"/>
                <a:ea typeface="ＭＳ Ｐゴシック"/>
              </a:rPr>
              <a:t>, </a:t>
            </a:r>
            <a:r>
              <a:rPr lang="en-US" i="1" dirty="0">
                <a:solidFill>
                  <a:srgbClr val="000000"/>
                </a:solidFill>
                <a:latin typeface="Times New Roman"/>
                <a:ea typeface="ＭＳ Ｐゴシック"/>
              </a:rPr>
              <a:t>Suck</a:t>
            </a:r>
            <a:r>
              <a:rPr lang="en-US" dirty="0">
                <a:solidFill>
                  <a:srgbClr val="000000"/>
                </a:solidFill>
                <a:latin typeface="Times New Roman"/>
                <a:ea typeface="ＭＳ Ｐゴシック"/>
              </a:rPr>
              <a:t>, </a:t>
            </a:r>
            <a:r>
              <a:rPr lang="en-US" i="1" dirty="0" err="1">
                <a:solidFill>
                  <a:srgbClr val="000000"/>
                </a:solidFill>
                <a:latin typeface="Times New Roman"/>
                <a:ea typeface="ＭＳ Ｐゴシック"/>
              </a:rPr>
              <a:t>NoOp</a:t>
            </a:r>
            <a:r>
              <a:rPr lang="en-US" dirty="0">
                <a:solidFill>
                  <a:srgbClr val="000000"/>
                </a:solidFill>
                <a:latin typeface="Times New Roman"/>
                <a:ea typeface="ＭＳ Ｐゴシック"/>
              </a:rPr>
              <a:t>
</a:t>
            </a:r>
          </a:p>
        </p:txBody>
      </p:sp>
      <p:pic>
        <p:nvPicPr>
          <p:cNvPr id="3" name="Picture 4" descr="vacuum2-environ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7000" y="228600"/>
            <a:ext cx="2457450"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381000" y="35983"/>
            <a:ext cx="2065139" cy="830997"/>
          </a:xfrm>
          <a:prstGeom prst="rect">
            <a:avLst/>
          </a:prstGeom>
          <a:noFill/>
        </p:spPr>
        <p:txBody>
          <a:bodyPr wrap="none" rtlCol="0">
            <a:spAutoFit/>
          </a:bodyPr>
          <a:lstStyle/>
          <a:p>
            <a:r>
              <a:rPr lang="en-US" dirty="0">
                <a:solidFill>
                  <a:srgbClr val="FF0000"/>
                </a:solidFill>
              </a:rPr>
              <a:t>Toy example:</a:t>
            </a:r>
          </a:p>
          <a:p>
            <a:r>
              <a:rPr lang="en-US" dirty="0">
                <a:solidFill>
                  <a:srgbClr val="FF0000"/>
                </a:solidFill>
              </a:rPr>
              <a:t>Vacuum world.</a:t>
            </a:r>
          </a:p>
        </p:txBody>
      </p:sp>
      <p:pic>
        <p:nvPicPr>
          <p:cNvPr id="7" name="Picture 6" descr="Screen Shot 2013-09-11 at 1.35.04 A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2514600"/>
            <a:ext cx="7978698" cy="4038600"/>
          </a:xfrm>
          <a:prstGeom prst="rect">
            <a:avLst/>
          </a:prstGeom>
        </p:spPr>
      </p:pic>
    </p:spTree>
    <p:extLst>
      <p:ext uri="{BB962C8B-B14F-4D97-AF65-F5344CB8AC3E}">
        <p14:creationId xmlns:p14="http://schemas.microsoft.com/office/powerpoint/2010/main" xmlns="" val="15712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857232"/>
            <a:ext cx="8215370" cy="1200329"/>
          </a:xfrm>
          <a:prstGeom prst="rect">
            <a:avLst/>
          </a:prstGeom>
        </p:spPr>
        <p:txBody>
          <a:bodyPr wrap="square">
            <a:spAutoFit/>
          </a:bodyPr>
          <a:lstStyle/>
          <a:p>
            <a:pPr algn="just"/>
            <a:r>
              <a:rPr lang="en-US" sz="2400" dirty="0" smtClean="0">
                <a:solidFill>
                  <a:srgbClr val="FF0000"/>
                </a:solidFill>
              </a:rPr>
              <a:t>An AI system </a:t>
            </a:r>
            <a:r>
              <a:rPr lang="en-US" sz="2400" dirty="0" smtClean="0"/>
              <a:t>is composed of an agent and its environment. The agents act in their environment. The environment may contain other agents.</a:t>
            </a:r>
            <a:endParaRPr lang="en-US" sz="2400" dirty="0"/>
          </a:p>
        </p:txBody>
      </p:sp>
      <p:sp>
        <p:nvSpPr>
          <p:cNvPr id="5" name="Rectangle 4"/>
          <p:cNvSpPr/>
          <p:nvPr/>
        </p:nvSpPr>
        <p:spPr>
          <a:xfrm>
            <a:off x="214282" y="2149019"/>
            <a:ext cx="8501122" cy="4708981"/>
          </a:xfrm>
          <a:prstGeom prst="rect">
            <a:avLst/>
          </a:prstGeom>
        </p:spPr>
        <p:txBody>
          <a:bodyPr wrap="square">
            <a:spAutoFit/>
          </a:bodyPr>
          <a:lstStyle/>
          <a:p>
            <a:pPr algn="just"/>
            <a:r>
              <a:rPr lang="en-US" sz="2400" b="1" dirty="0" smtClean="0">
                <a:solidFill>
                  <a:srgbClr val="FF0000"/>
                </a:solidFill>
              </a:rPr>
              <a:t>What are Agent and Environment?</a:t>
            </a:r>
          </a:p>
          <a:p>
            <a:pPr algn="just"/>
            <a:r>
              <a:rPr lang="en-US" sz="2400" dirty="0" smtClean="0"/>
              <a:t>An </a:t>
            </a:r>
            <a:r>
              <a:rPr lang="en-US" sz="2400" b="1" dirty="0" smtClean="0"/>
              <a:t>agent</a:t>
            </a:r>
            <a:r>
              <a:rPr lang="en-US" sz="2400" dirty="0" smtClean="0"/>
              <a:t> is anything that can perceive its environment through </a:t>
            </a:r>
            <a:r>
              <a:rPr lang="en-US" sz="2400" b="1" dirty="0" smtClean="0"/>
              <a:t>sensors</a:t>
            </a:r>
            <a:r>
              <a:rPr lang="en-US" sz="2400" dirty="0" smtClean="0"/>
              <a:t> and acts upon that environment through </a:t>
            </a:r>
            <a:r>
              <a:rPr lang="en-US" sz="2400" b="1" dirty="0" smtClean="0"/>
              <a:t>effectors.</a:t>
            </a:r>
            <a:endParaRPr lang="en-US" sz="2400" dirty="0" smtClean="0"/>
          </a:p>
          <a:p>
            <a:pPr algn="just"/>
            <a:r>
              <a:rPr lang="en-US" sz="2400" dirty="0" smtClean="0"/>
              <a:t>A </a:t>
            </a:r>
            <a:r>
              <a:rPr lang="en-US" sz="2400" b="1" dirty="0" smtClean="0"/>
              <a:t>human agent</a:t>
            </a:r>
            <a:r>
              <a:rPr lang="en-US" sz="2400" dirty="0" smtClean="0"/>
              <a:t> has sensory organs such as eyes, ears, nose, tongue and skin parallel to the sensors, and other organs such as hands, legs, mouth, for effectors.</a:t>
            </a:r>
          </a:p>
          <a:p>
            <a:pPr algn="just"/>
            <a:r>
              <a:rPr lang="en-US" sz="2400" dirty="0" smtClean="0"/>
              <a:t>A </a:t>
            </a:r>
            <a:r>
              <a:rPr lang="en-US" sz="2400" b="1" dirty="0" smtClean="0"/>
              <a:t>robotic agent</a:t>
            </a:r>
            <a:r>
              <a:rPr lang="en-US" sz="2400" dirty="0" smtClean="0"/>
              <a:t> replaces cameras and infrared range finders for the sensors, and various motors and actuators for effectors.</a:t>
            </a:r>
          </a:p>
          <a:p>
            <a:pPr algn="just"/>
            <a:r>
              <a:rPr lang="en-US" sz="2400" dirty="0" smtClean="0"/>
              <a:t>A </a:t>
            </a:r>
            <a:r>
              <a:rPr lang="en-US" sz="2400" b="1" dirty="0" smtClean="0"/>
              <a:t>software agent</a:t>
            </a:r>
            <a:r>
              <a:rPr lang="en-US" sz="2400" dirty="0" smtClean="0"/>
              <a:t> has encoded bit strings as its programs and actions.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Agent and Environment"/>
          <p:cNvPicPr>
            <a:picLocks noChangeAspect="1" noChangeArrowheads="1"/>
          </p:cNvPicPr>
          <p:nvPr/>
        </p:nvPicPr>
        <p:blipFill>
          <a:blip r:embed="rId2"/>
          <a:srcRect/>
          <a:stretch>
            <a:fillRect/>
          </a:stretch>
        </p:blipFill>
        <p:spPr bwMode="auto">
          <a:xfrm>
            <a:off x="1071538" y="500042"/>
            <a:ext cx="5248275" cy="2514600"/>
          </a:xfrm>
          <a:prstGeom prst="rect">
            <a:avLst/>
          </a:prstGeom>
          <a:noFill/>
        </p:spPr>
      </p:pic>
      <p:sp>
        <p:nvSpPr>
          <p:cNvPr id="3" name="Rectangle 2"/>
          <p:cNvSpPr/>
          <p:nvPr/>
        </p:nvSpPr>
        <p:spPr>
          <a:xfrm>
            <a:off x="500034" y="3071810"/>
            <a:ext cx="8286808" cy="3785652"/>
          </a:xfrm>
          <a:prstGeom prst="rect">
            <a:avLst/>
          </a:prstGeom>
        </p:spPr>
        <p:txBody>
          <a:bodyPr wrap="square">
            <a:spAutoFit/>
          </a:bodyPr>
          <a:lstStyle/>
          <a:p>
            <a:pPr algn="just"/>
            <a:r>
              <a:rPr lang="en-US" sz="2400" dirty="0" smtClean="0">
                <a:solidFill>
                  <a:srgbClr val="FF0000"/>
                </a:solidFill>
              </a:rPr>
              <a:t>Agent Terminology</a:t>
            </a:r>
          </a:p>
          <a:p>
            <a:pPr algn="just"/>
            <a:r>
              <a:rPr lang="en-US" sz="2400" b="1" dirty="0" smtClean="0"/>
              <a:t>Performance Measure of Agent</a:t>
            </a:r>
            <a:r>
              <a:rPr lang="en-US" sz="2400" dirty="0" smtClean="0"/>
              <a:t> − It is the criteria, which determines how successful an agent is.</a:t>
            </a:r>
          </a:p>
          <a:p>
            <a:pPr algn="just"/>
            <a:r>
              <a:rPr lang="en-US" sz="2400" b="1" dirty="0" smtClean="0"/>
              <a:t>Behavior of Agent</a:t>
            </a:r>
            <a:r>
              <a:rPr lang="en-US" sz="2400" dirty="0" smtClean="0"/>
              <a:t> − It is the action that agent performs after any given sequence of percepts.</a:t>
            </a:r>
          </a:p>
          <a:p>
            <a:pPr algn="just"/>
            <a:r>
              <a:rPr lang="en-US" sz="2400" b="1" dirty="0" smtClean="0"/>
              <a:t>Percept</a:t>
            </a:r>
            <a:r>
              <a:rPr lang="en-US" sz="2400" dirty="0" smtClean="0"/>
              <a:t> − It is agent’s perceptual inputs at a given instance.</a:t>
            </a:r>
          </a:p>
          <a:p>
            <a:pPr algn="just"/>
            <a:r>
              <a:rPr lang="en-US" sz="2400" b="1" dirty="0" smtClean="0"/>
              <a:t>Percept Sequence</a:t>
            </a:r>
            <a:r>
              <a:rPr lang="en-US" sz="2400" dirty="0" smtClean="0"/>
              <a:t> − It is the history of all that an agent has perceived till date.</a:t>
            </a:r>
          </a:p>
          <a:p>
            <a:pPr algn="just"/>
            <a:r>
              <a:rPr lang="en-US" sz="2400" b="1" dirty="0" smtClean="0"/>
              <a:t>Agent Function</a:t>
            </a:r>
            <a:r>
              <a:rPr lang="en-US" sz="2400" dirty="0" smtClean="0"/>
              <a:t> − It is a map from the precept sequence to an action.</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8"/>
            <a:ext cx="8501122" cy="5324535"/>
          </a:xfrm>
          <a:prstGeom prst="rect">
            <a:avLst/>
          </a:prstGeom>
        </p:spPr>
        <p:txBody>
          <a:bodyPr wrap="square">
            <a:spAutoFit/>
          </a:bodyPr>
          <a:lstStyle/>
          <a:p>
            <a:pPr algn="just"/>
            <a:r>
              <a:rPr lang="en-US" sz="2800" dirty="0" smtClean="0">
                <a:solidFill>
                  <a:srgbClr val="FF0000"/>
                </a:solidFill>
              </a:rPr>
              <a:t>Properties of Environment</a:t>
            </a:r>
          </a:p>
          <a:p>
            <a:pPr algn="just"/>
            <a:r>
              <a:rPr lang="en-US" sz="2400" dirty="0" smtClean="0"/>
              <a:t>The environment has multifold properties −</a:t>
            </a:r>
          </a:p>
          <a:p>
            <a:pPr algn="just"/>
            <a:r>
              <a:rPr lang="en-US" sz="2400" b="1" dirty="0" smtClean="0"/>
              <a:t>Discrete / Continuous</a:t>
            </a:r>
            <a:r>
              <a:rPr lang="en-US" sz="2400" dirty="0" smtClean="0"/>
              <a:t> − If there are a limited number of distinct, clearly defined, states of the environment, the environment is discrete (For example, chess); otherwise it is continuous (For example, driving).</a:t>
            </a:r>
          </a:p>
          <a:p>
            <a:pPr algn="just"/>
            <a:r>
              <a:rPr lang="en-US" sz="2400" b="1" dirty="0" smtClean="0"/>
              <a:t>Observable / Partially Observable</a:t>
            </a:r>
            <a:r>
              <a:rPr lang="en-US" sz="2400" dirty="0" smtClean="0"/>
              <a:t> − If it is possible to determine the complete state of the environment at each time point from the percepts it is observable; otherwise it is only partially observable.</a:t>
            </a:r>
          </a:p>
          <a:p>
            <a:pPr algn="just"/>
            <a:r>
              <a:rPr lang="en-US" sz="2400" b="1" dirty="0" smtClean="0"/>
              <a:t>Static / Dynamic</a:t>
            </a:r>
            <a:r>
              <a:rPr lang="en-US" sz="2400" dirty="0" smtClean="0"/>
              <a:t> − If the environment does not change while an agent is acting, then it is static; otherwise it is dynamic.</a:t>
            </a:r>
          </a:p>
          <a:p>
            <a:pPr algn="just"/>
            <a:r>
              <a:rPr lang="en-US" sz="2400" b="1" dirty="0" smtClean="0"/>
              <a:t>Single agent / Multiple agents</a:t>
            </a:r>
            <a:r>
              <a:rPr lang="en-US" sz="2400" dirty="0" smtClean="0"/>
              <a:t> − The environment may contain other agents which may be of the same or different kind as that of the agent.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889844"/>
            <a:ext cx="8429684" cy="5693866"/>
          </a:xfrm>
          <a:prstGeom prst="rect">
            <a:avLst/>
          </a:prstGeom>
        </p:spPr>
        <p:txBody>
          <a:bodyPr wrap="square">
            <a:spAutoFit/>
          </a:bodyPr>
          <a:lstStyle/>
          <a:p>
            <a:pPr algn="just"/>
            <a:endParaRPr lang="en-US" sz="2400" b="1" dirty="0" smtClean="0"/>
          </a:p>
          <a:p>
            <a:pPr algn="just"/>
            <a:r>
              <a:rPr lang="en-US" sz="2400" dirty="0" smtClean="0">
                <a:solidFill>
                  <a:srgbClr val="FF0000"/>
                </a:solidFill>
              </a:rPr>
              <a:t>Properties of Environment</a:t>
            </a:r>
          </a:p>
          <a:p>
            <a:pPr algn="just"/>
            <a:r>
              <a:rPr lang="en-US" sz="2400" b="1" dirty="0" smtClean="0"/>
              <a:t>Accessible / Inaccessible</a:t>
            </a:r>
            <a:r>
              <a:rPr lang="en-US" sz="2400" dirty="0" smtClean="0"/>
              <a:t> − If the agent’s sensory apparatus can have access to the complete state of the environment, then the environment is accessible to that agent.</a:t>
            </a:r>
          </a:p>
          <a:p>
            <a:pPr algn="just"/>
            <a:r>
              <a:rPr lang="en-US" sz="2400" b="1" dirty="0" smtClean="0"/>
              <a:t>Deterministic / Non-deterministic</a:t>
            </a:r>
            <a:r>
              <a:rPr lang="en-US" sz="2400" dirty="0" smtClean="0"/>
              <a:t> − If the next state of the environment is completely determined by the current state and the actions of the agent, then the environment is deterministic; otherwise it is non-deterministic.</a:t>
            </a:r>
          </a:p>
          <a:p>
            <a:pPr algn="just"/>
            <a:r>
              <a:rPr lang="en-US" sz="2400" b="1" dirty="0" smtClean="0"/>
              <a:t>Episodic / Non-episodic</a:t>
            </a:r>
            <a:r>
              <a:rPr lang="en-US" sz="2400" dirty="0" smtClean="0"/>
              <a:t> − In an episodic environment, each episode consists of the agent perceiving and then acting. The quality of its action depends just on the episode itself. Subsequent episodes do not depend on the actions in the previous episodes. Episodic environments are much simpler because the agent does not need to think ahead.</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500042"/>
            <a:ext cx="8643998" cy="5447645"/>
          </a:xfrm>
          <a:prstGeom prst="rect">
            <a:avLst/>
          </a:prstGeom>
        </p:spPr>
        <p:txBody>
          <a:bodyPr wrap="square">
            <a:spAutoFit/>
          </a:bodyPr>
          <a:lstStyle/>
          <a:p>
            <a:pPr algn="just"/>
            <a:r>
              <a:rPr lang="en-US" sz="3200" dirty="0" smtClean="0">
                <a:solidFill>
                  <a:srgbClr val="FF0000"/>
                </a:solidFill>
              </a:rPr>
              <a:t>Rationality</a:t>
            </a:r>
          </a:p>
          <a:p>
            <a:pPr algn="just"/>
            <a:r>
              <a:rPr lang="en-US" dirty="0" smtClean="0"/>
              <a:t>Rationality is nothing but status of being reasonable, sensible, and having good sense of judgment.</a:t>
            </a:r>
          </a:p>
          <a:p>
            <a:pPr algn="just"/>
            <a:r>
              <a:rPr lang="en-US" dirty="0" smtClean="0"/>
              <a:t>Rationality is concerned with expected actions and results depending upon what the agent has perceived. Performing actions with the aim of obtaining useful information is an important part of rationality.</a:t>
            </a:r>
          </a:p>
          <a:p>
            <a:pPr algn="just"/>
            <a:endParaRPr lang="en-US" sz="2400" dirty="0" smtClean="0"/>
          </a:p>
          <a:p>
            <a:r>
              <a:rPr lang="en-US" sz="2400" dirty="0" smtClean="0">
                <a:solidFill>
                  <a:srgbClr val="FF0000"/>
                </a:solidFill>
              </a:rPr>
              <a:t>What is Ideal Rational Agent?</a:t>
            </a:r>
          </a:p>
          <a:p>
            <a:pPr algn="just"/>
            <a:r>
              <a:rPr lang="en-US" sz="2000" dirty="0" smtClean="0"/>
              <a:t>An ideal rational agent is the one, which is capable of doing expected actions to maximize its performance measure, on the basis of Its percept sequence</a:t>
            </a:r>
          </a:p>
          <a:p>
            <a:pPr algn="just"/>
            <a:r>
              <a:rPr lang="en-US" sz="2000" dirty="0" smtClean="0"/>
              <a:t>Its built-in knowledge base</a:t>
            </a:r>
          </a:p>
          <a:p>
            <a:pPr algn="just"/>
            <a:r>
              <a:rPr lang="en-US" sz="2000" dirty="0" smtClean="0"/>
              <a:t>Rationality of an agent depends on the following −</a:t>
            </a:r>
          </a:p>
          <a:p>
            <a:pPr algn="just"/>
            <a:r>
              <a:rPr lang="en-US" sz="2000" dirty="0" smtClean="0"/>
              <a:t>The </a:t>
            </a:r>
            <a:r>
              <a:rPr lang="en-US" sz="2000" b="1" dirty="0" smtClean="0"/>
              <a:t>performance measures</a:t>
            </a:r>
            <a:r>
              <a:rPr lang="en-US" sz="2000" dirty="0" smtClean="0"/>
              <a:t>, which determine the degree of success.</a:t>
            </a:r>
          </a:p>
          <a:p>
            <a:pPr algn="just"/>
            <a:r>
              <a:rPr lang="en-US" sz="2000" dirty="0" smtClean="0"/>
              <a:t>Agent’s </a:t>
            </a:r>
            <a:r>
              <a:rPr lang="en-US" sz="2000" b="1" dirty="0" smtClean="0"/>
              <a:t>Percept Sequence</a:t>
            </a:r>
            <a:r>
              <a:rPr lang="en-US" sz="2000" dirty="0" smtClean="0"/>
              <a:t> till now.</a:t>
            </a:r>
          </a:p>
          <a:p>
            <a:pPr algn="just"/>
            <a:r>
              <a:rPr lang="en-US" sz="2000" dirty="0" smtClean="0"/>
              <a:t>The agent’s </a:t>
            </a:r>
            <a:r>
              <a:rPr lang="en-US" sz="2000" b="1" dirty="0" smtClean="0"/>
              <a:t>prior knowledge about the environment</a:t>
            </a:r>
            <a:r>
              <a:rPr lang="en-US" sz="2000" dirty="0" smtClean="0"/>
              <a:t>.</a:t>
            </a:r>
          </a:p>
          <a:p>
            <a:pPr algn="just"/>
            <a:r>
              <a:rPr lang="en-US" sz="2000" dirty="0" smtClean="0"/>
              <a:t>The </a:t>
            </a:r>
            <a:r>
              <a:rPr lang="en-US" sz="2000" b="1" dirty="0" smtClean="0"/>
              <a:t>actions</a:t>
            </a:r>
            <a:r>
              <a:rPr lang="en-US" sz="2000" dirty="0" smtClean="0"/>
              <a:t> that the agent can carry out.</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Syllabus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618986691"/>
              </p:ext>
            </p:extLst>
          </p:nvPr>
        </p:nvGraphicFramePr>
        <p:xfrm>
          <a:off x="381000" y="1676402"/>
          <a:ext cx="8610599" cy="4544574"/>
        </p:xfrm>
        <a:graphic>
          <a:graphicData uri="http://schemas.openxmlformats.org/drawingml/2006/table">
            <a:tbl>
              <a:tblPr firstRow="1" firstCol="1" bandRow="1">
                <a:tableStyleId>{5C22544A-7EE6-4342-B048-85BDC9FD1C3A}</a:tableStyleId>
              </a:tblPr>
              <a:tblGrid>
                <a:gridCol w="8610599">
                  <a:extLst>
                    <a:ext uri="{9D8B030D-6E8A-4147-A177-3AD203B41FA5}">
                      <a16:colId xmlns:a16="http://schemas.microsoft.com/office/drawing/2014/main" xmlns="" val="20000"/>
                    </a:ext>
                  </a:extLst>
                </a:gridCol>
              </a:tblGrid>
              <a:tr h="540588">
                <a:tc>
                  <a:txBody>
                    <a:bodyPr/>
                    <a:lstStyle/>
                    <a:p>
                      <a:pPr marL="0" marR="0">
                        <a:lnSpc>
                          <a:spcPct val="115000"/>
                        </a:lnSpc>
                        <a:spcBef>
                          <a:spcPts val="0"/>
                        </a:spcBef>
                        <a:spcAft>
                          <a:spcPts val="1000"/>
                        </a:spcAft>
                      </a:pPr>
                      <a:r>
                        <a:rPr lang="en-US" sz="1800" dirty="0">
                          <a:effectLst/>
                        </a:rPr>
                        <a:t>Unit-1 	 Introduction to AI		                                                                        4 hours</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0"/>
                  </a:ext>
                </a:extLst>
              </a:tr>
              <a:tr h="937403">
                <a:tc>
                  <a:txBody>
                    <a:bodyPr/>
                    <a:lstStyle/>
                    <a:p>
                      <a:pPr marL="0" marR="0" algn="just">
                        <a:lnSpc>
                          <a:spcPct val="115000"/>
                        </a:lnSpc>
                        <a:spcBef>
                          <a:spcPts val="0"/>
                        </a:spcBef>
                        <a:spcAft>
                          <a:spcPts val="1000"/>
                        </a:spcAft>
                      </a:pPr>
                      <a:r>
                        <a:rPr lang="en-US" sz="1800" dirty="0">
                          <a:effectLst/>
                        </a:rPr>
                        <a:t>Introduction to Artificial Intelligence, Foundations of AI, History of AI, AI Games, Agents and Environment, Risk and Benefits of AI</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1"/>
                  </a:ext>
                </a:extLst>
              </a:tr>
              <a:tr h="540588">
                <a:tc>
                  <a:txBody>
                    <a:bodyPr/>
                    <a:lstStyle/>
                    <a:p>
                      <a:pPr marL="0" marR="0">
                        <a:lnSpc>
                          <a:spcPct val="115000"/>
                        </a:lnSpc>
                        <a:spcBef>
                          <a:spcPts val="0"/>
                        </a:spcBef>
                        <a:spcAft>
                          <a:spcPts val="1000"/>
                        </a:spcAft>
                      </a:pPr>
                      <a:r>
                        <a:rPr lang="en-US" sz="1800" dirty="0">
                          <a:effectLst/>
                        </a:rPr>
                        <a:t>Unit-2  Principles of AI                                                                                                    6 hours</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2"/>
                  </a:ext>
                </a:extLst>
              </a:tr>
              <a:tr h="937403">
                <a:tc>
                  <a:txBody>
                    <a:bodyPr/>
                    <a:lstStyle/>
                    <a:p>
                      <a:pPr marL="0" marR="0" algn="just">
                        <a:lnSpc>
                          <a:spcPct val="115000"/>
                        </a:lnSpc>
                        <a:spcBef>
                          <a:spcPts val="0"/>
                        </a:spcBef>
                        <a:spcAft>
                          <a:spcPts val="1000"/>
                        </a:spcAft>
                      </a:pPr>
                      <a:r>
                        <a:rPr lang="en-US" sz="1800" dirty="0">
                          <a:effectLst/>
                        </a:rPr>
                        <a:t>Knowledge Representation, Problem Solving, Searching and its Strategies, Heuristic Search, AI Project Cycle, Problem Scoping, Data Acquisition, Data Exploration, Modeling</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3"/>
                  </a:ext>
                </a:extLst>
              </a:tr>
              <a:tr h="540588">
                <a:tc>
                  <a:txBody>
                    <a:bodyPr/>
                    <a:lstStyle/>
                    <a:p>
                      <a:pPr marL="0" marR="0">
                        <a:lnSpc>
                          <a:spcPct val="115000"/>
                        </a:lnSpc>
                        <a:spcBef>
                          <a:spcPts val="0"/>
                        </a:spcBef>
                        <a:spcAft>
                          <a:spcPts val="1000"/>
                        </a:spcAft>
                      </a:pPr>
                      <a:r>
                        <a:rPr lang="en-US" sz="1800" dirty="0">
                          <a:effectLst/>
                        </a:rPr>
                        <a:t>Unit-3 	Data Analysis                                                                                                6 hours</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4"/>
                  </a:ext>
                </a:extLst>
              </a:tr>
              <a:tr h="999227">
                <a:tc>
                  <a:txBody>
                    <a:bodyPr/>
                    <a:lstStyle/>
                    <a:p>
                      <a:pPr marL="0" marR="0" algn="just">
                        <a:lnSpc>
                          <a:spcPct val="115000"/>
                        </a:lnSpc>
                        <a:spcBef>
                          <a:spcPts val="0"/>
                        </a:spcBef>
                        <a:spcAft>
                          <a:spcPts val="1000"/>
                        </a:spcAft>
                      </a:pPr>
                      <a:r>
                        <a:rPr lang="en-US" sz="1800" dirty="0">
                          <a:effectLst/>
                        </a:rPr>
                        <a:t>Sort, Filter, Conditional Formatting, Charts, Pivot Tables, Tables, What if Analysis, Solver, Descriptive Statistics, Correlation, Regression, Introduction to Programming Languages for AI</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903598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8429684" cy="2677656"/>
          </a:xfrm>
          <a:prstGeom prst="rect">
            <a:avLst/>
          </a:prstGeom>
        </p:spPr>
        <p:txBody>
          <a:bodyPr wrap="square">
            <a:spAutoFit/>
          </a:bodyPr>
          <a:lstStyle/>
          <a:p>
            <a:pPr algn="just"/>
            <a:r>
              <a:rPr lang="en-US" sz="2800" dirty="0" smtClean="0"/>
              <a:t>A rational agent always performs right action, where the right action means the action that causes the agent to be most successful in the given percept sequence. The problem the agent solves is characterized by Performance Measure, Environment, Actuators, and Sensors (PEAS).</a:t>
            </a:r>
          </a:p>
        </p:txBody>
      </p:sp>
      <p:sp>
        <p:nvSpPr>
          <p:cNvPr id="3" name="Rectangle 2"/>
          <p:cNvSpPr/>
          <p:nvPr/>
        </p:nvSpPr>
        <p:spPr>
          <a:xfrm>
            <a:off x="357158" y="3929066"/>
            <a:ext cx="8001056" cy="2123658"/>
          </a:xfrm>
          <a:prstGeom prst="rect">
            <a:avLst/>
          </a:prstGeom>
        </p:spPr>
        <p:txBody>
          <a:bodyPr wrap="square">
            <a:spAutoFit/>
          </a:bodyPr>
          <a:lstStyle/>
          <a:p>
            <a:pPr algn="just"/>
            <a:r>
              <a:rPr lang="en-US" sz="3600" dirty="0" smtClean="0">
                <a:solidFill>
                  <a:srgbClr val="FF0000"/>
                </a:solidFill>
              </a:rPr>
              <a:t>The Structure of Intelligent Agents</a:t>
            </a:r>
          </a:p>
          <a:p>
            <a:pPr algn="just"/>
            <a:r>
              <a:rPr lang="en-US" sz="2400" dirty="0" smtClean="0">
                <a:solidFill>
                  <a:srgbClr val="FF0000"/>
                </a:solidFill>
              </a:rPr>
              <a:t>Agent’s structure can be viewed as −</a:t>
            </a:r>
          </a:p>
          <a:p>
            <a:pPr algn="just"/>
            <a:r>
              <a:rPr lang="en-US" sz="2400" dirty="0" smtClean="0">
                <a:solidFill>
                  <a:srgbClr val="FF0000"/>
                </a:solidFill>
              </a:rPr>
              <a:t>Agent = Architecture + Agent Program</a:t>
            </a:r>
          </a:p>
          <a:p>
            <a:pPr algn="just"/>
            <a:r>
              <a:rPr lang="en-US" sz="2400" dirty="0" smtClean="0">
                <a:solidFill>
                  <a:srgbClr val="FF0000"/>
                </a:solidFill>
              </a:rPr>
              <a:t>Architecture = the machinery that an agent executes on.</a:t>
            </a:r>
          </a:p>
          <a:p>
            <a:pPr algn="just"/>
            <a:r>
              <a:rPr lang="en-US" sz="2400" dirty="0" smtClean="0">
                <a:solidFill>
                  <a:srgbClr val="FF0000"/>
                </a:solidFill>
              </a:rPr>
              <a:t>Agent Program = an implementation of an agent function.</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642918"/>
            <a:ext cx="5786478" cy="2523768"/>
          </a:xfrm>
          <a:prstGeom prst="rect">
            <a:avLst/>
          </a:prstGeom>
        </p:spPr>
        <p:txBody>
          <a:bodyPr wrap="square">
            <a:spAutoFit/>
          </a:bodyPr>
          <a:lstStyle/>
          <a:p>
            <a:r>
              <a:rPr lang="en-US" sz="2800" dirty="0" smtClean="0">
                <a:solidFill>
                  <a:srgbClr val="FF0000"/>
                </a:solidFill>
              </a:rPr>
              <a:t>Types of Agents</a:t>
            </a:r>
          </a:p>
          <a:p>
            <a:pPr lvl="1">
              <a:buFont typeface="Wingdings" pitchFamily="2" charset="2"/>
              <a:buChar char="Ø"/>
            </a:pPr>
            <a:r>
              <a:rPr lang="en-US" sz="2800" dirty="0" smtClean="0"/>
              <a:t>Simple Reflex Agents</a:t>
            </a:r>
          </a:p>
          <a:p>
            <a:pPr lvl="1">
              <a:buFont typeface="Wingdings" pitchFamily="2" charset="2"/>
              <a:buChar char="Ø"/>
            </a:pPr>
            <a:r>
              <a:rPr lang="en-US" sz="2800" dirty="0" smtClean="0"/>
              <a:t>Model Based Reflex Agents</a:t>
            </a:r>
          </a:p>
          <a:p>
            <a:pPr lvl="1">
              <a:buFont typeface="Wingdings" pitchFamily="2" charset="2"/>
              <a:buChar char="Ø"/>
            </a:pPr>
            <a:r>
              <a:rPr lang="en-US" sz="2800" dirty="0" smtClean="0"/>
              <a:t>Goal Based Agents</a:t>
            </a:r>
          </a:p>
          <a:p>
            <a:pPr lvl="1">
              <a:buFont typeface="Wingdings" pitchFamily="2" charset="2"/>
              <a:buChar char="Ø"/>
            </a:pPr>
            <a:r>
              <a:rPr lang="en-US" sz="2800" dirty="0" smtClean="0"/>
              <a:t>Utility Based Agents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214282" y="785794"/>
            <a:ext cx="8501122" cy="27546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cs typeface="Arial" pitchFamily="34" charset="0"/>
              </a:rPr>
              <a:t>Simple Reflex Agents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They choose actions only based on the current percept.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They are rational only if a correct decision is made only on the basis of current precept.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Their environment is completely observable.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Condition-Action Rule</a:t>
            </a:r>
            <a:r>
              <a:rPr kumimoji="0" lang="en-US" sz="2000" b="0" i="0" u="none" strike="noStrike" cap="none" normalizeH="0" baseline="0" dirty="0" smtClean="0">
                <a:ln>
                  <a:noFill/>
                </a:ln>
                <a:solidFill>
                  <a:srgbClr val="000000"/>
                </a:solidFill>
                <a:effectLst/>
                <a:latin typeface="Arial" pitchFamily="34" charset="0"/>
                <a:cs typeface="Arial" pitchFamily="34" charset="0"/>
              </a:rPr>
              <a:t> − It is a rule that maps a state (condition) to an action.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20500" b="0" i="0" u="none" strike="noStrike" cap="none" normalizeH="0" baseline="0" dirty="0" smtClean="0">
                <a:ln>
                  <a:noFill/>
                </a:ln>
                <a:solidFill>
                  <a:schemeClr val="tx1"/>
                </a:solidFill>
                <a:effectLst/>
                <a:latin typeface="Arial" pitchFamily="34" charset="0"/>
                <a:cs typeface="Arial" pitchFamily="34" charset="0"/>
              </a:rPr>
              <a:t/>
            </a:r>
            <a:br>
              <a:rPr kumimoji="0" lang="en-US" sz="20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3730" name="Picture 2" descr="Simple Reflex Agent"/>
          <p:cNvPicPr>
            <a:picLocks noChangeAspect="1" noChangeArrowheads="1"/>
          </p:cNvPicPr>
          <p:nvPr/>
        </p:nvPicPr>
        <p:blipFill>
          <a:blip r:embed="rId2"/>
          <a:srcRect/>
          <a:stretch>
            <a:fillRect/>
          </a:stretch>
        </p:blipFill>
        <p:spPr bwMode="auto">
          <a:xfrm>
            <a:off x="857224" y="3357562"/>
            <a:ext cx="5715000" cy="326707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214282" y="571480"/>
            <a:ext cx="9144000" cy="3400931"/>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cs typeface="Arial" pitchFamily="34" charset="0"/>
              </a:rPr>
              <a:t>Model Based Reflex Agents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cs typeface="Arial" pitchFamily="34" charset="0"/>
              </a:rPr>
              <a:t>They use a model of the world to choose their actions. They maintain an internal state.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Model</a:t>
            </a:r>
            <a:r>
              <a:rPr kumimoji="0" lang="en-US" sz="2000" b="0" i="0" u="none" strike="noStrike" cap="none" normalizeH="0" baseline="0" dirty="0" smtClean="0">
                <a:ln>
                  <a:noFill/>
                </a:ln>
                <a:solidFill>
                  <a:srgbClr val="000000"/>
                </a:solidFill>
                <a:effectLst/>
                <a:latin typeface="Arial" pitchFamily="34" charset="0"/>
                <a:cs typeface="Arial" pitchFamily="34" charset="0"/>
              </a:rPr>
              <a:t> − knowledge about “how the things happen in the world”.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Internal State</a:t>
            </a:r>
            <a:r>
              <a:rPr kumimoji="0" lang="en-US" sz="2000" b="0" i="0" u="none" strike="noStrike" cap="none" normalizeH="0" baseline="0" dirty="0" smtClean="0">
                <a:ln>
                  <a:noFill/>
                </a:ln>
                <a:solidFill>
                  <a:srgbClr val="000000"/>
                </a:solidFill>
                <a:effectLst/>
                <a:latin typeface="Arial" pitchFamily="34" charset="0"/>
                <a:cs typeface="Arial" pitchFamily="34" charset="0"/>
              </a:rPr>
              <a:t> − It is a representation of unobserved aspects of current state depending on percept history.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Updating the state requires the information about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How the world evolves.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How the agent’s actions affect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500" b="0" i="0" u="none" strike="noStrike" cap="none" normalizeH="0" baseline="0" dirty="0" smtClean="0">
                <a:ln>
                  <a:noFill/>
                </a:ln>
                <a:solidFill>
                  <a:schemeClr val="tx1"/>
                </a:solidFill>
                <a:effectLst/>
                <a:latin typeface="Arial" pitchFamily="34" charset="0"/>
                <a:cs typeface="Arial" pitchFamily="34" charset="0"/>
              </a:rPr>
              <a:t/>
            </a:r>
            <a:br>
              <a:rPr kumimoji="0" lang="en-US" sz="20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9874" name="Picture 2" descr="Model Based Reflex Agents"/>
          <p:cNvPicPr>
            <a:picLocks noChangeAspect="1" noChangeArrowheads="1"/>
          </p:cNvPicPr>
          <p:nvPr/>
        </p:nvPicPr>
        <p:blipFill>
          <a:blip r:embed="rId2"/>
          <a:srcRect/>
          <a:stretch>
            <a:fillRect/>
          </a:stretch>
        </p:blipFill>
        <p:spPr bwMode="auto">
          <a:xfrm>
            <a:off x="2214546" y="3357562"/>
            <a:ext cx="5715000" cy="326707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500034" y="500042"/>
            <a:ext cx="757239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Goal Based Agents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cs typeface="Arial" pitchFamily="34" charset="0"/>
              </a:rPr>
              <a:t>They choose their actions in order to achieve goals. Goal-based approach is more flexible than reflex agent since the knowledge supporting a decision is explicitly modeled, thereby allowing for modifications.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cs typeface="Arial" pitchFamily="34" charset="0"/>
              </a:rPr>
              <a:t>Goal</a:t>
            </a:r>
            <a:r>
              <a:rPr kumimoji="0" lang="en-US" sz="2400" b="0" i="0" u="none" strike="noStrike" cap="none" normalizeH="0" baseline="0" dirty="0" smtClean="0">
                <a:ln>
                  <a:noFill/>
                </a:ln>
                <a:solidFill>
                  <a:srgbClr val="000000"/>
                </a:solidFill>
                <a:effectLst/>
                <a:latin typeface="Arial" pitchFamily="34" charset="0"/>
                <a:cs typeface="Arial" pitchFamily="34" charset="0"/>
              </a:rPr>
              <a:t> − It is the description of desirable situations.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7400" b="0" i="0" u="none" strike="noStrike" cap="none" normalizeH="0" baseline="0" dirty="0" smtClean="0">
                <a:ln>
                  <a:noFill/>
                </a:ln>
                <a:solidFill>
                  <a:schemeClr val="tx1"/>
                </a:solidFill>
                <a:effectLst/>
                <a:latin typeface="Arial" pitchFamily="34" charset="0"/>
                <a:cs typeface="Arial" pitchFamily="34" charset="0"/>
              </a:rPr>
              <a:t/>
            </a:r>
            <a:br>
              <a:rPr kumimoji="0" lang="en-US" sz="174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0898" name="Picture 2" descr="Goal Based Reflex Agents"/>
          <p:cNvPicPr>
            <a:picLocks noChangeAspect="1" noChangeArrowheads="1"/>
          </p:cNvPicPr>
          <p:nvPr/>
        </p:nvPicPr>
        <p:blipFill>
          <a:blip r:embed="rId2"/>
          <a:srcRect/>
          <a:stretch>
            <a:fillRect/>
          </a:stretch>
        </p:blipFill>
        <p:spPr bwMode="auto">
          <a:xfrm>
            <a:off x="714348" y="3357562"/>
            <a:ext cx="5715000" cy="276225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0"/>
            <a:ext cx="8286808" cy="2677656"/>
          </a:xfrm>
          <a:prstGeom prst="rect">
            <a:avLst/>
          </a:prstGeom>
        </p:spPr>
        <p:txBody>
          <a:bodyPr wrap="square">
            <a:spAutoFit/>
          </a:bodyPr>
          <a:lstStyle/>
          <a:p>
            <a:pPr algn="just"/>
            <a:r>
              <a:rPr lang="en-US" sz="2400" dirty="0" smtClean="0">
                <a:solidFill>
                  <a:srgbClr val="FF0000"/>
                </a:solidFill>
              </a:rPr>
              <a:t>Utility Based Agents</a:t>
            </a:r>
          </a:p>
          <a:p>
            <a:pPr algn="just"/>
            <a:r>
              <a:rPr lang="en-US" sz="2400" dirty="0" smtClean="0"/>
              <a:t>They choose actions based on a preference (utility) for each state.</a:t>
            </a:r>
          </a:p>
          <a:p>
            <a:pPr algn="just"/>
            <a:r>
              <a:rPr lang="en-US" sz="2400" dirty="0" smtClean="0"/>
              <a:t>Goals are inadequate when −There are conflicting goals, out of which only few can be achieved.</a:t>
            </a:r>
          </a:p>
          <a:p>
            <a:pPr algn="just"/>
            <a:r>
              <a:rPr lang="en-US" sz="2400" dirty="0" smtClean="0"/>
              <a:t>Goals have some uncertainty of being achieved and you need to weigh likelihood of success against the importance of a goal.</a:t>
            </a:r>
            <a:endParaRPr lang="en-US" sz="2400" dirty="0"/>
          </a:p>
        </p:txBody>
      </p:sp>
      <p:pic>
        <p:nvPicPr>
          <p:cNvPr id="81922" name="Picture 2" descr="Utility Based Agents"/>
          <p:cNvPicPr>
            <a:picLocks noChangeAspect="1" noChangeArrowheads="1"/>
          </p:cNvPicPr>
          <p:nvPr/>
        </p:nvPicPr>
        <p:blipFill>
          <a:blip r:embed="rId2"/>
          <a:srcRect/>
          <a:stretch>
            <a:fillRect/>
          </a:stretch>
        </p:blipFill>
        <p:spPr bwMode="auto">
          <a:xfrm>
            <a:off x="1285852" y="3143248"/>
            <a:ext cx="6429420" cy="3133726"/>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357298"/>
            <a:ext cx="7429552" cy="3539430"/>
          </a:xfrm>
          <a:prstGeom prst="rect">
            <a:avLst/>
          </a:prstGeom>
        </p:spPr>
        <p:txBody>
          <a:bodyPr wrap="square">
            <a:spAutoFit/>
          </a:bodyPr>
          <a:lstStyle/>
          <a:p>
            <a:pPr lvl="1">
              <a:buFont typeface="Wingdings" pitchFamily="2" charset="2"/>
              <a:buChar char="Ø"/>
            </a:pPr>
            <a:r>
              <a:rPr lang="en-US" sz="3200" dirty="0" smtClean="0"/>
              <a:t>Automation-spurred job loss</a:t>
            </a:r>
          </a:p>
          <a:p>
            <a:pPr lvl="1">
              <a:buFont typeface="Wingdings" pitchFamily="2" charset="2"/>
              <a:buChar char="Ø"/>
            </a:pPr>
            <a:r>
              <a:rPr lang="en-US" sz="3200" dirty="0" smtClean="0"/>
              <a:t>Privacy violations</a:t>
            </a:r>
          </a:p>
          <a:p>
            <a:pPr lvl="1">
              <a:buFont typeface="Wingdings" pitchFamily="2" charset="2"/>
              <a:buChar char="Ø"/>
            </a:pPr>
            <a:r>
              <a:rPr lang="en-US" sz="3200" dirty="0" smtClean="0"/>
              <a:t>'</a:t>
            </a:r>
            <a:r>
              <a:rPr lang="en-US" sz="3200" dirty="0" err="1" smtClean="0"/>
              <a:t>Deepfakes</a:t>
            </a:r>
            <a:r>
              <a:rPr lang="en-US" sz="3200" dirty="0" smtClean="0"/>
              <a:t>'</a:t>
            </a:r>
          </a:p>
          <a:p>
            <a:pPr lvl="1">
              <a:buFont typeface="Wingdings" pitchFamily="2" charset="2"/>
              <a:buChar char="Ø"/>
            </a:pPr>
            <a:r>
              <a:rPr lang="en-US" sz="3200" dirty="0" smtClean="0"/>
              <a:t>Algorithmic bias caused by bad data</a:t>
            </a:r>
          </a:p>
          <a:p>
            <a:pPr lvl="1">
              <a:buFont typeface="Wingdings" pitchFamily="2" charset="2"/>
              <a:buChar char="Ø"/>
            </a:pPr>
            <a:r>
              <a:rPr lang="en-US" sz="3200" dirty="0" smtClean="0"/>
              <a:t>Socioeconomic inequality</a:t>
            </a:r>
          </a:p>
          <a:p>
            <a:pPr lvl="1">
              <a:buFont typeface="Wingdings" pitchFamily="2" charset="2"/>
              <a:buChar char="Ø"/>
            </a:pPr>
            <a:r>
              <a:rPr lang="en-US" sz="3200" dirty="0" smtClean="0"/>
              <a:t>Market volatility</a:t>
            </a:r>
          </a:p>
          <a:p>
            <a:pPr lvl="1">
              <a:buFont typeface="Wingdings" pitchFamily="2" charset="2"/>
              <a:buChar char="Ø"/>
            </a:pPr>
            <a:r>
              <a:rPr lang="en-US" sz="3200" dirty="0" smtClean="0"/>
              <a:t>Weapons </a:t>
            </a:r>
            <a:r>
              <a:rPr lang="en-US" sz="3200" dirty="0" err="1" smtClean="0"/>
              <a:t>automatization</a:t>
            </a:r>
            <a:endParaRPr lang="en-US" sz="3200" dirty="0"/>
          </a:p>
        </p:txBody>
      </p:sp>
      <p:sp>
        <p:nvSpPr>
          <p:cNvPr id="3" name="TextBox 2"/>
          <p:cNvSpPr txBox="1"/>
          <p:nvPr/>
        </p:nvSpPr>
        <p:spPr>
          <a:xfrm>
            <a:off x="1000100" y="500042"/>
            <a:ext cx="6858048" cy="369332"/>
          </a:xfrm>
          <a:prstGeom prst="rect">
            <a:avLst/>
          </a:prstGeom>
          <a:noFill/>
        </p:spPr>
        <p:txBody>
          <a:bodyPr wrap="square" rtlCol="0">
            <a:spAutoFit/>
          </a:bodyPr>
          <a:lstStyle/>
          <a:p>
            <a:pPr algn="ctr"/>
            <a:r>
              <a:rPr lang="en-US" b="1" cap="all" dirty="0" smtClean="0">
                <a:solidFill>
                  <a:srgbClr val="FF0000"/>
                </a:solidFill>
              </a:rPr>
              <a:t>RISKS and LIMITATION  OF ARTIFICIAL INTELLIGENCE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Syllabus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84435681"/>
              </p:ext>
            </p:extLst>
          </p:nvPr>
        </p:nvGraphicFramePr>
        <p:xfrm>
          <a:off x="533400" y="1600200"/>
          <a:ext cx="8229599" cy="4732468"/>
        </p:xfrm>
        <a:graphic>
          <a:graphicData uri="http://schemas.openxmlformats.org/drawingml/2006/table">
            <a:tbl>
              <a:tblPr firstRow="1" firstCol="1" bandRow="1">
                <a:tableStyleId>{5C22544A-7EE6-4342-B048-85BDC9FD1C3A}</a:tableStyleId>
              </a:tblPr>
              <a:tblGrid>
                <a:gridCol w="8229599">
                  <a:extLst>
                    <a:ext uri="{9D8B030D-6E8A-4147-A177-3AD203B41FA5}">
                      <a16:colId xmlns:a16="http://schemas.microsoft.com/office/drawing/2014/main" xmlns="" val="20000"/>
                    </a:ext>
                  </a:extLst>
                </a:gridCol>
              </a:tblGrid>
              <a:tr h="590679">
                <a:tc>
                  <a:txBody>
                    <a:bodyPr/>
                    <a:lstStyle/>
                    <a:p>
                      <a:pPr marL="0" marR="0">
                        <a:lnSpc>
                          <a:spcPct val="115000"/>
                        </a:lnSpc>
                        <a:spcBef>
                          <a:spcPts val="0"/>
                        </a:spcBef>
                        <a:spcAft>
                          <a:spcPts val="1000"/>
                        </a:spcAft>
                      </a:pPr>
                      <a:r>
                        <a:rPr lang="en-US" sz="1800" dirty="0">
                          <a:effectLst/>
                        </a:rPr>
                        <a:t>Unit-4 	Introduction to Machine Learning  	                                                5 hours</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0"/>
                  </a:ext>
                </a:extLst>
              </a:tr>
              <a:tr h="1109077">
                <a:tc>
                  <a:txBody>
                    <a:bodyPr/>
                    <a:lstStyle/>
                    <a:p>
                      <a:pPr marL="0" marR="0" algn="just">
                        <a:lnSpc>
                          <a:spcPct val="115000"/>
                        </a:lnSpc>
                        <a:spcBef>
                          <a:spcPts val="0"/>
                        </a:spcBef>
                        <a:spcAft>
                          <a:spcPts val="1000"/>
                        </a:spcAft>
                      </a:pPr>
                      <a:r>
                        <a:rPr lang="en-US" sz="1800" dirty="0">
                          <a:effectLst/>
                        </a:rPr>
                        <a:t>Introduction to Machine Learning, Types of Learning, Use of Probability and Statistics in AI, Data Mining and Analysis Techniques</a:t>
                      </a:r>
                    </a:p>
                    <a:p>
                      <a:pPr marL="0" marR="0" algn="just">
                        <a:lnSpc>
                          <a:spcPct val="115000"/>
                        </a:lnSpc>
                        <a:spcBef>
                          <a:spcPts val="0"/>
                        </a:spcBef>
                        <a:spcAft>
                          <a:spcPts val="1000"/>
                        </a:spcAft>
                      </a:pPr>
                      <a:r>
                        <a:rPr lang="en-US" sz="1800" dirty="0">
                          <a:effectLst/>
                        </a:rPr>
                        <a:t> </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1"/>
                  </a:ext>
                </a:extLst>
              </a:tr>
              <a:tr h="666879">
                <a:tc>
                  <a:txBody>
                    <a:bodyPr/>
                    <a:lstStyle/>
                    <a:p>
                      <a:pPr marL="0" marR="0" algn="just">
                        <a:lnSpc>
                          <a:spcPct val="115000"/>
                        </a:lnSpc>
                        <a:spcBef>
                          <a:spcPts val="0"/>
                        </a:spcBef>
                        <a:spcAft>
                          <a:spcPts val="1000"/>
                        </a:spcAft>
                      </a:pPr>
                      <a:r>
                        <a:rPr lang="en-US" sz="1800" dirty="0">
                          <a:effectLst/>
                        </a:rPr>
                        <a:t>Unit-5 Applications of AI	   				                                    5 hours</a:t>
                      </a:r>
                      <a:endParaRPr lang="en-US" sz="1800" dirty="0">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0002"/>
                  </a:ext>
                </a:extLst>
              </a:tr>
              <a:tr h="942920">
                <a:tc>
                  <a:txBody>
                    <a:bodyPr/>
                    <a:lstStyle/>
                    <a:p>
                      <a:pPr marL="0" marR="0" algn="just">
                        <a:lnSpc>
                          <a:spcPct val="115000"/>
                        </a:lnSpc>
                        <a:spcBef>
                          <a:spcPts val="0"/>
                        </a:spcBef>
                        <a:spcAft>
                          <a:spcPts val="1000"/>
                        </a:spcAft>
                      </a:pPr>
                      <a:r>
                        <a:rPr lang="en-US" sz="1800" dirty="0">
                          <a:effectLst/>
                        </a:rPr>
                        <a:t>AI applications in Agriculture, Climate, Healthcare, Transport, Automotive Industry, Civil Engineering, Education, Robotics, Finance, Law and Legal practice, Media and Entertainment, Data Security, Tourism</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3"/>
                  </a:ext>
                </a:extLst>
              </a:tr>
              <a:tr h="425383">
                <a:tc>
                  <a:txBody>
                    <a:bodyPr/>
                    <a:lstStyle/>
                    <a:p>
                      <a:pPr marL="0" marR="0">
                        <a:lnSpc>
                          <a:spcPct val="115000"/>
                        </a:lnSpc>
                        <a:spcBef>
                          <a:spcPts val="0"/>
                        </a:spcBef>
                        <a:spcAft>
                          <a:spcPts val="1000"/>
                        </a:spcAft>
                      </a:pPr>
                      <a:r>
                        <a:rPr lang="en-US" sz="1800" dirty="0">
                          <a:effectLst/>
                        </a:rPr>
                        <a:t>Unit-6 AI in Practice                                                                                                 4 hours</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4"/>
                  </a:ext>
                </a:extLst>
              </a:tr>
              <a:tr h="760862">
                <a:tc>
                  <a:txBody>
                    <a:bodyPr/>
                    <a:lstStyle/>
                    <a:p>
                      <a:pPr marL="0" marR="0" algn="just">
                        <a:lnSpc>
                          <a:spcPct val="115000"/>
                        </a:lnSpc>
                        <a:spcBef>
                          <a:spcPts val="0"/>
                        </a:spcBef>
                        <a:spcAft>
                          <a:spcPts val="1000"/>
                        </a:spcAft>
                      </a:pPr>
                      <a:r>
                        <a:rPr lang="en-US" sz="1800" dirty="0">
                          <a:effectLst/>
                        </a:rPr>
                        <a:t>The advances and the latest trends in AI, Discussion on State of the Art in AI, Limits of AI, Ethics of AI, Case studies</a:t>
                      </a:r>
                      <a:endParaRPr lang="en-US" sz="1800" dirty="0">
                        <a:effectLst/>
                        <a:latin typeface="Times New Roman"/>
                        <a:ea typeface="Arial Unicode MS"/>
                      </a:endParaRPr>
                    </a:p>
                  </a:txBody>
                  <a:tcPr marL="50800" marR="50800" marT="50800" marB="508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524150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Text Book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lvl="0" algn="just" fontAlgn="base"/>
            <a:r>
              <a:rPr lang="en-US" dirty="0" err="1"/>
              <a:t>Norvig</a:t>
            </a:r>
            <a:r>
              <a:rPr lang="en-US" dirty="0"/>
              <a:t>, Peter, and Russell, Stuart Jonathan. Artificial intelligence : a modern approach. United Kingdom, Pearson, 2016.</a:t>
            </a:r>
          </a:p>
          <a:p>
            <a:pPr algn="just"/>
            <a:endParaRPr lang="en-US" dirty="0"/>
          </a:p>
          <a:p>
            <a:pPr algn="just"/>
            <a:r>
              <a:rPr lang="en-US" dirty="0"/>
              <a:t>Bishop, Christopher M.. Pattern Recognition and Machine Learning. Switzerland, Springer New York, 2016.</a:t>
            </a:r>
          </a:p>
        </p:txBody>
      </p:sp>
    </p:spTree>
    <p:extLst>
      <p:ext uri="{BB962C8B-B14F-4D97-AF65-F5344CB8AC3E}">
        <p14:creationId xmlns:p14="http://schemas.microsoft.com/office/powerpoint/2010/main" xmlns="" val="1761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to AI</a:t>
            </a:r>
          </a:p>
        </p:txBody>
      </p:sp>
      <p:sp>
        <p:nvSpPr>
          <p:cNvPr id="3" name="Content Placeholder 2"/>
          <p:cNvSpPr>
            <a:spLocks noGrp="1"/>
          </p:cNvSpPr>
          <p:nvPr>
            <p:ph idx="1"/>
          </p:nvPr>
        </p:nvSpPr>
        <p:spPr/>
        <p:txBody>
          <a:bodyPr>
            <a:normAutofit lnSpcReduction="10000"/>
          </a:bodyPr>
          <a:lstStyle/>
          <a:p>
            <a:pPr algn="just"/>
            <a:r>
              <a:rPr lang="en-US" dirty="0"/>
              <a:t>Artificial Intelligence is composed of two words </a:t>
            </a:r>
            <a:r>
              <a:rPr lang="en-US" b="1" dirty="0"/>
              <a:t>Artificial</a:t>
            </a:r>
            <a:r>
              <a:rPr lang="en-US" dirty="0"/>
              <a:t> and </a:t>
            </a:r>
            <a:r>
              <a:rPr lang="en-US" b="1" dirty="0"/>
              <a:t>Intelligence</a:t>
            </a:r>
            <a:r>
              <a:rPr lang="en-US" dirty="0"/>
              <a:t>, where Artificial defines </a:t>
            </a:r>
            <a:r>
              <a:rPr lang="en-US" i="1" dirty="0"/>
              <a:t>"man-made,"</a:t>
            </a:r>
            <a:r>
              <a:rPr lang="en-US" dirty="0"/>
              <a:t> and intelligence defines </a:t>
            </a:r>
            <a:r>
              <a:rPr lang="en-US" i="1" dirty="0"/>
              <a:t>"thinking power"</a:t>
            </a:r>
            <a:r>
              <a:rPr lang="en-US" dirty="0"/>
              <a:t>, hence AI means </a:t>
            </a:r>
            <a:r>
              <a:rPr lang="en-US" i="1" dirty="0"/>
              <a:t>"a man-made thinking power.</a:t>
            </a:r>
          </a:p>
          <a:p>
            <a:pPr algn="just"/>
            <a:r>
              <a:rPr lang="en-US" dirty="0"/>
              <a:t> "It is a branch of computer science by which we can create intelligent machines which can behave like a human, think like humans, and able to make decisions." </a:t>
            </a:r>
          </a:p>
        </p:txBody>
      </p:sp>
    </p:spTree>
    <p:extLst>
      <p:ext uri="{BB962C8B-B14F-4D97-AF65-F5344CB8AC3E}">
        <p14:creationId xmlns:p14="http://schemas.microsoft.com/office/powerpoint/2010/main" xmlns="" val="2478948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Goals of Artificial Intelligence</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Replicate human intelligence</a:t>
            </a:r>
          </a:p>
          <a:p>
            <a:pPr algn="just"/>
            <a:r>
              <a:rPr lang="en-US" dirty="0"/>
              <a:t>Solve Knowledge-intensive tasks</a:t>
            </a:r>
          </a:p>
          <a:p>
            <a:pPr algn="just"/>
            <a:r>
              <a:rPr lang="en-US" dirty="0"/>
              <a:t>An intelligent connection of perception and action</a:t>
            </a:r>
          </a:p>
          <a:p>
            <a:pPr algn="just"/>
            <a:r>
              <a:rPr lang="en-US" dirty="0"/>
              <a:t>Building a machine which can perform tasks that requires human intelligence such as:</a:t>
            </a:r>
          </a:p>
          <a:p>
            <a:pPr lvl="1" algn="just"/>
            <a:r>
              <a:rPr lang="en-US" dirty="0"/>
              <a:t>Proving a theorem</a:t>
            </a:r>
          </a:p>
          <a:p>
            <a:pPr lvl="1" algn="just"/>
            <a:r>
              <a:rPr lang="en-US" dirty="0"/>
              <a:t>Playing chess</a:t>
            </a:r>
          </a:p>
          <a:p>
            <a:pPr lvl="1" algn="just"/>
            <a:r>
              <a:rPr lang="en-US" dirty="0"/>
              <a:t>Plan some surgical operation</a:t>
            </a:r>
          </a:p>
          <a:p>
            <a:pPr lvl="1" algn="just"/>
            <a:r>
              <a:rPr lang="en-US" dirty="0"/>
              <a:t>Driving a car in traffic</a:t>
            </a:r>
          </a:p>
          <a:p>
            <a:pPr algn="just"/>
            <a:r>
              <a:rPr lang="en-US" dirty="0"/>
              <a:t>Creating some system which can exhibit intelligent behavior, learn new things by itself, demonstrate, explain, and can advise to its user.</a:t>
            </a:r>
          </a:p>
          <a:p>
            <a:endParaRPr lang="en-US" dirty="0"/>
          </a:p>
        </p:txBody>
      </p:sp>
    </p:spTree>
    <p:extLst>
      <p:ext uri="{BB962C8B-B14F-4D97-AF65-F5344CB8AC3E}">
        <p14:creationId xmlns:p14="http://schemas.microsoft.com/office/powerpoint/2010/main" xmlns="" val="3214859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Why Artificial Intelligence?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t>With the help of AI, you can create such software or devices which can solve real-world problems very easily and with accuracy such as health issues, marketing, traffic issues, etc.</a:t>
            </a:r>
          </a:p>
          <a:p>
            <a:pPr algn="just"/>
            <a:r>
              <a:rPr lang="en-US" dirty="0"/>
              <a:t>With the help of AI, you can create your personal virtual Assistant, such as </a:t>
            </a:r>
            <a:r>
              <a:rPr lang="en-US" dirty="0" err="1"/>
              <a:t>Cortana</a:t>
            </a:r>
            <a:r>
              <a:rPr lang="en-US" dirty="0"/>
              <a:t>, Google Assistant, </a:t>
            </a:r>
            <a:r>
              <a:rPr lang="en-US" dirty="0" err="1"/>
              <a:t>Siri</a:t>
            </a:r>
            <a:r>
              <a:rPr lang="en-US" dirty="0"/>
              <a:t>, etc.</a:t>
            </a:r>
          </a:p>
          <a:p>
            <a:pPr algn="just"/>
            <a:r>
              <a:rPr lang="en-US" dirty="0"/>
              <a:t>With the help of AI, you can build such Robots which can work in an environment where survival of humans can be at risk.</a:t>
            </a:r>
          </a:p>
          <a:p>
            <a:pPr algn="just"/>
            <a:r>
              <a:rPr lang="en-US" dirty="0"/>
              <a:t>AI opens a path for other new technologies, new devices, and new Opportunities.</a:t>
            </a:r>
          </a:p>
          <a:p>
            <a:endParaRPr lang="en-US" dirty="0"/>
          </a:p>
        </p:txBody>
      </p:sp>
    </p:spTree>
    <p:extLst>
      <p:ext uri="{BB962C8B-B14F-4D97-AF65-F5344CB8AC3E}">
        <p14:creationId xmlns:p14="http://schemas.microsoft.com/office/powerpoint/2010/main" xmlns="" val="108053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TotalTime>
  <Words>2120</Words>
  <Application>Microsoft Office PowerPoint</Application>
  <PresentationFormat>On-screen Show (4:3)</PresentationFormat>
  <Paragraphs>315</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Introduction to AI</vt:lpstr>
      <vt:lpstr>Course Objective</vt:lpstr>
      <vt:lpstr>Course Outcomes</vt:lpstr>
      <vt:lpstr>Syllabus</vt:lpstr>
      <vt:lpstr>Syllabus</vt:lpstr>
      <vt:lpstr>Text Book  </vt:lpstr>
      <vt:lpstr>Introduction to AI</vt:lpstr>
      <vt:lpstr>Goals of Artificial Intelligence </vt:lpstr>
      <vt:lpstr>Why Artificial Intelligence? </vt:lpstr>
      <vt:lpstr>Comprises to Artificial Intelligence </vt:lpstr>
      <vt:lpstr>Advantages of Artificial Intelligence </vt:lpstr>
      <vt:lpstr>Classification of AI</vt:lpstr>
      <vt:lpstr>Classification of AI</vt:lpstr>
      <vt:lpstr>Slide 14</vt:lpstr>
      <vt:lpstr>Slide 15</vt:lpstr>
      <vt:lpstr>Slide 16</vt:lpstr>
      <vt:lpstr>Slide 17</vt:lpstr>
      <vt:lpstr>Alan Turing Test</vt:lpstr>
      <vt:lpstr>Turing Test</vt:lpstr>
      <vt:lpstr>Turing Test</vt:lpstr>
      <vt:lpstr> AI in Gaming </vt:lpstr>
      <vt:lpstr>Game Agents</vt:lpstr>
      <vt:lpstr>Game Agents – Sensing (1 of 2)</vt:lpstr>
      <vt:lpstr>Game Agents – Sensing (2 of 2)</vt:lpstr>
      <vt:lpstr>Game Agents – Thinking (1 of 3)</vt:lpstr>
      <vt:lpstr>Game Agents – Thinking (2 of 3)</vt:lpstr>
      <vt:lpstr>Game Agents – Thinking (3 of 3)</vt:lpstr>
      <vt:lpstr>Game Agents – Acting (1 of 2)</vt:lpstr>
      <vt:lpstr>Game Agents – Acting (2 of 2)</vt:lpstr>
      <vt:lpstr>Slide 30</vt:lpstr>
      <vt:lpstr>Outline</vt:lpstr>
      <vt:lpstr>Agents</vt:lpstr>
      <vt:lpstr>E.g., vacuum-cleaner world</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Hello</cp:lastModifiedBy>
  <cp:revision>34</cp:revision>
  <dcterms:created xsi:type="dcterms:W3CDTF">2021-10-12T10:09:54Z</dcterms:created>
  <dcterms:modified xsi:type="dcterms:W3CDTF">2021-11-23T09:22:23Z</dcterms:modified>
</cp:coreProperties>
</file>