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7" r:id="rId6"/>
    <p:sldId id="265" r:id="rId7"/>
    <p:sldId id="260" r:id="rId8"/>
    <p:sldId id="261" r:id="rId9"/>
    <p:sldId id="262" r:id="rId10"/>
    <p:sldId id="263" r:id="rId11"/>
    <p:sldId id="264" r:id="rId12"/>
    <p:sldId id="268" r:id="rId13"/>
    <p:sldId id="269" r:id="rId14"/>
    <p:sldId id="270" r:id="rId15"/>
    <p:sldId id="271" r:id="rId16"/>
    <p:sldId id="272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-10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2B072CF-6F19-4905-A960-EB6AF77282C1}" type="datetimeFigureOut">
              <a:rPr lang="en-IN" smtClean="0"/>
              <a:pPr/>
              <a:t>10-12-2019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585B167-21B4-43A9-B3CB-5D39599027CF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446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72CF-6F19-4905-A960-EB6AF77282C1}" type="datetimeFigureOut">
              <a:rPr lang="en-IN" smtClean="0"/>
              <a:pPr/>
              <a:t>10-12-2019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5B167-21B4-43A9-B3CB-5D39599027C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0975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72CF-6F19-4905-A960-EB6AF77282C1}" type="datetimeFigureOut">
              <a:rPr lang="en-IN" smtClean="0"/>
              <a:pPr/>
              <a:t>10-12-2019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5B167-21B4-43A9-B3CB-5D39599027CF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520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72CF-6F19-4905-A960-EB6AF77282C1}" type="datetimeFigureOut">
              <a:rPr lang="en-IN" smtClean="0"/>
              <a:pPr/>
              <a:t>10-12-2019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5B167-21B4-43A9-B3CB-5D39599027C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97159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72CF-6F19-4905-A960-EB6AF77282C1}" type="datetimeFigureOut">
              <a:rPr lang="en-IN" smtClean="0"/>
              <a:pPr/>
              <a:t>10-12-2019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5B167-21B4-43A9-B3CB-5D39599027C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14334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72CF-6F19-4905-A960-EB6AF77282C1}" type="datetimeFigureOut">
              <a:rPr lang="en-IN" smtClean="0"/>
              <a:pPr/>
              <a:t>10-12-2019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5B167-21B4-43A9-B3CB-5D39599027C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79396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72CF-6F19-4905-A960-EB6AF77282C1}" type="datetimeFigureOut">
              <a:rPr lang="en-IN" smtClean="0"/>
              <a:pPr/>
              <a:t>10-12-2019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5B167-21B4-43A9-B3CB-5D39599027CF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87661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72CF-6F19-4905-A960-EB6AF77282C1}" type="datetimeFigureOut">
              <a:rPr lang="en-IN" smtClean="0"/>
              <a:pPr/>
              <a:t>10-12-2019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5B167-21B4-43A9-B3CB-5D39599027CF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37754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72CF-6F19-4905-A960-EB6AF77282C1}" type="datetimeFigureOut">
              <a:rPr lang="en-IN" smtClean="0"/>
              <a:pPr/>
              <a:t>10-12-2019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5B167-21B4-43A9-B3CB-5D39599027CF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2099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72CF-6F19-4905-A960-EB6AF77282C1}" type="datetimeFigureOut">
              <a:rPr lang="en-IN" smtClean="0"/>
              <a:pPr/>
              <a:t>10-12-2019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5B167-21B4-43A9-B3CB-5D39599027C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4913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72CF-6F19-4905-A960-EB6AF77282C1}" type="datetimeFigureOut">
              <a:rPr lang="en-IN" smtClean="0"/>
              <a:pPr/>
              <a:t>10-12-2019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5B167-21B4-43A9-B3CB-5D39599027CF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3708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72CF-6F19-4905-A960-EB6AF77282C1}" type="datetimeFigureOut">
              <a:rPr lang="en-IN" smtClean="0"/>
              <a:pPr/>
              <a:t>10-12-2019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5B167-21B4-43A9-B3CB-5D39599027C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178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72CF-6F19-4905-A960-EB6AF77282C1}" type="datetimeFigureOut">
              <a:rPr lang="en-IN" smtClean="0"/>
              <a:pPr/>
              <a:t>10-12-2019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5B167-21B4-43A9-B3CB-5D39599027CF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6193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72CF-6F19-4905-A960-EB6AF77282C1}" type="datetimeFigureOut">
              <a:rPr lang="en-IN" smtClean="0"/>
              <a:pPr/>
              <a:t>10-12-2019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5B167-21B4-43A9-B3CB-5D39599027CF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4486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72CF-6F19-4905-A960-EB6AF77282C1}" type="datetimeFigureOut">
              <a:rPr lang="en-IN" smtClean="0"/>
              <a:pPr/>
              <a:t>10-12-2019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5B167-21B4-43A9-B3CB-5D39599027C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1707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72CF-6F19-4905-A960-EB6AF77282C1}" type="datetimeFigureOut">
              <a:rPr lang="en-IN" smtClean="0"/>
              <a:pPr/>
              <a:t>10-12-2019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5B167-21B4-43A9-B3CB-5D39599027CF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9316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72CF-6F19-4905-A960-EB6AF77282C1}" type="datetimeFigureOut">
              <a:rPr lang="en-IN" smtClean="0"/>
              <a:pPr/>
              <a:t>10-12-2019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5B167-21B4-43A9-B3CB-5D39599027C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02005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B072CF-6F19-4905-A960-EB6AF77282C1}" type="datetimeFigureOut">
              <a:rPr lang="en-IN" smtClean="0"/>
              <a:pPr/>
              <a:t>10-12-2019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585B167-21B4-43A9-B3CB-5D39599027C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5819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4y-vnflMWQ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wo5WAldDk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E19289-1F80-4970-98A3-B192D39185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Unit- </a:t>
            </a:r>
            <a:r>
              <a:rPr lang="en-IN" dirty="0"/>
              <a:t>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646564A-1617-4395-B185-9F6FFF6C09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1704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D5526C-2E4A-4512-8131-04C59C19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B0EFFC0-B24B-45C2-B030-E3814B0EB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POS is </a:t>
            </a:r>
            <a:r>
              <a:rPr lang="en-US" dirty="0"/>
              <a:t>the position at which the value is present in the array.</a:t>
            </a:r>
          </a:p>
          <a:p>
            <a:r>
              <a:rPr lang="en-US" dirty="0"/>
              <a:t>However, if VAL is not equal to A[MID], then the values of BEG, END, and MID will be changed depending on whether VAL is smaller or greater than A[MID].</a:t>
            </a:r>
          </a:p>
          <a:p>
            <a:r>
              <a:rPr lang="en-US" dirty="0"/>
              <a:t>(a) If VAL &lt; A[MID], then VAL will be present in the left segment of the array. So, the value of END will be changed as END = MID – 1.</a:t>
            </a:r>
          </a:p>
          <a:p>
            <a:r>
              <a:rPr lang="en-US" dirty="0"/>
              <a:t>(b) If VAL &gt; A[MID], then VAL will be present in the right segment of the array. So, the value of BEG will be changed as BEG = MID + 1.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6600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4F42C2-1B69-40BF-A9B4-D205A7BB7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510B8A-B129-475C-8EF6-A62FA969F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if VAL is not present in the array, then eventually, END will be less than BEG. When this</a:t>
            </a:r>
          </a:p>
          <a:p>
            <a:r>
              <a:rPr lang="en-US" dirty="0"/>
              <a:t>happens, the algorithm will terminate and the search will be unsuccessful.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7775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75067C-DAD3-4961-B101-FC4E4F405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- Step by Step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09FB77DC-8F08-4B01-B388-39D6D60CA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0528" y="2725300"/>
            <a:ext cx="7446871" cy="251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198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9A0C06-D599-45DC-B7EC-D6485DA38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F6F35A9E-BA49-4B87-A0B1-FA5F5F450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0453" y="2774581"/>
            <a:ext cx="7445680" cy="246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5809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E25845-BF33-4DAD-B8F9-2C7AD0770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CE414C5D-757F-4E8A-A6FF-0C2752A64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5347" y="2849217"/>
            <a:ext cx="6426728" cy="248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9173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5DEAAC-7523-4D41-BFC0-FD2D80A07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314D45BC-5FE5-4BF2-97CD-D999C012C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0922" y="2584174"/>
            <a:ext cx="6420678" cy="303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5557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6D3D55-5E76-48EF-8143-7EA2FB9AF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CE3849F6-4498-41A9-9AD8-9CBCE3284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878" y="2616200"/>
            <a:ext cx="6657147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8996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B7734F-B4CE-4E8B-AE88-23CCC646F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6E47C4-92E6-4E04-B502-A699BECBA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Video Link</a:t>
            </a:r>
          </a:p>
          <a:p>
            <a:endParaRPr lang="en-IN" dirty="0"/>
          </a:p>
          <a:p>
            <a:r>
              <a:rPr lang="en-IN" dirty="0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https://www.youtube.com/watch?v=4y-vnflMWQ0</a:t>
            </a:r>
            <a:endParaRPr lang="en-IN" dirty="0">
              <a:solidFill>
                <a:srgbClr val="7030A0"/>
              </a:solidFill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6779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D576DE-6C72-4F9A-BBA6-70BDC345D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Sequential search (Linear Search)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63CDC3D-579E-4852-B68E-338BC6F2B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works by comparing the value to be searched with every element of the array one by one in a sequence until a match is found. </a:t>
            </a:r>
          </a:p>
          <a:p>
            <a:r>
              <a:rPr lang="en-US" dirty="0"/>
              <a:t>Linear search is mostly used to search an unordered list of elements (array in which data elements are not sorted). </a:t>
            </a:r>
          </a:p>
          <a:p>
            <a:r>
              <a:rPr lang="en-US" dirty="0"/>
              <a:t>For example, if an array A[] is declared and initialized as,</a:t>
            </a:r>
          </a:p>
          <a:p>
            <a:r>
              <a:rPr lang="en-IN" dirty="0"/>
              <a:t>int A[] = {10, 8, 2, 7, 3, 4, 9, 1, 6, 5};</a:t>
            </a:r>
          </a:p>
        </p:txBody>
      </p:sp>
    </p:spTree>
    <p:extLst>
      <p:ext uri="{BB962C8B-B14F-4D97-AF65-F5344CB8AC3E}">
        <p14:creationId xmlns:p14="http://schemas.microsoft.com/office/powerpoint/2010/main" xmlns="" val="110089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E26ABE-94BA-46F0-86BF-DB291A23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0137D49-295E-4028-8AF4-38F8B0BB2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value to be searched is VAL = 7, then searching means to find whether the value ‘7’ is present in the array or not.</a:t>
            </a:r>
          </a:p>
          <a:p>
            <a:r>
              <a:rPr lang="en-US" dirty="0"/>
              <a:t>If yes, then it returns the position of its occurrence. Here, POS = 3 (index starting from 0).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3730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0E2D38-B891-4926-BE84-2B42234C3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53671B39-5C11-45CF-9430-A71902F87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3048" y="598759"/>
            <a:ext cx="5911403" cy="594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8079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46361B-C22E-457B-A003-052F3116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by Step - Example</a:t>
            </a:r>
          </a:p>
        </p:txBody>
      </p:sp>
      <p:pic>
        <p:nvPicPr>
          <p:cNvPr id="1026" name="Picture 2" descr="Linear Search Animation">
            <a:extLst>
              <a:ext uri="{FF2B5EF4-FFF2-40B4-BE49-F238E27FC236}">
                <a16:creationId xmlns="" xmlns:a16="http://schemas.microsoft.com/office/drawing/2014/main" id="{64E54D49-951B-47DC-9E95-532E0BB37668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66686" y="3429000"/>
            <a:ext cx="41719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A87E25B-DD98-4467-B105-A6B66866B595}"/>
              </a:ext>
            </a:extLst>
          </p:cNvPr>
          <p:cNvSpPr txBox="1"/>
          <p:nvPr/>
        </p:nvSpPr>
        <p:spPr>
          <a:xfrm>
            <a:off x="1295402" y="2637908"/>
            <a:ext cx="698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(The below figure is contain animation. Please put slideshow option) </a:t>
            </a:r>
          </a:p>
        </p:txBody>
      </p:sp>
    </p:spTree>
    <p:extLst>
      <p:ext uri="{BB962C8B-B14F-4D97-AF65-F5344CB8AC3E}">
        <p14:creationId xmlns:p14="http://schemas.microsoft.com/office/powerpoint/2010/main" xmlns="" val="422504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F0A1D9-1616-47FF-BF6E-608BEF36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1F53620-62BE-44EF-89B0-2195C8B47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Video Link</a:t>
            </a:r>
          </a:p>
          <a:p>
            <a:endParaRPr lang="en-IN" dirty="0"/>
          </a:p>
          <a:p>
            <a:r>
              <a:rPr lang="en-IN" dirty="0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https://www.youtube.com/watch?v=iwo5WAldDks</a:t>
            </a:r>
            <a:endParaRPr lang="en-IN" dirty="0">
              <a:solidFill>
                <a:srgbClr val="7030A0"/>
              </a:solidFill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2107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578241-48EB-45CD-B288-15FC4AA3C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Binary Search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4EAE33-CA43-47A3-8B54-F5D81ACCB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search is a searching algorithm that works efficiently with a sorted list.</a:t>
            </a:r>
          </a:p>
          <a:p>
            <a:r>
              <a:rPr lang="en-US" dirty="0"/>
              <a:t>Now, let us consider how this mechanism is applied to search for a value in a sorted array.</a:t>
            </a:r>
          </a:p>
          <a:p>
            <a:r>
              <a:rPr lang="en-US" dirty="0"/>
              <a:t>Consider an array A[] that is declared and initialized as</a:t>
            </a:r>
          </a:p>
          <a:p>
            <a:pPr marL="0" indent="0">
              <a:buNone/>
            </a:pPr>
            <a:r>
              <a:rPr lang="en-IN" dirty="0"/>
              <a:t>int A[] = {0, 1, 2, 3, 4, 5, 6, 7, 8, 9, 10};</a:t>
            </a:r>
          </a:p>
          <a:p>
            <a:r>
              <a:rPr lang="en-US" dirty="0"/>
              <a:t>and the value to be searched is VAL = 9. The algorithm will proceed in the following manner.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6148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BC04F9-507A-4AB0-8245-3E077548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C98240-2387-435D-8EFF-F95DAE2CD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a-DK" dirty="0"/>
              <a:t>BEG = 0, END = 10, MID = (0 + 10)/2 = 5</a:t>
            </a:r>
          </a:p>
          <a:p>
            <a:r>
              <a:rPr lang="en-US" dirty="0"/>
              <a:t>Now, VAL = 9 and A[MID] = A[5] = 5</a:t>
            </a:r>
          </a:p>
          <a:p>
            <a:r>
              <a:rPr lang="en-US" dirty="0"/>
              <a:t>A[5] is less than VAL, therefore, we now search for the value in the second half of the array. So,</a:t>
            </a:r>
          </a:p>
          <a:p>
            <a:r>
              <a:rPr lang="en-US" dirty="0"/>
              <a:t>we change the values of BEG and MID.</a:t>
            </a:r>
          </a:p>
          <a:p>
            <a:r>
              <a:rPr lang="en-IN" dirty="0"/>
              <a:t>Now, BEG = MID + 1 = 6, END = 10, MID = (6 + 10)/2 =16/2 = 8</a:t>
            </a:r>
          </a:p>
          <a:p>
            <a:r>
              <a:rPr lang="en-US" dirty="0"/>
              <a:t>VAL = 9 and A[MID] = A[8] = 8</a:t>
            </a:r>
          </a:p>
          <a:p>
            <a:r>
              <a:rPr lang="en-US" dirty="0"/>
              <a:t>A[8] is less than VAL, therefore, we now search for the value in the second half of the segment.</a:t>
            </a:r>
          </a:p>
          <a:p>
            <a:r>
              <a:rPr lang="en-US" dirty="0"/>
              <a:t>So, again we change the values of BEG and MID.</a:t>
            </a:r>
          </a:p>
        </p:txBody>
      </p:sp>
    </p:spTree>
    <p:extLst>
      <p:ext uri="{BB962C8B-B14F-4D97-AF65-F5344CB8AC3E}">
        <p14:creationId xmlns:p14="http://schemas.microsoft.com/office/powerpoint/2010/main" xmlns="" val="113932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69A187-18AF-4A90-995D-0AA610852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604C30-52A0-4284-B45A-C08ACD36C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Now, BEG = MID + 1 = 9, END = 10, MID = (9 + 10)/2 = 9</a:t>
            </a:r>
          </a:p>
          <a:p>
            <a:r>
              <a:rPr lang="en-US" dirty="0"/>
              <a:t>Now, VAL = 9 and A[MID] = 9.</a:t>
            </a:r>
            <a:endParaRPr lang="en-IN" dirty="0"/>
          </a:p>
          <a:p>
            <a:r>
              <a:rPr lang="en-US" dirty="0"/>
              <a:t>In this algorithm, we see that BEG and END are the beginning and ending positions of the segment that we are looking to search for the element. </a:t>
            </a:r>
          </a:p>
          <a:p>
            <a:r>
              <a:rPr lang="en-US" dirty="0"/>
              <a:t>MID is calculated as (BEG + END)/2. Initially, BEG = </a:t>
            </a:r>
            <a:r>
              <a:rPr lang="en-US" dirty="0" err="1"/>
              <a:t>lower_bound</a:t>
            </a:r>
            <a:r>
              <a:rPr lang="en-US" dirty="0"/>
              <a:t> and END = </a:t>
            </a:r>
            <a:r>
              <a:rPr lang="en-US" dirty="0" err="1"/>
              <a:t>upper_bound</a:t>
            </a:r>
            <a:r>
              <a:rPr lang="en-US" dirty="0"/>
              <a:t>.</a:t>
            </a:r>
          </a:p>
          <a:p>
            <a:r>
              <a:rPr lang="en-US" dirty="0"/>
              <a:t>The algorithm will terminate when A[MID] = VAL. </a:t>
            </a:r>
          </a:p>
          <a:p>
            <a:r>
              <a:rPr lang="en-US" dirty="0"/>
              <a:t>When the</a:t>
            </a:r>
          </a:p>
          <a:p>
            <a:r>
              <a:rPr lang="en-US" dirty="0"/>
              <a:t>algorithm ends, we will set POS = MID.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1189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1798</TotalTime>
  <Words>701</Words>
  <Application>Microsoft Office PowerPoint</Application>
  <PresentationFormat>Custom</PresentationFormat>
  <Paragraphs>57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Organic</vt:lpstr>
      <vt:lpstr>Unit- 5</vt:lpstr>
      <vt:lpstr>Sequential search (Linear Search)</vt:lpstr>
      <vt:lpstr>Cont.</vt:lpstr>
      <vt:lpstr>Cont.</vt:lpstr>
      <vt:lpstr>Step by Step - Example</vt:lpstr>
      <vt:lpstr>Cont.</vt:lpstr>
      <vt:lpstr>Binary Search</vt:lpstr>
      <vt:lpstr>Cont.</vt:lpstr>
      <vt:lpstr>Cont.</vt:lpstr>
      <vt:lpstr>Cont.</vt:lpstr>
      <vt:lpstr>Cont.</vt:lpstr>
      <vt:lpstr>Example - Step by Step</vt:lpstr>
      <vt:lpstr>Cont.</vt:lpstr>
      <vt:lpstr>Cont.</vt:lpstr>
      <vt:lpstr>Cont.</vt:lpstr>
      <vt:lpstr>Cont.</vt:lpstr>
      <vt:lpstr>Cont.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5</dc:title>
  <dc:creator>ARJUN K P</dc:creator>
  <cp:lastModifiedBy>123</cp:lastModifiedBy>
  <cp:revision>10</cp:revision>
  <dcterms:created xsi:type="dcterms:W3CDTF">2018-11-21T14:47:23Z</dcterms:created>
  <dcterms:modified xsi:type="dcterms:W3CDTF">2019-12-10T13:10:47Z</dcterms:modified>
</cp:coreProperties>
</file>