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000" noProof="1"/>
          </a:p>
          <a:p>
            <a:r>
              <a:rPr lang="en-US" altLang="en-US" sz="4000" noProof="1"/>
              <a:t>Introduction to security and encryption techniques</a:t>
            </a:r>
            <a:endParaRPr lang="en-US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58CA-948D-4848-AC61-67CA7F1F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12" y="276345"/>
            <a:ext cx="7613342" cy="673562"/>
          </a:xfrm>
        </p:spPr>
        <p:txBody>
          <a:bodyPr>
            <a:normAutofit fontScale="90000"/>
          </a:bodyPr>
          <a:lstStyle/>
          <a:p>
            <a:r>
              <a:rPr lang="en-IN" sz="4800" spc="10" dirty="0">
                <a:solidFill>
                  <a:schemeClr val="bg1"/>
                </a:solidFill>
              </a:rPr>
              <a:t>B</a:t>
            </a:r>
            <a:r>
              <a:rPr lang="en-IN" sz="4400" spc="10" dirty="0">
                <a:solidFill>
                  <a:schemeClr val="bg1"/>
                </a:solidFill>
              </a:rPr>
              <a:t>ASIC</a:t>
            </a:r>
            <a:r>
              <a:rPr lang="en-IN" sz="4400" spc="80" dirty="0">
                <a:solidFill>
                  <a:schemeClr val="bg1"/>
                </a:solidFill>
              </a:rPr>
              <a:t> </a:t>
            </a:r>
            <a:r>
              <a:rPr lang="en-IN" sz="4800" spc="15" dirty="0">
                <a:solidFill>
                  <a:schemeClr val="bg1"/>
                </a:solidFill>
              </a:rPr>
              <a:t>T</a:t>
            </a:r>
            <a:r>
              <a:rPr lang="en-IN" sz="4400" spc="15" dirty="0">
                <a:solidFill>
                  <a:schemeClr val="bg1"/>
                </a:solidFill>
              </a:rPr>
              <a:t>ERMINOLOGIES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6E51-F96B-42F5-A78B-98194172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spc="-5" dirty="0">
                <a:latin typeface="Arial"/>
                <a:cs typeface="Arial"/>
              </a:rPr>
              <a:t>Encryption</a:t>
            </a:r>
            <a:endParaRPr lang="en-US" sz="28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lang="en-US" sz="2100" spc="-5" dirty="0">
                <a:latin typeface="Arial"/>
                <a:cs typeface="Arial"/>
              </a:rPr>
              <a:t>Encryption </a:t>
            </a:r>
            <a:r>
              <a:rPr lang="en-US" sz="2100" spc="-10" dirty="0">
                <a:latin typeface="Arial"/>
                <a:cs typeface="Arial"/>
              </a:rPr>
              <a:t>is </a:t>
            </a:r>
            <a:r>
              <a:rPr lang="en-US" sz="2100" dirty="0">
                <a:latin typeface="Arial"/>
                <a:cs typeface="Arial"/>
              </a:rPr>
              <a:t>the </a:t>
            </a:r>
            <a:r>
              <a:rPr lang="en-US" sz="2100" spc="-5" dirty="0">
                <a:latin typeface="Arial"/>
                <a:cs typeface="Arial"/>
              </a:rPr>
              <a:t>process of encoding a message</a:t>
            </a:r>
            <a:r>
              <a:rPr lang="en-US" sz="2100" spc="200" dirty="0">
                <a:latin typeface="Arial"/>
                <a:cs typeface="Arial"/>
              </a:rPr>
              <a:t> </a:t>
            </a:r>
            <a:r>
              <a:rPr lang="en-US" sz="2100" dirty="0">
                <a:latin typeface="Arial"/>
                <a:cs typeface="Arial"/>
              </a:rPr>
              <a:t>so that its </a:t>
            </a:r>
            <a:r>
              <a:rPr lang="en-US" sz="2100" spc="-5" dirty="0">
                <a:latin typeface="Arial"/>
                <a:cs typeface="Arial"/>
              </a:rPr>
              <a:t>meaning </a:t>
            </a:r>
            <a:r>
              <a:rPr lang="en-US" sz="2100" dirty="0">
                <a:latin typeface="Arial"/>
                <a:cs typeface="Arial"/>
              </a:rPr>
              <a:t>is </a:t>
            </a:r>
            <a:r>
              <a:rPr lang="en-US" sz="2100" spc="-5" dirty="0">
                <a:latin typeface="Arial"/>
                <a:cs typeface="Arial"/>
              </a:rPr>
              <a:t>not</a:t>
            </a:r>
            <a:r>
              <a:rPr lang="en-US" sz="2100" spc="-40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obvious</a:t>
            </a:r>
            <a:endParaRPr lang="en-US" sz="21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spc="-5" dirty="0">
                <a:latin typeface="Arial"/>
                <a:cs typeface="Arial"/>
              </a:rPr>
              <a:t>Decryption</a:t>
            </a:r>
            <a:endParaRPr lang="en-US" sz="2800" dirty="0">
              <a:latin typeface="Arial"/>
              <a:cs typeface="Arial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lang="en-US" sz="2100" spc="-5" dirty="0">
                <a:latin typeface="Arial"/>
                <a:cs typeface="Arial"/>
              </a:rPr>
              <a:t>Decryption </a:t>
            </a:r>
            <a:r>
              <a:rPr lang="en-US" sz="2100" spc="-10" dirty="0">
                <a:latin typeface="Arial"/>
                <a:cs typeface="Arial"/>
              </a:rPr>
              <a:t>is </a:t>
            </a:r>
            <a:r>
              <a:rPr lang="en-US" sz="2100" dirty="0">
                <a:latin typeface="Arial"/>
                <a:cs typeface="Arial"/>
              </a:rPr>
              <a:t>the </a:t>
            </a:r>
            <a:r>
              <a:rPr lang="en-US" sz="2100" spc="-5" dirty="0">
                <a:latin typeface="Arial"/>
                <a:cs typeface="Arial"/>
              </a:rPr>
              <a:t>reverse process, transforming an encrypted  message back into </a:t>
            </a:r>
            <a:r>
              <a:rPr lang="en-US" sz="2100" dirty="0">
                <a:latin typeface="Arial"/>
                <a:cs typeface="Arial"/>
              </a:rPr>
              <a:t>its </a:t>
            </a:r>
            <a:r>
              <a:rPr lang="en-US" sz="2100" spc="-5" dirty="0">
                <a:latin typeface="Arial"/>
                <a:cs typeface="Arial"/>
              </a:rPr>
              <a:t>normal, original</a:t>
            </a:r>
            <a:r>
              <a:rPr lang="en-US" sz="2100" spc="-50" dirty="0">
                <a:latin typeface="Arial"/>
                <a:cs typeface="Arial"/>
              </a:rPr>
              <a:t> </a:t>
            </a:r>
            <a:r>
              <a:rPr lang="en-US" sz="2100" dirty="0">
                <a:latin typeface="Arial"/>
                <a:cs typeface="Arial"/>
              </a:rPr>
              <a:t>form</a:t>
            </a: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dirty="0">
                <a:latin typeface="Arial"/>
                <a:cs typeface="Arial"/>
              </a:rPr>
              <a:t>Cryptosystem</a:t>
            </a:r>
          </a:p>
          <a:p>
            <a:pPr marL="652780" marR="8255" lvl="1" indent="-273685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  <a:tab pos="1094740" algn="l"/>
                <a:tab pos="2218055" algn="l"/>
                <a:tab pos="2807970" algn="l"/>
                <a:tab pos="4315460" algn="l"/>
                <a:tab pos="5036185" algn="l"/>
                <a:tab pos="6541770" algn="l"/>
                <a:tab pos="7014845" algn="l"/>
                <a:tab pos="7985759" algn="l"/>
              </a:tabLst>
            </a:pPr>
            <a:r>
              <a:rPr lang="en-US" sz="2100" dirty="0">
                <a:latin typeface="Arial"/>
                <a:cs typeface="Arial"/>
              </a:rPr>
              <a:t>A	sys</a:t>
            </a:r>
            <a:r>
              <a:rPr lang="en-US" sz="2100" spc="5" dirty="0">
                <a:latin typeface="Arial"/>
                <a:cs typeface="Arial"/>
              </a:rPr>
              <a:t>t</a:t>
            </a:r>
            <a:r>
              <a:rPr lang="en-US" sz="2100" spc="-5" dirty="0">
                <a:latin typeface="Arial"/>
                <a:cs typeface="Arial"/>
              </a:rPr>
              <a:t>em</a:t>
            </a:r>
            <a:r>
              <a:rPr lang="en-US" sz="2100" dirty="0">
                <a:latin typeface="Arial"/>
                <a:cs typeface="Arial"/>
              </a:rPr>
              <a:t>	for	</a:t>
            </a:r>
            <a:r>
              <a:rPr lang="en-US" sz="2100" spc="-5" dirty="0">
                <a:latin typeface="Arial"/>
                <a:cs typeface="Arial"/>
              </a:rPr>
              <a:t>e</a:t>
            </a:r>
            <a:r>
              <a:rPr lang="en-US" sz="2100" spc="-15" dirty="0">
                <a:latin typeface="Arial"/>
                <a:cs typeface="Arial"/>
              </a:rPr>
              <a:t>n</a:t>
            </a:r>
            <a:r>
              <a:rPr lang="en-US" sz="2100" spc="-5" dirty="0">
                <a:latin typeface="Arial"/>
                <a:cs typeface="Arial"/>
              </a:rPr>
              <a:t>cry</a:t>
            </a:r>
            <a:r>
              <a:rPr lang="en-US" sz="2100" spc="-15" dirty="0">
                <a:latin typeface="Arial"/>
                <a:cs typeface="Arial"/>
              </a:rPr>
              <a:t>p</a:t>
            </a:r>
            <a:r>
              <a:rPr lang="en-US" sz="2100" spc="-5" dirty="0">
                <a:latin typeface="Arial"/>
                <a:cs typeface="Arial"/>
              </a:rPr>
              <a:t>tion</a:t>
            </a:r>
            <a:r>
              <a:rPr lang="en-US" sz="2100" dirty="0">
                <a:latin typeface="Arial"/>
                <a:cs typeface="Arial"/>
              </a:rPr>
              <a:t>	</a:t>
            </a:r>
            <a:r>
              <a:rPr lang="en-US" sz="2100" spc="-10" dirty="0">
                <a:latin typeface="Arial"/>
                <a:cs typeface="Arial"/>
              </a:rPr>
              <a:t>an</a:t>
            </a:r>
            <a:r>
              <a:rPr lang="en-US" sz="2100" spc="-5" dirty="0">
                <a:latin typeface="Arial"/>
                <a:cs typeface="Arial"/>
              </a:rPr>
              <a:t>d</a:t>
            </a:r>
            <a:r>
              <a:rPr lang="en-US" sz="2100" dirty="0">
                <a:latin typeface="Arial"/>
                <a:cs typeface="Arial"/>
              </a:rPr>
              <a:t>	</a:t>
            </a:r>
            <a:r>
              <a:rPr lang="en-US" sz="2100" spc="-5" dirty="0">
                <a:latin typeface="Arial"/>
                <a:cs typeface="Arial"/>
              </a:rPr>
              <a:t>d</a:t>
            </a:r>
            <a:r>
              <a:rPr lang="en-US" sz="2100" spc="-15" dirty="0">
                <a:latin typeface="Arial"/>
                <a:cs typeface="Arial"/>
              </a:rPr>
              <a:t>e</a:t>
            </a:r>
            <a:r>
              <a:rPr lang="en-US" sz="2100" spc="-5" dirty="0">
                <a:latin typeface="Arial"/>
                <a:cs typeface="Arial"/>
              </a:rPr>
              <a:t>cry</a:t>
            </a:r>
            <a:r>
              <a:rPr lang="en-US" sz="2100" spc="-15" dirty="0">
                <a:latin typeface="Arial"/>
                <a:cs typeface="Arial"/>
              </a:rPr>
              <a:t>p</a:t>
            </a:r>
            <a:r>
              <a:rPr lang="en-US" sz="2100" spc="-5" dirty="0">
                <a:latin typeface="Arial"/>
                <a:cs typeface="Arial"/>
              </a:rPr>
              <a:t>tion</a:t>
            </a:r>
            <a:r>
              <a:rPr lang="en-US" sz="2100" dirty="0">
                <a:latin typeface="Arial"/>
                <a:cs typeface="Arial"/>
              </a:rPr>
              <a:t>	</a:t>
            </a:r>
            <a:r>
              <a:rPr lang="en-US" sz="2100" spc="-5" dirty="0">
                <a:latin typeface="Arial"/>
                <a:cs typeface="Arial"/>
              </a:rPr>
              <a:t>is</a:t>
            </a:r>
            <a:r>
              <a:rPr lang="en-US" sz="2100" dirty="0">
                <a:latin typeface="Arial"/>
                <a:cs typeface="Arial"/>
              </a:rPr>
              <a:t>	</a:t>
            </a:r>
            <a:r>
              <a:rPr lang="en-US" sz="2100" spc="-5" dirty="0">
                <a:latin typeface="Arial"/>
                <a:cs typeface="Arial"/>
              </a:rPr>
              <a:t>c</a:t>
            </a:r>
            <a:r>
              <a:rPr lang="en-US" sz="2100" spc="-20" dirty="0">
                <a:latin typeface="Arial"/>
                <a:cs typeface="Arial"/>
              </a:rPr>
              <a:t>a</a:t>
            </a:r>
            <a:r>
              <a:rPr lang="en-US" sz="2100" spc="-5" dirty="0">
                <a:latin typeface="Arial"/>
                <a:cs typeface="Arial"/>
              </a:rPr>
              <a:t>ll</a:t>
            </a:r>
            <a:r>
              <a:rPr lang="en-US" sz="2100" spc="-20" dirty="0">
                <a:latin typeface="Arial"/>
                <a:cs typeface="Arial"/>
              </a:rPr>
              <a:t>e</a:t>
            </a:r>
            <a:r>
              <a:rPr lang="en-US" sz="2100" spc="-5" dirty="0">
                <a:latin typeface="Arial"/>
                <a:cs typeface="Arial"/>
              </a:rPr>
              <a:t>d</a:t>
            </a:r>
            <a:r>
              <a:rPr lang="en-US" sz="2100" dirty="0">
                <a:latin typeface="Arial"/>
                <a:cs typeface="Arial"/>
              </a:rPr>
              <a:t>	</a:t>
            </a:r>
            <a:r>
              <a:rPr lang="en-US" sz="2100" spc="-5" dirty="0">
                <a:latin typeface="Arial"/>
                <a:cs typeface="Arial"/>
              </a:rPr>
              <a:t>a  cryptosystem.</a:t>
            </a:r>
            <a:endParaRPr lang="en-US" sz="21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65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BE7-FA51-40C9-8117-4ADB0C3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30" y="1141"/>
            <a:ext cx="9654470" cy="993159"/>
          </a:xfrm>
        </p:spPr>
        <p:txBody>
          <a:bodyPr/>
          <a:lstStyle/>
          <a:p>
            <a:r>
              <a:rPr lang="en-IN" sz="4800" spc="10" dirty="0">
                <a:solidFill>
                  <a:schemeClr val="bg1"/>
                </a:solidFill>
              </a:rPr>
              <a:t>B</a:t>
            </a:r>
            <a:r>
              <a:rPr lang="en-IN" sz="4400" spc="10" dirty="0">
                <a:solidFill>
                  <a:schemeClr val="bg1"/>
                </a:solidFill>
              </a:rPr>
              <a:t>ASIC</a:t>
            </a:r>
            <a:r>
              <a:rPr lang="en-IN" sz="4400" spc="90" dirty="0">
                <a:solidFill>
                  <a:schemeClr val="bg1"/>
                </a:solidFill>
              </a:rPr>
              <a:t> </a:t>
            </a:r>
            <a:r>
              <a:rPr lang="en-IN" sz="4800" spc="15" dirty="0">
                <a:solidFill>
                  <a:schemeClr val="bg1"/>
                </a:solidFill>
              </a:rPr>
              <a:t>T</a:t>
            </a:r>
            <a:r>
              <a:rPr lang="en-IN" sz="4400" spc="15" dirty="0">
                <a:solidFill>
                  <a:schemeClr val="bg1"/>
                </a:solidFill>
              </a:rPr>
              <a:t>ERMINOLOGIES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28C9-23A2-45AE-88B2-88D9E790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spc="-5" dirty="0">
                <a:latin typeface="Arial"/>
                <a:cs typeface="Arial"/>
              </a:rPr>
              <a:t>Plaintext</a:t>
            </a:r>
            <a:endParaRPr lang="en-US" sz="28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spc="-5" dirty="0">
                <a:latin typeface="Arial"/>
                <a:cs typeface="Arial"/>
              </a:rPr>
              <a:t>Cipher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text</a:t>
            </a: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spc="-5" dirty="0">
                <a:latin typeface="Arial"/>
                <a:cs typeface="Arial"/>
              </a:rPr>
              <a:t>Key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–</a:t>
            </a:r>
            <a:endParaRPr lang="en-US" sz="2800" dirty="0">
              <a:latin typeface="Arial"/>
              <a:cs typeface="Arial"/>
            </a:endParaRPr>
          </a:p>
          <a:p>
            <a:pPr marL="652780" marR="5080" lvl="1" indent="-274955" algn="just">
              <a:lnSpc>
                <a:spcPts val="2270"/>
              </a:lnSpc>
              <a:spcBef>
                <a:spcPts val="550"/>
              </a:spcBef>
              <a:buClr>
                <a:srgbClr val="FD8537"/>
              </a:buClr>
              <a:buSzPct val="78571"/>
              <a:buChar char=""/>
              <a:tabLst>
                <a:tab pos="653415" algn="l"/>
              </a:tabLst>
            </a:pPr>
            <a:r>
              <a:rPr lang="en-US" sz="2100" dirty="0">
                <a:latin typeface="Arial"/>
                <a:cs typeface="Arial"/>
              </a:rPr>
              <a:t>key </a:t>
            </a:r>
            <a:r>
              <a:rPr lang="en-US" sz="2100" spc="-5" dirty="0">
                <a:latin typeface="Arial"/>
                <a:cs typeface="Arial"/>
              </a:rPr>
              <a:t>refers </a:t>
            </a:r>
            <a:r>
              <a:rPr lang="en-US" sz="2100" dirty="0">
                <a:latin typeface="Arial"/>
                <a:cs typeface="Arial"/>
              </a:rPr>
              <a:t>to </a:t>
            </a:r>
            <a:r>
              <a:rPr lang="en-US" sz="2100" spc="-5" dirty="0">
                <a:latin typeface="Arial"/>
                <a:cs typeface="Arial"/>
              </a:rPr>
              <a:t>a sequence of symbols </a:t>
            </a:r>
            <a:r>
              <a:rPr lang="en-US" sz="2100" spc="-15" dirty="0">
                <a:latin typeface="Arial"/>
                <a:cs typeface="Arial"/>
              </a:rPr>
              <a:t>or </a:t>
            </a:r>
            <a:r>
              <a:rPr lang="en-US" sz="2100" spc="-5" dirty="0">
                <a:latin typeface="Arial"/>
                <a:cs typeface="Arial"/>
              </a:rPr>
              <a:t>a numerical value </a:t>
            </a:r>
            <a:r>
              <a:rPr lang="en-US" sz="2100" spc="-80" dirty="0">
                <a:latin typeface="Arial"/>
                <a:cs typeface="Arial"/>
              </a:rPr>
              <a:t>used  </a:t>
            </a:r>
            <a:r>
              <a:rPr lang="en-US" sz="2100" spc="-5" dirty="0">
                <a:latin typeface="Arial"/>
                <a:cs typeface="Arial"/>
              </a:rPr>
              <a:t>by an algorithm to alter information &amp; making </a:t>
            </a:r>
            <a:r>
              <a:rPr lang="en-US" sz="2100" dirty="0">
                <a:latin typeface="Arial"/>
                <a:cs typeface="Arial"/>
              </a:rPr>
              <a:t>that </a:t>
            </a:r>
            <a:r>
              <a:rPr lang="en-US" sz="2100" spc="-5" dirty="0">
                <a:latin typeface="Arial"/>
                <a:cs typeface="Arial"/>
              </a:rPr>
              <a:t>information  secure</a:t>
            </a:r>
            <a:endParaRPr lang="en-US" sz="21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spc="-5" dirty="0">
                <a:latin typeface="Arial"/>
                <a:cs typeface="Arial"/>
              </a:rPr>
              <a:t>Encryption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algorithm</a:t>
            </a:r>
            <a:endParaRPr lang="en-US" sz="2800" dirty="0">
              <a:latin typeface="Arial"/>
              <a:cs typeface="Arial"/>
            </a:endParaRPr>
          </a:p>
          <a:p>
            <a:pPr marL="652780" marR="5080" lvl="1" indent="-274955" algn="just">
              <a:lnSpc>
                <a:spcPts val="2270"/>
              </a:lnSpc>
              <a:spcBef>
                <a:spcPts val="555"/>
              </a:spcBef>
              <a:buClr>
                <a:srgbClr val="FD8537"/>
              </a:buClr>
              <a:buSzPct val="78571"/>
              <a:buChar char=""/>
              <a:tabLst>
                <a:tab pos="653415" algn="l"/>
              </a:tabLst>
            </a:pPr>
            <a:r>
              <a:rPr lang="en-US" sz="2100" dirty="0">
                <a:latin typeface="Arial"/>
                <a:cs typeface="Arial"/>
              </a:rPr>
              <a:t>The </a:t>
            </a:r>
            <a:r>
              <a:rPr lang="en-US" sz="2100" spc="-5" dirty="0">
                <a:latin typeface="Arial"/>
                <a:cs typeface="Arial"/>
              </a:rPr>
              <a:t>cryptosystem involves a </a:t>
            </a:r>
            <a:r>
              <a:rPr lang="en-US" sz="2100" dirty="0">
                <a:latin typeface="Arial"/>
                <a:cs typeface="Arial"/>
              </a:rPr>
              <a:t>set </a:t>
            </a:r>
            <a:r>
              <a:rPr lang="en-US" sz="2100" spc="-5" dirty="0">
                <a:latin typeface="Arial"/>
                <a:cs typeface="Arial"/>
              </a:rPr>
              <a:t>of </a:t>
            </a:r>
            <a:r>
              <a:rPr lang="en-US" sz="2100" spc="-10" dirty="0">
                <a:latin typeface="Arial"/>
                <a:cs typeface="Arial"/>
              </a:rPr>
              <a:t>rules </a:t>
            </a:r>
            <a:r>
              <a:rPr lang="en-US" sz="2100" dirty="0">
                <a:latin typeface="Arial"/>
                <a:cs typeface="Arial"/>
              </a:rPr>
              <a:t>for </a:t>
            </a:r>
            <a:r>
              <a:rPr lang="en-US" sz="2100" spc="-5" dirty="0">
                <a:latin typeface="Arial"/>
                <a:cs typeface="Arial"/>
              </a:rPr>
              <a:t>how to encrypt </a:t>
            </a:r>
            <a:r>
              <a:rPr lang="en-US" sz="2100" spc="-100" dirty="0">
                <a:latin typeface="Arial"/>
                <a:cs typeface="Arial"/>
              </a:rPr>
              <a:t>the  </a:t>
            </a:r>
            <a:r>
              <a:rPr lang="en-US" sz="2100" spc="-5" dirty="0">
                <a:latin typeface="Arial"/>
                <a:cs typeface="Arial"/>
              </a:rPr>
              <a:t>plaintext and how </a:t>
            </a:r>
            <a:r>
              <a:rPr lang="en-US" sz="2100" dirty="0">
                <a:latin typeface="Arial"/>
                <a:cs typeface="Arial"/>
              </a:rPr>
              <a:t>to </a:t>
            </a:r>
            <a:r>
              <a:rPr lang="en-US" sz="2100" spc="-5" dirty="0">
                <a:latin typeface="Arial"/>
                <a:cs typeface="Arial"/>
              </a:rPr>
              <a:t>decrypt </a:t>
            </a:r>
            <a:r>
              <a:rPr lang="en-US" sz="2100" dirty="0">
                <a:latin typeface="Arial"/>
                <a:cs typeface="Arial"/>
              </a:rPr>
              <a:t>the </a:t>
            </a:r>
            <a:r>
              <a:rPr lang="en-US" sz="2100" spc="-5" dirty="0">
                <a:latin typeface="Arial"/>
                <a:cs typeface="Arial"/>
              </a:rPr>
              <a:t>cipher</a:t>
            </a:r>
            <a:r>
              <a:rPr lang="en-US" sz="2100" spc="-25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text.</a:t>
            </a:r>
            <a:endParaRPr lang="en-US" sz="21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1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dirty="0">
                <a:latin typeface="Arial"/>
                <a:cs typeface="Arial"/>
              </a:rPr>
              <a:t>Cryptanalysis</a:t>
            </a:r>
          </a:p>
          <a:p>
            <a:pPr marL="652780" lvl="1" indent="-275590">
              <a:lnSpc>
                <a:spcPct val="100000"/>
              </a:lnSpc>
              <a:spcBef>
                <a:spcPts val="27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lang="en-US" sz="2100" spc="-5" dirty="0">
                <a:latin typeface="Arial"/>
                <a:cs typeface="Arial"/>
              </a:rPr>
              <a:t>Cryptanalysis is an </a:t>
            </a:r>
            <a:r>
              <a:rPr lang="en-US" sz="2100" dirty="0">
                <a:latin typeface="Arial"/>
                <a:cs typeface="Arial"/>
              </a:rPr>
              <a:t>attempt to </a:t>
            </a:r>
            <a:r>
              <a:rPr lang="en-US" sz="2100" spc="-5" dirty="0">
                <a:latin typeface="Arial"/>
                <a:cs typeface="Arial"/>
              </a:rPr>
              <a:t>break </a:t>
            </a:r>
            <a:r>
              <a:rPr lang="en-US" sz="2100" dirty="0">
                <a:latin typeface="Arial"/>
                <a:cs typeface="Arial"/>
              </a:rPr>
              <a:t>the </a:t>
            </a:r>
            <a:r>
              <a:rPr lang="en-US" sz="2100" spc="-5" dirty="0">
                <a:latin typeface="Arial"/>
                <a:cs typeface="Arial"/>
              </a:rPr>
              <a:t>cipher</a:t>
            </a:r>
            <a:r>
              <a:rPr lang="en-US" sz="2100" spc="-15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text.</a:t>
            </a:r>
            <a:endParaRPr lang="en-US" sz="2100" dirty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991B00-C0D8-4DC7-9A5B-A4CC512D9C34}"/>
              </a:ext>
            </a:extLst>
          </p:cNvPr>
          <p:cNvSpPr/>
          <p:nvPr/>
        </p:nvSpPr>
        <p:spPr>
          <a:xfrm>
            <a:off x="4416976" y="2242544"/>
            <a:ext cx="836790" cy="77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97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201E-F5B3-493B-987F-0CF4E7C0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57" y="178695"/>
            <a:ext cx="8802950" cy="629174"/>
          </a:xfrm>
        </p:spPr>
        <p:txBody>
          <a:bodyPr>
            <a:noAutofit/>
          </a:bodyPr>
          <a:lstStyle/>
          <a:p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IN"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ECHNIQUES OF</a:t>
            </a:r>
            <a:r>
              <a:rPr lang="en-IN" sz="2800" spc="2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lang="en-IN"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RYPTOGRAPHY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5C6D-09C4-45C3-830E-573D93C0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"/>
              <a:tabLst>
                <a:tab pos="28575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Substitution</a:t>
            </a:r>
            <a:r>
              <a:rPr lang="en-IN" sz="2800" spc="-10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Technique</a:t>
            </a:r>
            <a:endParaRPr lang="en-IN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D8537"/>
              </a:buClr>
              <a:buFont typeface="Wingdings"/>
              <a:buChar char=""/>
            </a:pPr>
            <a:endParaRPr lang="en-IN" sz="3450" dirty="0">
              <a:latin typeface="Times New Roman"/>
              <a:cs typeface="Times New Roman"/>
            </a:endParaRP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Caesar</a:t>
            </a:r>
            <a:r>
              <a:rPr lang="en-IN" sz="2400" spc="-2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Cipher</a:t>
            </a: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Monoalphabetic</a:t>
            </a:r>
            <a:r>
              <a:rPr lang="en-IN" sz="2400" spc="-5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Cipher</a:t>
            </a: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  <a:tab pos="176657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Playfair	Cipher</a:t>
            </a:r>
          </a:p>
          <a:p>
            <a:pPr marL="652780" lvl="1" indent="-27368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Polyalphabetic</a:t>
            </a:r>
            <a:r>
              <a:rPr lang="en-IN" sz="2400" spc="-6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Cipher</a:t>
            </a: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69642"/>
              <a:buFont typeface="Wingdings"/>
              <a:buChar char=""/>
              <a:tabLst>
                <a:tab pos="285750" algn="l"/>
              </a:tabLst>
            </a:pPr>
            <a:r>
              <a:rPr lang="en-IN" sz="2800" spc="-10" dirty="0">
                <a:latin typeface="Times New Roman"/>
                <a:cs typeface="Times New Roman"/>
              </a:rPr>
              <a:t>Transposition</a:t>
            </a:r>
            <a:r>
              <a:rPr lang="en-IN" sz="2800" spc="-105" dirty="0">
                <a:latin typeface="Times New Roman"/>
                <a:cs typeface="Times New Roman"/>
              </a:rPr>
              <a:t> </a:t>
            </a:r>
            <a:r>
              <a:rPr lang="en-IN" sz="2800" spc="-25" dirty="0">
                <a:latin typeface="Times New Roman"/>
                <a:cs typeface="Times New Roman"/>
              </a:rPr>
              <a:t>Technique</a:t>
            </a:r>
            <a:endParaRPr lang="en-IN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D8537"/>
              </a:buClr>
              <a:buFont typeface="Wingdings"/>
              <a:buChar char=""/>
            </a:pPr>
            <a:endParaRPr lang="en-IN" sz="3700" dirty="0">
              <a:latin typeface="Times New Roman"/>
              <a:cs typeface="Times New Roman"/>
            </a:endParaRP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Rail Fence</a:t>
            </a:r>
            <a:r>
              <a:rPr lang="en-IN" sz="2400" spc="-95" dirty="0">
                <a:latin typeface="Times New Roman"/>
                <a:cs typeface="Times New Roman"/>
              </a:rPr>
              <a:t> </a:t>
            </a:r>
            <a:r>
              <a:rPr lang="en-IN" sz="2400" spc="-20" dirty="0">
                <a:latin typeface="Times New Roman"/>
                <a:cs typeface="Times New Roman"/>
              </a:rPr>
              <a:t>Technique</a:t>
            </a:r>
            <a:endParaRPr lang="en-IN" sz="2400" dirty="0">
              <a:latin typeface="Times New Roman"/>
              <a:cs typeface="Times New Roman"/>
            </a:endParaRPr>
          </a:p>
          <a:p>
            <a:pPr marL="652780" lvl="1" indent="-273685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spc="-45" dirty="0" err="1">
                <a:latin typeface="Times New Roman"/>
                <a:cs typeface="Times New Roman"/>
              </a:rPr>
              <a:t>Vernam</a:t>
            </a:r>
            <a:r>
              <a:rPr lang="en-IN" sz="2400" spc="-4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Cipher(One </a:t>
            </a:r>
            <a:r>
              <a:rPr lang="en-IN" sz="2400" spc="-5" dirty="0">
                <a:latin typeface="Times New Roman"/>
                <a:cs typeface="Times New Roman"/>
              </a:rPr>
              <a:t>-time</a:t>
            </a:r>
            <a:r>
              <a:rPr lang="en-IN" sz="2400" spc="-6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Pads)</a:t>
            </a:r>
            <a:endParaRPr lang="en-IN" sz="2400" dirty="0">
              <a:latin typeface="Times New Roman"/>
              <a:cs typeface="Times New Roman"/>
            </a:endParaRPr>
          </a:p>
          <a:p>
            <a:pPr marL="652780" lvl="1" indent="-273685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79166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Simple Columnar</a:t>
            </a:r>
            <a:r>
              <a:rPr lang="en-IN" sz="2400" spc="-20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Cipher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56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4821-850E-441C-8D63-3901E825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067" y="223082"/>
            <a:ext cx="7409155" cy="611419"/>
          </a:xfrm>
        </p:spPr>
        <p:txBody>
          <a:bodyPr>
            <a:noAutofit/>
          </a:bodyPr>
          <a:lstStyle/>
          <a:p>
            <a:r>
              <a:rPr lang="en-IN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IN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NCRYPTION</a:t>
            </a:r>
            <a:r>
              <a:rPr lang="en-IN" sz="32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600" spc="1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LGORITHM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B814-D12A-4E75-9CE9-990DA425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3000" spc="-5" dirty="0">
                <a:latin typeface="Arial"/>
                <a:cs typeface="Arial"/>
              </a:rPr>
              <a:t>Symmetric</a:t>
            </a:r>
            <a:endParaRPr lang="en-US" sz="30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lang="en-US" sz="2400" spc="-5" dirty="0">
                <a:latin typeface="Arial"/>
                <a:cs typeface="Arial"/>
              </a:rPr>
              <a:t>Same </a:t>
            </a:r>
            <a:r>
              <a:rPr lang="en-US" sz="2400" dirty="0">
                <a:latin typeface="Arial"/>
                <a:cs typeface="Arial"/>
              </a:rPr>
              <a:t>key for </a:t>
            </a:r>
            <a:r>
              <a:rPr lang="en-US" sz="2400" spc="-5" dirty="0">
                <a:latin typeface="Arial"/>
                <a:cs typeface="Arial"/>
              </a:rPr>
              <a:t>encryption and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decryption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Arial"/>
              <a:buChar char=""/>
            </a:pPr>
            <a:endParaRPr lang="en-US" sz="35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lang="en-US" sz="2400" spc="-5" dirty="0">
                <a:latin typeface="Arial"/>
                <a:cs typeface="Arial"/>
              </a:rPr>
              <a:t>Key distribution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problem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Arial"/>
              <a:buChar char=""/>
            </a:pPr>
            <a:endParaRPr lang="en-US" sz="35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3000" spc="-5" dirty="0">
                <a:latin typeface="Arial"/>
                <a:cs typeface="Arial"/>
              </a:rPr>
              <a:t>Asymmetric</a:t>
            </a:r>
            <a:endParaRPr lang="en-US" sz="30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lang="en-US" sz="2400" spc="-5" dirty="0">
                <a:latin typeface="Arial"/>
                <a:cs typeface="Arial"/>
              </a:rPr>
              <a:t>Key pairs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spc="-5" dirty="0">
                <a:latin typeface="Arial"/>
                <a:cs typeface="Arial"/>
              </a:rPr>
              <a:t>encryption and</a:t>
            </a:r>
            <a:r>
              <a:rPr lang="en-US" sz="2400" spc="3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decryption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Arial"/>
              <a:buChar char=""/>
            </a:pPr>
            <a:endParaRPr lang="en-US" sz="35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lang="en-US" sz="2400" spc="-5" dirty="0">
                <a:latin typeface="Arial"/>
                <a:cs typeface="Arial"/>
              </a:rPr>
              <a:t>Public and private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keys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57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2AD5-98B7-4434-8D84-373D6E5D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26" y="329614"/>
            <a:ext cx="8909482" cy="567030"/>
          </a:xfrm>
        </p:spPr>
        <p:txBody>
          <a:bodyPr>
            <a:noAutofit/>
          </a:bodyPr>
          <a:lstStyle/>
          <a:p>
            <a:r>
              <a:rPr lang="en-IN" sz="3600" spc="15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YMMETRIC</a:t>
            </a:r>
            <a:r>
              <a:rPr lang="en-IN" sz="32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600" spc="1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LGORITHM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1AA1-7BD6-49DE-8EFD-34EB2881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spc="-5" dirty="0">
                <a:latin typeface="Arial"/>
                <a:cs typeface="Arial"/>
              </a:rPr>
              <a:t>It is also </a:t>
            </a:r>
            <a:r>
              <a:rPr lang="en-US" sz="2800" dirty="0">
                <a:latin typeface="Arial"/>
                <a:cs typeface="Arial"/>
              </a:rPr>
              <a:t>called as </a:t>
            </a:r>
            <a:r>
              <a:rPr lang="en-US" sz="2800" spc="-5" dirty="0">
                <a:latin typeface="Arial"/>
                <a:cs typeface="Arial"/>
              </a:rPr>
              <a:t>Secret Key</a:t>
            </a:r>
            <a:r>
              <a:rPr lang="en-US" sz="2800" spc="2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Cryptography</a:t>
            </a:r>
            <a:endParaRPr lang="en-US" sz="28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lang="en-US" sz="2100" spc="-5" dirty="0">
                <a:latin typeface="Arial"/>
                <a:cs typeface="Arial"/>
              </a:rPr>
              <a:t>Single </a:t>
            </a:r>
            <a:r>
              <a:rPr lang="en-US" sz="2100" dirty="0">
                <a:latin typeface="Arial"/>
                <a:cs typeface="Arial"/>
              </a:rPr>
              <a:t>key </a:t>
            </a:r>
            <a:r>
              <a:rPr lang="en-US" sz="2100" spc="-5" dirty="0">
                <a:latin typeface="Arial"/>
                <a:cs typeface="Arial"/>
              </a:rPr>
              <a:t>used </a:t>
            </a:r>
            <a:r>
              <a:rPr lang="en-US" sz="2100" dirty="0">
                <a:latin typeface="Arial"/>
                <a:cs typeface="Arial"/>
              </a:rPr>
              <a:t>for </a:t>
            </a:r>
            <a:r>
              <a:rPr lang="en-US" sz="2100" spc="-5" dirty="0">
                <a:latin typeface="Arial"/>
                <a:cs typeface="Arial"/>
              </a:rPr>
              <a:t>both encrypt </a:t>
            </a:r>
            <a:r>
              <a:rPr lang="en-US" sz="2100" dirty="0">
                <a:latin typeface="Arial"/>
                <a:cs typeface="Arial"/>
              </a:rPr>
              <a:t>&amp;</a:t>
            </a:r>
            <a:r>
              <a:rPr lang="en-US" sz="2100" spc="-35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decrypt</a:t>
            </a:r>
            <a:endParaRPr lang="en-US" sz="2100" dirty="0">
              <a:latin typeface="Arial"/>
              <a:cs typeface="Arial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lang="en-US" sz="2100" dirty="0">
                <a:latin typeface="Arial"/>
                <a:cs typeface="Arial"/>
              </a:rPr>
              <a:t>Key must </a:t>
            </a:r>
            <a:r>
              <a:rPr lang="en-US" sz="2100" spc="-5" dirty="0">
                <a:latin typeface="Arial"/>
                <a:cs typeface="Arial"/>
              </a:rPr>
              <a:t>be known </a:t>
            </a:r>
            <a:r>
              <a:rPr lang="en-US" sz="2100" dirty="0">
                <a:latin typeface="Arial"/>
                <a:cs typeface="Arial"/>
              </a:rPr>
              <a:t>to </a:t>
            </a:r>
            <a:r>
              <a:rPr lang="en-US" sz="2100" spc="-5" dirty="0">
                <a:latin typeface="Arial"/>
                <a:cs typeface="Arial"/>
              </a:rPr>
              <a:t>both </a:t>
            </a:r>
            <a:r>
              <a:rPr lang="en-US" sz="2100" dirty="0">
                <a:latin typeface="Arial"/>
                <a:cs typeface="Arial"/>
              </a:rPr>
              <a:t>the</a:t>
            </a:r>
            <a:r>
              <a:rPr lang="en-US" sz="2100" spc="-60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parties</a:t>
            </a:r>
            <a:endParaRPr lang="en-US" sz="2100" dirty="0">
              <a:latin typeface="Arial"/>
              <a:cs typeface="Arial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0CCB4-75B6-48AD-ACC4-2112CE54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77" y="3346105"/>
            <a:ext cx="7414260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651-DEB8-4523-AF15-E7B694B0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19117"/>
            <a:ext cx="8408633" cy="738510"/>
          </a:xfrm>
        </p:spPr>
        <p:txBody>
          <a:bodyPr>
            <a:normAutofit/>
          </a:bodyPr>
          <a:lstStyle/>
          <a:p>
            <a:r>
              <a:rPr lang="en-IN" sz="3600" spc="1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SYMMETRIC</a:t>
            </a:r>
            <a:r>
              <a:rPr lang="en-IN" sz="32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600" spc="1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IN"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LGORITHM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7E03-E9D5-4AA0-A8DE-7DAFA070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spc="-5" dirty="0">
                <a:latin typeface="Arial"/>
                <a:cs typeface="Arial"/>
              </a:rPr>
              <a:t>Private keys are used for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decrypting.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spc="-5" dirty="0">
                <a:latin typeface="Arial"/>
                <a:cs typeface="Arial"/>
              </a:rPr>
              <a:t>Public keys are </a:t>
            </a:r>
            <a:r>
              <a:rPr lang="en-US" sz="2800" dirty="0">
                <a:latin typeface="Arial"/>
                <a:cs typeface="Arial"/>
              </a:rPr>
              <a:t>used for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encrypting</a:t>
            </a:r>
            <a:endParaRPr lang="en-US" sz="2800" dirty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7B0CE2-AFA7-42F6-A084-3C63449A895D}"/>
              </a:ext>
            </a:extLst>
          </p:cNvPr>
          <p:cNvSpPr txBox="1"/>
          <p:nvPr/>
        </p:nvSpPr>
        <p:spPr>
          <a:xfrm>
            <a:off x="5167769" y="3323445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FB4599-93C8-467F-85CC-46BB81C696E6}"/>
              </a:ext>
            </a:extLst>
          </p:cNvPr>
          <p:cNvSpPr txBox="1"/>
          <p:nvPr/>
        </p:nvSpPr>
        <p:spPr>
          <a:xfrm>
            <a:off x="2466911" y="3545949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BB54B4-9BE4-4DBA-93AB-BC58FDA33AAC}"/>
              </a:ext>
            </a:extLst>
          </p:cNvPr>
          <p:cNvSpPr txBox="1"/>
          <p:nvPr/>
        </p:nvSpPr>
        <p:spPr>
          <a:xfrm>
            <a:off x="7953895" y="3545949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ci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herte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91A7E7D-19D9-44A4-973A-DCB0C2CFB00C}"/>
              </a:ext>
            </a:extLst>
          </p:cNvPr>
          <p:cNvSpPr txBox="1"/>
          <p:nvPr/>
        </p:nvSpPr>
        <p:spPr>
          <a:xfrm>
            <a:off x="5193677" y="3998578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public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78A3BDE-8EA4-483F-8440-60FF031288D5}"/>
              </a:ext>
            </a:extLst>
          </p:cNvPr>
          <p:cNvSpPr txBox="1"/>
          <p:nvPr/>
        </p:nvSpPr>
        <p:spPr>
          <a:xfrm>
            <a:off x="5167769" y="4695299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decryption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1143527-D142-4533-AD0F-1EDC2A2D7FEB}"/>
              </a:ext>
            </a:extLst>
          </p:cNvPr>
          <p:cNvSpPr txBox="1"/>
          <p:nvPr/>
        </p:nvSpPr>
        <p:spPr>
          <a:xfrm>
            <a:off x="2434907" y="4917804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ci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herte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28428A9-9877-4F7C-927B-764A577CF2BF}"/>
              </a:ext>
            </a:extLst>
          </p:cNvPr>
          <p:cNvSpPr txBox="1"/>
          <p:nvPr/>
        </p:nvSpPr>
        <p:spPr>
          <a:xfrm>
            <a:off x="8173352" y="4917804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024B192-F16B-4A77-9EAF-7195C526AC2E}"/>
              </a:ext>
            </a:extLst>
          </p:cNvPr>
          <p:cNvSpPr txBox="1"/>
          <p:nvPr/>
        </p:nvSpPr>
        <p:spPr>
          <a:xfrm>
            <a:off x="5134242" y="5504857"/>
            <a:ext cx="149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private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BF3B679-88F8-470E-8404-425EA672BB2E}"/>
              </a:ext>
            </a:extLst>
          </p:cNvPr>
          <p:cNvSpPr/>
          <p:nvPr/>
        </p:nvSpPr>
        <p:spPr>
          <a:xfrm>
            <a:off x="3902723" y="3742037"/>
            <a:ext cx="3886200" cy="379095"/>
          </a:xfrm>
          <a:custGeom>
            <a:avLst/>
            <a:gdLst/>
            <a:ahLst/>
            <a:cxnLst/>
            <a:rect l="l" t="t" r="r" b="b"/>
            <a:pathLst>
              <a:path w="3886200" h="379095">
                <a:moveTo>
                  <a:pt x="2034032" y="162814"/>
                </a:moveTo>
                <a:lnTo>
                  <a:pt x="2032254" y="159766"/>
                </a:lnTo>
                <a:lnTo>
                  <a:pt x="1989975" y="86487"/>
                </a:lnTo>
                <a:lnTo>
                  <a:pt x="1982724" y="73914"/>
                </a:lnTo>
                <a:lnTo>
                  <a:pt x="1932432" y="159258"/>
                </a:lnTo>
                <a:lnTo>
                  <a:pt x="1930654" y="162306"/>
                </a:lnTo>
                <a:lnTo>
                  <a:pt x="1931670" y="166243"/>
                </a:lnTo>
                <a:lnTo>
                  <a:pt x="1934591" y="168021"/>
                </a:lnTo>
                <a:lnTo>
                  <a:pt x="1937639" y="169799"/>
                </a:lnTo>
                <a:lnTo>
                  <a:pt x="1941576" y="168783"/>
                </a:lnTo>
                <a:lnTo>
                  <a:pt x="1943354" y="165735"/>
                </a:lnTo>
                <a:lnTo>
                  <a:pt x="1976247" y="110007"/>
                </a:lnTo>
                <a:lnTo>
                  <a:pt x="1974850" y="378714"/>
                </a:lnTo>
                <a:lnTo>
                  <a:pt x="1987550" y="378841"/>
                </a:lnTo>
                <a:lnTo>
                  <a:pt x="1988947" y="110007"/>
                </a:lnTo>
                <a:lnTo>
                  <a:pt x="2021268" y="166243"/>
                </a:lnTo>
                <a:lnTo>
                  <a:pt x="2022983" y="169164"/>
                </a:lnTo>
                <a:lnTo>
                  <a:pt x="2026920" y="170180"/>
                </a:lnTo>
                <a:lnTo>
                  <a:pt x="2029968" y="168529"/>
                </a:lnTo>
                <a:lnTo>
                  <a:pt x="2033016" y="166751"/>
                </a:lnTo>
                <a:lnTo>
                  <a:pt x="2034032" y="162814"/>
                </a:lnTo>
                <a:close/>
              </a:path>
              <a:path w="3886200" h="379095">
                <a:moveTo>
                  <a:pt x="3886200" y="51689"/>
                </a:moveTo>
                <a:lnTo>
                  <a:pt x="3797554" y="0"/>
                </a:lnTo>
                <a:lnTo>
                  <a:pt x="3793744" y="1016"/>
                </a:lnTo>
                <a:lnTo>
                  <a:pt x="3790188" y="7112"/>
                </a:lnTo>
                <a:lnTo>
                  <a:pt x="3791204" y="10922"/>
                </a:lnTo>
                <a:lnTo>
                  <a:pt x="3850017" y="45339"/>
                </a:lnTo>
                <a:lnTo>
                  <a:pt x="0" y="43815"/>
                </a:lnTo>
                <a:lnTo>
                  <a:pt x="0" y="56515"/>
                </a:lnTo>
                <a:lnTo>
                  <a:pt x="3850195" y="58039"/>
                </a:lnTo>
                <a:lnTo>
                  <a:pt x="3791204" y="92456"/>
                </a:lnTo>
                <a:lnTo>
                  <a:pt x="3790188" y="96393"/>
                </a:lnTo>
                <a:lnTo>
                  <a:pt x="3791966" y="99314"/>
                </a:lnTo>
                <a:lnTo>
                  <a:pt x="3793744" y="102362"/>
                </a:lnTo>
                <a:lnTo>
                  <a:pt x="3797554" y="103378"/>
                </a:lnTo>
                <a:lnTo>
                  <a:pt x="3875303" y="58039"/>
                </a:lnTo>
                <a:lnTo>
                  <a:pt x="3886200" y="51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BC5A526-E82E-436C-BC55-569C3F92DA21}"/>
              </a:ext>
            </a:extLst>
          </p:cNvPr>
          <p:cNvSpPr/>
          <p:nvPr/>
        </p:nvSpPr>
        <p:spPr>
          <a:xfrm>
            <a:off x="4055123" y="5278737"/>
            <a:ext cx="3886200" cy="366395"/>
          </a:xfrm>
          <a:custGeom>
            <a:avLst/>
            <a:gdLst/>
            <a:ahLst/>
            <a:cxnLst/>
            <a:rect l="l" t="t" r="r" b="b"/>
            <a:pathLst>
              <a:path w="3886200" h="366395">
                <a:moveTo>
                  <a:pt x="1956689" y="149860"/>
                </a:moveTo>
                <a:lnTo>
                  <a:pt x="1912327" y="73787"/>
                </a:lnTo>
                <a:lnTo>
                  <a:pt x="1905000" y="61214"/>
                </a:lnTo>
                <a:lnTo>
                  <a:pt x="1853311" y="149860"/>
                </a:lnTo>
                <a:lnTo>
                  <a:pt x="1854327" y="153797"/>
                </a:lnTo>
                <a:lnTo>
                  <a:pt x="1860423" y="157353"/>
                </a:lnTo>
                <a:lnTo>
                  <a:pt x="1864233" y="156337"/>
                </a:lnTo>
                <a:lnTo>
                  <a:pt x="1898650" y="97345"/>
                </a:lnTo>
                <a:lnTo>
                  <a:pt x="1898650" y="366014"/>
                </a:lnTo>
                <a:lnTo>
                  <a:pt x="1911350" y="366014"/>
                </a:lnTo>
                <a:lnTo>
                  <a:pt x="1911350" y="97345"/>
                </a:lnTo>
                <a:lnTo>
                  <a:pt x="1945767" y="156337"/>
                </a:lnTo>
                <a:lnTo>
                  <a:pt x="1949577" y="157353"/>
                </a:lnTo>
                <a:lnTo>
                  <a:pt x="1955673" y="153797"/>
                </a:lnTo>
                <a:lnTo>
                  <a:pt x="1956689" y="149860"/>
                </a:lnTo>
                <a:close/>
              </a:path>
              <a:path w="3886200" h="366395">
                <a:moveTo>
                  <a:pt x="3886200" y="51689"/>
                </a:moveTo>
                <a:lnTo>
                  <a:pt x="3797554" y="0"/>
                </a:lnTo>
                <a:lnTo>
                  <a:pt x="3793744" y="1016"/>
                </a:lnTo>
                <a:lnTo>
                  <a:pt x="3790188" y="7112"/>
                </a:lnTo>
                <a:lnTo>
                  <a:pt x="3791204" y="10922"/>
                </a:lnTo>
                <a:lnTo>
                  <a:pt x="3850017" y="45339"/>
                </a:lnTo>
                <a:lnTo>
                  <a:pt x="0" y="43815"/>
                </a:lnTo>
                <a:lnTo>
                  <a:pt x="0" y="56515"/>
                </a:lnTo>
                <a:lnTo>
                  <a:pt x="3850195" y="58039"/>
                </a:lnTo>
                <a:lnTo>
                  <a:pt x="3791204" y="92456"/>
                </a:lnTo>
                <a:lnTo>
                  <a:pt x="3790188" y="96266"/>
                </a:lnTo>
                <a:lnTo>
                  <a:pt x="3793744" y="102362"/>
                </a:lnTo>
                <a:lnTo>
                  <a:pt x="3797554" y="103378"/>
                </a:lnTo>
                <a:lnTo>
                  <a:pt x="3875303" y="58039"/>
                </a:lnTo>
                <a:lnTo>
                  <a:pt x="3886200" y="51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8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F398-AA68-4D71-A511-B73129E0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71" y="294103"/>
            <a:ext cx="5669132" cy="6558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1B4D-7CD7-4235-8778-3F898BDA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987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Introduction to security</a:t>
            </a:r>
          </a:p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Introduction to encryption techniques</a:t>
            </a:r>
          </a:p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Conventional Encryption model</a:t>
            </a:r>
          </a:p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classical encryption techniques</a:t>
            </a:r>
          </a:p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substitution ciphers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83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148-8174-4183-9444-4D5723B7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824" y="231956"/>
            <a:ext cx="7932938" cy="744584"/>
          </a:xfrm>
        </p:spPr>
        <p:txBody>
          <a:bodyPr/>
          <a:lstStyle/>
          <a:p>
            <a:r>
              <a:rPr lang="en-IN" sz="4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Introduction to security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0B90-ED1B-4AFC-B12D-46448849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Information Security requirements have changed in recent times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traditionally provided by physical and administrative mechanisms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use requires </a:t>
            </a:r>
            <a:r>
              <a:rPr lang="en-AU" altLang="en-US" dirty="0"/>
              <a:t>automated tools to protect files and other stored information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use of networks and communications links requires measures to protect data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3921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B89-CC48-478A-B3BB-7BD74BA5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069" y="294102"/>
            <a:ext cx="9131423" cy="6291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Definitions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C385-1E19-41B5-B62D-58EB501E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Computer Security</a:t>
            </a:r>
            <a:r>
              <a:rPr lang="en-US" altLang="en-US" dirty="0"/>
              <a:t> - </a:t>
            </a:r>
            <a:r>
              <a:rPr lang="en-AU" altLang="en-US" dirty="0"/>
              <a:t>generic name for the collection of tools designed to protect data and to thwart hackers</a:t>
            </a:r>
          </a:p>
          <a:p>
            <a:r>
              <a:rPr lang="en-US" altLang="en-US" b="1" dirty="0"/>
              <a:t>Network Security</a:t>
            </a:r>
            <a:r>
              <a:rPr lang="en-US" altLang="en-US" dirty="0"/>
              <a:t> - </a:t>
            </a:r>
            <a:r>
              <a:rPr lang="en-AU" altLang="en-US" dirty="0"/>
              <a:t>measures to protect data during their transmission</a:t>
            </a:r>
          </a:p>
          <a:p>
            <a:r>
              <a:rPr lang="en-US" altLang="en-US" b="1" dirty="0"/>
              <a:t>Internet Security</a:t>
            </a:r>
            <a:r>
              <a:rPr lang="en-US" altLang="en-US" dirty="0"/>
              <a:t> - </a:t>
            </a:r>
            <a:r>
              <a:rPr lang="en-AU" altLang="en-US" dirty="0"/>
              <a:t>measures to protect data during their transmission over a collection of interconnected networks</a:t>
            </a:r>
          </a:p>
        </p:txBody>
      </p:sp>
    </p:spTree>
    <p:extLst>
      <p:ext uri="{BB962C8B-B14F-4D97-AF65-F5344CB8AC3E}">
        <p14:creationId xmlns:p14="http://schemas.microsoft.com/office/powerpoint/2010/main" val="8725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4DC-E2DE-463D-A2C5-78AE6518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05" y="1"/>
            <a:ext cx="9397754" cy="102981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Aim of Course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2B04-CDD4-4E83-98AD-CA1D3463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2506678"/>
          </a:xfrm>
        </p:spPr>
        <p:txBody>
          <a:bodyPr/>
          <a:lstStyle/>
          <a:p>
            <a:r>
              <a:rPr lang="en-AU" altLang="en-US" dirty="0"/>
              <a:t>our focus is on </a:t>
            </a:r>
            <a:r>
              <a:rPr lang="en-AU" altLang="en-US" b="1" dirty="0"/>
              <a:t>Internet Security</a:t>
            </a:r>
            <a:endParaRPr lang="en-AU" altLang="en-US" dirty="0"/>
          </a:p>
          <a:p>
            <a:r>
              <a:rPr lang="en-AU" altLang="en-US" dirty="0"/>
              <a:t>consists of measures to deter, prevent, detect, and correct security violations that involve the transmission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7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6DD-A387-44C4-9E38-C704FDA5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722" y="249715"/>
            <a:ext cx="7080682" cy="6824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Model for Network Security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E14A6-2A85-401F-A436-046229F3F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31" y="1424355"/>
            <a:ext cx="8735892" cy="484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58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72FF-9FFD-466F-A3C6-AD2D9E60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8" y="294101"/>
            <a:ext cx="8652029" cy="655807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Introduction to encryption techniques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1A49-BA57-496B-83A5-B92FBA1E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>
            <a:normAutofit/>
          </a:bodyPr>
          <a:lstStyle/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Cryptography?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“Hidden Writing”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Mainly used to protect Information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5429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92D-FD53-439F-84F4-A3A5104E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67" y="205327"/>
            <a:ext cx="8296922" cy="611419"/>
          </a:xfrm>
        </p:spPr>
        <p:txBody>
          <a:bodyPr>
            <a:normAutofit/>
          </a:bodyPr>
          <a:lstStyle/>
          <a:p>
            <a:r>
              <a:rPr lang="en-IN" sz="2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NEED OF ENCRYPTION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7370-3D77-41EC-B75A-B415CE1F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Nonrepudiation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86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31E-F767-4AD9-AD6A-D522D0F2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12" y="187572"/>
            <a:ext cx="7127674" cy="7712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Block Diagram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159D0-8716-48E5-AB24-CDA5E45FA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6" y="1825625"/>
            <a:ext cx="7127674" cy="4286156"/>
          </a:xfrm>
        </p:spPr>
      </p:pic>
    </p:spTree>
    <p:extLst>
      <p:ext uri="{BB962C8B-B14F-4D97-AF65-F5344CB8AC3E}">
        <p14:creationId xmlns:p14="http://schemas.microsoft.com/office/powerpoint/2010/main" val="245711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429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Contents</vt:lpstr>
      <vt:lpstr>Introduction to security</vt:lpstr>
      <vt:lpstr>Definitions</vt:lpstr>
      <vt:lpstr>Aim of Course</vt:lpstr>
      <vt:lpstr>Model for Network Security</vt:lpstr>
      <vt:lpstr>Introduction to encryption techniques</vt:lpstr>
      <vt:lpstr>NEED OF ENCRYPTION</vt:lpstr>
      <vt:lpstr>Block Diagram</vt:lpstr>
      <vt:lpstr>BASIC TERMINOLOGIES</vt:lpstr>
      <vt:lpstr>BASIC TERMINOLOGIES</vt:lpstr>
      <vt:lpstr>TECHNIQUES OF CRYPTOGRAPHY</vt:lpstr>
      <vt:lpstr>ENCRYPTION ALGORITHM</vt:lpstr>
      <vt:lpstr>SYMMETRIC ALGORITHM</vt:lpstr>
      <vt:lpstr>ASYMMETRIC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30</cp:revision>
  <dcterms:created xsi:type="dcterms:W3CDTF">2020-10-17T09:21:13Z</dcterms:created>
  <dcterms:modified xsi:type="dcterms:W3CDTF">2022-09-13T04:17:16Z</dcterms:modified>
</cp:coreProperties>
</file>