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99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8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6D93-1A17-4171-8080-C224A47E974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4FEE-6481-4931-9900-94365AF02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1013-EA34-445A-A9C4-06CD6872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C6E4-AAB2-4ED6-ABBC-570308EB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5663-CD57-4FB3-82C0-61A6BA03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A7D5-530F-4D3F-AF58-2CCB259E42E2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78B3-FAF1-4595-A73C-CFE9E471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D89E-AB19-4335-9496-6F61CF5A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E1B5-ADC9-40C0-9A55-D3FBC0A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9CC6-53E0-4594-9465-0A761D26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1061-970D-44AB-8A00-A9802B52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0A0-DC37-4047-9A41-C7A5681D3725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DA39-0EAA-4C48-B4F0-742E44A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435-2B6F-41FC-B513-348BF2C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B205A-0DAB-47CB-8551-F9E2E60A7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7201-74E1-4CBC-9D2C-DB699B9B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8E96-D030-4847-BB17-F7EC182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297-C4F4-4BE7-B88B-111DCE9202C1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E9C4-116F-43DB-8199-CCDF2800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B5D0-6736-4661-BC2D-BEA8AB63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B551-A81F-484B-88A6-99EB03EA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0CD5-58DC-42DE-B3A0-3ED529F0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075A-3033-4A33-B100-7FEE587A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E1D-6157-4219-9E44-2099EDCB50F6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637A-30F8-408C-9F5C-8F70D86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AD37-13D5-4097-9F30-74663208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870-7C79-44EB-A11D-39C1BB5A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090A-4608-4AC3-AB0E-2D45D334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907-1A11-43F2-BE03-65D167FE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A8D2-CEFE-40B4-B213-644FB3148BA9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F96C-FCE2-42C2-9DE5-5A24D901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D32B-404F-4688-AA3D-7BA6443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0121-CA45-4920-9617-2BEB4AC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1DE0-C94C-4DCB-9F33-9AAF0A6D8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B6C4-937F-473C-AEA9-409B6876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1806-137D-4DF2-BE47-78305490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76D-0D85-4313-8613-FFBBF4F04CED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2B82-AD10-4D1E-BFAF-A4BE365B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3112-8097-4569-BE69-D8B45CF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E871-8964-41B9-A391-BF8137E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9173-A744-45D4-ABB5-7F0BAC73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5910B-1AAB-439A-A69F-C3AC9E8D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1A36-6AED-49C5-94AF-4A4AFEEFF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BFCB-1CD9-4C45-A121-844CF28F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6112A-BD6B-47EA-BF41-D9B0D1FA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443-2A15-45E4-90C6-1FAC5E834E95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0F6B6-2D01-404C-AF9E-D4AEB61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9DEA9-1FA8-49D0-B120-DBCB83EF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6E7-235F-49BF-B301-ED31612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8D29D-980A-4C45-8BF3-EB69246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4863-72F6-48DD-9CAE-D3B5950EADE1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17C6-03F1-4EBF-9BCD-26461CB4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A513-04EE-426C-A4BB-EE386864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F8168-67A6-4215-AF90-F4E88533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F068-BD5C-41D5-85B1-0ECB6A0D52CD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A38EF-EF7F-4F4C-9DF4-3F42784F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0D92-457C-4EF4-9CCE-83505AD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621E-4A07-44A9-A106-1229C658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E463-3510-48DE-9E32-9ADAD3A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A71B-BAC7-4149-B327-31E0D486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5435-8FED-4BD3-9A66-495B567C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63DD-1315-4FDA-96A1-93EE44A671B9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442F-DD6B-44F2-AFFF-C45760CD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7C15-DE6F-4E59-B673-FB107583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5F6A-63F9-44D5-B5C1-CABE422A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6D7D8-1ED4-4FDD-97B6-52A607E7F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98D1-164F-4F1E-9216-3D657196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2A35-6628-4BBE-823C-D765D7D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67B4-E2C2-434C-A270-C9AF9387EA05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1176-C237-4A77-80C5-56ED398B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8BC8-DED9-4D4D-83EF-7605EAD9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1599-301A-42DD-9665-A4E5521B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8E4C-EEC9-46F2-A9DF-8278C7D0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B44A-27A5-4A0A-8A66-CD8547C0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2F5F-F146-409F-9B66-7487AD787CA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BF2E-960C-4237-BB77-422BFE9C3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66F5-1C84-49C3-A4E0-8F3A18B3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BFA0AC-6A4C-4160-8ADD-1D911C2A1529}"/>
              </a:ext>
            </a:extLst>
          </p:cNvPr>
          <p:cNvSpPr/>
          <p:nvPr/>
        </p:nvSpPr>
        <p:spPr>
          <a:xfrm>
            <a:off x="1504950" y="1782395"/>
            <a:ext cx="70797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4000" noProof="1"/>
          </a:p>
          <a:p>
            <a:r>
              <a:rPr lang="en-US" altLang="en-US" sz="4000" noProof="1"/>
              <a:t>Triple DES &amp; IDEA</a:t>
            </a:r>
            <a:endParaRPr lang="en-US" alt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C940FF-C281-46D5-9FC3-0692C21DA9B9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BCSE2350		    Course Name: Cryptographic Fundamental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9AC9B6B-AE66-4AE2-8892-1E0CEC0D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7654" y="6400740"/>
            <a:ext cx="12289654" cy="365125"/>
          </a:xfrm>
        </p:spPr>
        <p:txBody>
          <a:bodyPr vert="horz"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Rajkamal Kishor Gupta                            Program Name: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4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B349-73EC-4C7A-ACAA-63F7C394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456" y="214204"/>
            <a:ext cx="8137124" cy="664685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Basic </a:t>
            </a:r>
            <a:r>
              <a:rPr lang="en-IN" sz="4400" spc="-5" dirty="0">
                <a:solidFill>
                  <a:schemeClr val="bg1"/>
                </a:solidFill>
              </a:rPr>
              <a:t>idea about</a:t>
            </a:r>
            <a:r>
              <a:rPr lang="en-IN" sz="4400" spc="-70" dirty="0">
                <a:solidFill>
                  <a:schemeClr val="bg1"/>
                </a:solidFill>
              </a:rPr>
              <a:t> </a:t>
            </a:r>
            <a:r>
              <a:rPr lang="en-IN" sz="4400" spc="-5" dirty="0">
                <a:solidFill>
                  <a:schemeClr val="bg1"/>
                </a:solidFill>
              </a:rPr>
              <a:t>IDEA…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772E-4AA6-4F53-851A-9CCDE2EC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Here Plain text is of 64 bit.</a:t>
            </a:r>
          </a:p>
          <a:p>
            <a:pPr algn="just"/>
            <a:r>
              <a:rPr lang="en-US" dirty="0"/>
              <a:t>Key is of 128 bit. And it is divided in 52 sub keys (how?? </a:t>
            </a:r>
            <a:r>
              <a:rPr lang="en-US" dirty="0" err="1"/>
              <a:t>Thhat</a:t>
            </a:r>
            <a:r>
              <a:rPr lang="en-US" dirty="0"/>
              <a:t> we will see in  next slide.)</a:t>
            </a:r>
          </a:p>
          <a:p>
            <a:pPr algn="just"/>
            <a:r>
              <a:rPr lang="en-US" dirty="0"/>
              <a:t>Cipher text is also as same as plain text in size that is of 64 bit.</a:t>
            </a:r>
          </a:p>
          <a:p>
            <a:pPr algn="just"/>
            <a:r>
              <a:rPr lang="en-US" dirty="0"/>
              <a:t>Number of identical rounds are 8 where in each round 6 keys are used.</a:t>
            </a:r>
          </a:p>
          <a:p>
            <a:pPr algn="just"/>
            <a:r>
              <a:rPr lang="en-US" dirty="0"/>
              <a:t>Like this 48 keys and in last round another 4 keys (6 * 8 = 48 + 4 =52 total) are  being used in both the encryption and decryption process.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73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56EA-BB82-4BC3-A006-80E86DCD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13" y="258593"/>
            <a:ext cx="8669784" cy="602541"/>
          </a:xfrm>
        </p:spPr>
        <p:txBody>
          <a:bodyPr>
            <a:normAutofit fontScale="90000"/>
          </a:bodyPr>
          <a:lstStyle/>
          <a:p>
            <a:r>
              <a:rPr lang="en-IN" spc="-5" dirty="0">
                <a:solidFill>
                  <a:schemeClr val="bg1"/>
                </a:solidFill>
              </a:rPr>
              <a:t>Design</a:t>
            </a:r>
            <a:r>
              <a:rPr lang="en-IN" spc="-100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8532-3192-4423-AE5F-E71EBEC2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philosophy behind the algorithm is one of “ mixing operation from  different algebraic groups”</a:t>
            </a:r>
          </a:p>
          <a:p>
            <a:r>
              <a:rPr lang="en-US" dirty="0"/>
              <a:t>Lets take a look which different operations are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XOR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Multiplication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73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046C-B102-4AEA-A7DB-22AC5436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680" y="240838"/>
            <a:ext cx="8856216" cy="717951"/>
          </a:xfrm>
        </p:spPr>
        <p:txBody>
          <a:bodyPr/>
          <a:lstStyle/>
          <a:p>
            <a:r>
              <a:rPr lang="en-IN" sz="4400" spc="-60" dirty="0">
                <a:solidFill>
                  <a:schemeClr val="bg1"/>
                </a:solidFill>
              </a:rPr>
              <a:t>Key </a:t>
            </a:r>
            <a:r>
              <a:rPr lang="en-IN" sz="4400" dirty="0">
                <a:solidFill>
                  <a:schemeClr val="bg1"/>
                </a:solidFill>
              </a:rPr>
              <a:t>generation</a:t>
            </a:r>
            <a:r>
              <a:rPr lang="en-IN" sz="4400" spc="-10" dirty="0">
                <a:solidFill>
                  <a:schemeClr val="bg1"/>
                </a:solidFill>
              </a:rPr>
              <a:t> </a:t>
            </a:r>
            <a:r>
              <a:rPr lang="en-IN" sz="4400" spc="-5" dirty="0">
                <a:solidFill>
                  <a:schemeClr val="bg1"/>
                </a:solidFill>
              </a:rPr>
              <a:t>process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8FCA-0413-4D95-927B-89F21CFB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of all we will see how these 52 keys are generated.</a:t>
            </a:r>
          </a:p>
          <a:p>
            <a:r>
              <a:rPr lang="en-US" dirty="0"/>
              <a:t>The 128 bit key is divided into 8 sub parts that is 16 bits each.</a:t>
            </a:r>
          </a:p>
          <a:p>
            <a:r>
              <a:rPr lang="en-US" dirty="0"/>
              <a:t>Then the 128 bit key is cyclically shifted to the left by 25 position, so by doing  this we will have one new 128 bit key.</a:t>
            </a:r>
          </a:p>
          <a:p>
            <a:r>
              <a:rPr lang="en-US" dirty="0"/>
              <a:t>Now similarly as above it is divided into 8 sub blocks and will be used in next  round.</a:t>
            </a:r>
          </a:p>
          <a:p>
            <a:r>
              <a:rPr lang="en-US" dirty="0"/>
              <a:t>The same process is performed 9 times </a:t>
            </a:r>
            <a:r>
              <a:rPr lang="en-US" dirty="0" err="1"/>
              <a:t>ans</a:t>
            </a:r>
            <a:r>
              <a:rPr lang="en-US" dirty="0"/>
              <a:t> 56 keys are generated from which the first 52keys will be used.</a:t>
            </a:r>
          </a:p>
          <a:p>
            <a:r>
              <a:rPr lang="en-US" dirty="0"/>
              <a:t>So likewise from K1 to K52 keys are generated.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46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A388-8B89-4E68-84DD-04F17435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32" y="196450"/>
            <a:ext cx="9007136" cy="620296"/>
          </a:xfrm>
        </p:spPr>
        <p:txBody>
          <a:bodyPr>
            <a:normAutofit fontScale="90000"/>
          </a:bodyPr>
          <a:lstStyle/>
          <a:p>
            <a:r>
              <a:rPr lang="en-US" sz="4400" spc="-5" dirty="0">
                <a:solidFill>
                  <a:schemeClr val="bg1"/>
                </a:solidFill>
              </a:rPr>
              <a:t>Sequence of operation in one</a:t>
            </a:r>
            <a:r>
              <a:rPr lang="en-US" sz="4400" spc="50" dirty="0">
                <a:solidFill>
                  <a:schemeClr val="bg1"/>
                </a:solidFill>
              </a:rPr>
              <a:t> </a:t>
            </a:r>
            <a:r>
              <a:rPr lang="en-US" sz="4400" spc="-5" dirty="0">
                <a:solidFill>
                  <a:schemeClr val="bg1"/>
                </a:solidFill>
              </a:rPr>
              <a:t>round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C1F4-053A-44EC-A661-7581C815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Multiply P1 and K1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Add P2 and second K2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Add P3 and third K3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Multiply P4 and K4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Step 1 ⊕ step 3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Step 2 ⊕ step 4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Multiply step 5 with K5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17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4064-A3E4-4CD7-85A1-661D29AC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Add result of step 6 and step 7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Multiply result of step 8 with K6.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Add result of step 7 and step 9.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XOR result of steps 1 and step 9.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XOR result of steps 3 and step 9.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XOR result of steps 2 and step 10.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XOR result of steps 4 and step 10.</a:t>
            </a:r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rebuchet MS"/>
                <a:cs typeface="Trebuchet MS"/>
              </a:rPr>
              <a:t>Same </a:t>
            </a:r>
            <a:r>
              <a:rPr lang="en-US" sz="2800" spc="-5" dirty="0">
                <a:latin typeface="Trebuchet MS"/>
                <a:cs typeface="Trebuchet MS"/>
              </a:rPr>
              <a:t>operations are performed in </a:t>
            </a:r>
            <a:r>
              <a:rPr lang="en-US" sz="2800" dirty="0">
                <a:latin typeface="Trebuchet MS"/>
                <a:cs typeface="Trebuchet MS"/>
              </a:rPr>
              <a:t>8</a:t>
            </a:r>
            <a:r>
              <a:rPr lang="en-US" sz="2800" spc="-15" dirty="0">
                <a:latin typeface="Trebuchet MS"/>
                <a:cs typeface="Trebuchet MS"/>
              </a:rPr>
              <a:t> </a:t>
            </a:r>
            <a:r>
              <a:rPr lang="en-US" sz="2800" spc="-5" dirty="0">
                <a:latin typeface="Trebuchet MS"/>
                <a:cs typeface="Trebuchet MS"/>
              </a:rPr>
              <a:t>rounds…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9182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2668F81-2F0C-46D9-9DBE-43B015E1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71" y="1355108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31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BA88-E3CA-4BEC-A7E0-FA9A3C5E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942" y="143183"/>
            <a:ext cx="8936115" cy="655807"/>
          </a:xfrm>
        </p:spPr>
        <p:txBody>
          <a:bodyPr>
            <a:normAutofit fontScale="90000"/>
          </a:bodyPr>
          <a:lstStyle/>
          <a:p>
            <a:r>
              <a:rPr lang="en-US" sz="4400" spc="-5" dirty="0">
                <a:solidFill>
                  <a:schemeClr val="bg1"/>
                </a:solidFill>
              </a:rPr>
              <a:t>Sequence of operation in last</a:t>
            </a:r>
            <a:r>
              <a:rPr lang="en-US" sz="4400" spc="60" dirty="0">
                <a:solidFill>
                  <a:schemeClr val="bg1"/>
                </a:solidFill>
              </a:rPr>
              <a:t> </a:t>
            </a:r>
            <a:r>
              <a:rPr lang="en-US" sz="4400" spc="-5" dirty="0">
                <a:solidFill>
                  <a:schemeClr val="bg1"/>
                </a:solidFill>
              </a:rPr>
              <a:t>round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CCA6-5879-477C-A06C-A09C30EC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6577"/>
          </a:xfrm>
        </p:spPr>
        <p:txBody>
          <a:bodyPr/>
          <a:lstStyle/>
          <a:p>
            <a:r>
              <a:rPr lang="en-US" dirty="0"/>
              <a:t>Multiply P1 with K49.</a:t>
            </a:r>
          </a:p>
          <a:p>
            <a:r>
              <a:rPr lang="en-US" dirty="0"/>
              <a:t>Add P2 and K50.</a:t>
            </a:r>
          </a:p>
          <a:p>
            <a:r>
              <a:rPr lang="en-US" dirty="0"/>
              <a:t>Add P3 and K51.</a:t>
            </a:r>
          </a:p>
          <a:p>
            <a:r>
              <a:rPr lang="en-US" dirty="0"/>
              <a:t>Multiply P4 and K52.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41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0E57-EAD9-4368-BD88-2D685AA4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680" y="258594"/>
            <a:ext cx="8261412" cy="57590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A6FF-2D18-4927-ACFE-68B0277B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 64 bit plain text is divided into 4 16-bit parts and they are taken as  an input in first round.</a:t>
            </a:r>
          </a:p>
          <a:p>
            <a:r>
              <a:rPr lang="en-US" dirty="0"/>
              <a:t>At the end of the first encryption round four 16-bit values are produced which  are used as input to the second encryption round</a:t>
            </a:r>
          </a:p>
          <a:p>
            <a:r>
              <a:rPr lang="en-US" dirty="0"/>
              <a:t>The process is repeated in each of the subsequent 8 encryption rounds</a:t>
            </a:r>
          </a:p>
          <a:p>
            <a:r>
              <a:rPr lang="en-US" dirty="0"/>
              <a:t>Note that in 9th round we have to use only 4 key( K49, K50, K51,K52) and have  to perform different operation as guided in previous slide.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32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FDC-1C4B-4B55-896B-F7AA4E74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722" y="294105"/>
            <a:ext cx="7267113" cy="567030"/>
          </a:xfrm>
        </p:spPr>
        <p:txBody>
          <a:bodyPr>
            <a:normAutofit fontScale="90000"/>
          </a:bodyPr>
          <a:lstStyle/>
          <a:p>
            <a:r>
              <a:rPr lang="en-IN" spc="-5" dirty="0">
                <a:solidFill>
                  <a:schemeClr val="bg1"/>
                </a:solidFill>
              </a:rPr>
              <a:t>Decryption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F102-5447-4D61-BEEF-C883B0EF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3525"/>
          </a:xfrm>
        </p:spPr>
        <p:txBody>
          <a:bodyPr/>
          <a:lstStyle/>
          <a:p>
            <a:r>
              <a:rPr lang="en-US" dirty="0"/>
              <a:t>The computational process used for decryption of the ciphertext is essentially  the same as that used for encryption</a:t>
            </a:r>
          </a:p>
          <a:p>
            <a:r>
              <a:rPr lang="en-US" dirty="0"/>
              <a:t>The only difference is that each of the 52 16-bit key sub-blocks used for  decryption is the inverse of the key sub-block used during encryption</a:t>
            </a:r>
          </a:p>
          <a:p>
            <a:r>
              <a:rPr lang="en-US" dirty="0"/>
              <a:t>Do remember that the sub blocks must be used in reverse order than of the encryption round.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9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F3E4-258E-41F5-A92D-8A96C386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575" y="258593"/>
            <a:ext cx="8882849" cy="61141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Applications of</a:t>
            </a:r>
            <a:r>
              <a:rPr lang="en-IN" spc="-85" dirty="0">
                <a:solidFill>
                  <a:schemeClr val="bg1"/>
                </a:solidFill>
              </a:rPr>
              <a:t> </a:t>
            </a:r>
            <a:r>
              <a:rPr lang="en-IN" spc="-5" dirty="0">
                <a:solidFill>
                  <a:schemeClr val="bg1"/>
                </a:solidFill>
              </a:rPr>
              <a:t>IDEA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4312-83A8-4FB5-9F53-9E7C1995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Today, there are hundreds of IDEA-based security solutions available in  many market areas, ranging from Financial Services, and Broadcasting  to Government</a:t>
            </a:r>
          </a:p>
          <a:p>
            <a:r>
              <a:rPr lang="en-US" dirty="0"/>
              <a:t>The IDEA algorithm can easily be combined in any encryption software.</a:t>
            </a:r>
          </a:p>
          <a:p>
            <a:r>
              <a:rPr lang="en-US" dirty="0"/>
              <a:t>Data encryption can be used to protect data transmission and storage.</a:t>
            </a:r>
          </a:p>
          <a:p>
            <a:r>
              <a:rPr lang="en-US" dirty="0"/>
              <a:t>Typical fields are: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Audio and video data for cable TV, video conferencing, distance  learning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Sensitive financial and commercial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Email via public networks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Smart cards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93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History</a:t>
            </a:r>
          </a:p>
          <a:p>
            <a:r>
              <a:rPr lang="en-US" altLang="zh-TW" dirty="0"/>
              <a:t>Encryption</a:t>
            </a:r>
          </a:p>
          <a:p>
            <a:r>
              <a:rPr lang="en-US" altLang="zh-TW" dirty="0"/>
              <a:t>Key Generation</a:t>
            </a:r>
          </a:p>
          <a:p>
            <a:r>
              <a:rPr lang="en-US" altLang="zh-TW" dirty="0"/>
              <a:t>Decryption</a:t>
            </a:r>
          </a:p>
          <a:p>
            <a:r>
              <a:rPr lang="en-US" altLang="zh-TW" dirty="0"/>
              <a:t>Ultimate</a:t>
            </a: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049F-B947-4EA1-A2D0-66680793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945" y="285226"/>
            <a:ext cx="7471299" cy="602541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Triple DES </a:t>
            </a:r>
            <a:r>
              <a:rPr lang="en-US" altLang="en-US" b="0" dirty="0">
                <a:solidFill>
                  <a:schemeClr val="bg1"/>
                </a:solidFill>
              </a:rPr>
              <a:t>Algorithm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1A71-1CA3-476F-8C9D-F1111537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Uses a block of size 64 bits.</a:t>
            </a:r>
          </a:p>
          <a:p>
            <a:endParaRPr lang="en-US" altLang="en-US" dirty="0"/>
          </a:p>
          <a:p>
            <a:r>
              <a:rPr lang="en-US" altLang="en-US" dirty="0"/>
              <a:t>Triple DES comprises of three DES keys, K1, K2 and K3, each of 56 bits. The encryption algorithm follows a EDE sequence: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       </a:t>
            </a:r>
            <a:r>
              <a:rPr lang="en-US" altLang="en-US" b="1" i="1" dirty="0"/>
              <a:t>C = E(K3, D(K2, E(K1, P)))</a:t>
            </a:r>
          </a:p>
          <a:p>
            <a:endParaRPr lang="en-US" altLang="en-US" dirty="0"/>
          </a:p>
          <a:p>
            <a:r>
              <a:rPr lang="en-US" altLang="en-US" dirty="0"/>
              <a:t>i.e., DES encrypt with K1, DES decrypt with K2, then DES encrypt with K3. </a:t>
            </a:r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42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A877-4C9B-479B-8249-FB21848D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13" y="187573"/>
            <a:ext cx="7817528" cy="715168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Triple DES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BB31426-D456-4A14-B53C-56E05E5980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11" y="1186194"/>
            <a:ext cx="7120261" cy="467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82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7080-D853-426E-8665-0565D60F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212" y="214204"/>
            <a:ext cx="8554375" cy="717951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Applications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AE10-D8C1-40DD-B488-80B02C84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electronic payment industry uses Triple DES and continues to develop and promulgate standards based upon it .</a:t>
            </a:r>
          </a:p>
          <a:p>
            <a:endParaRPr lang="en-US" altLang="en-US" dirty="0"/>
          </a:p>
          <a:p>
            <a:r>
              <a:rPr lang="en-US" altLang="en-US" dirty="0"/>
              <a:t>Microsoft OneNote and Microsoft Outlook 2007 use Triple DES to password protect user content.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3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EC8A-D1F0-4090-BF8C-53DE4A57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333" y="205328"/>
            <a:ext cx="8279167" cy="68244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Benefits of using 3DES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61F0-39F1-4902-8749-4C898DA2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With 168-bit key length, it overcomes the vulnerability to brute-force attack of DEA.</a:t>
            </a:r>
          </a:p>
          <a:p>
            <a:endParaRPr lang="en-US" altLang="en-US" dirty="0"/>
          </a:p>
          <a:p>
            <a:r>
              <a:rPr lang="en-US" altLang="en-US" dirty="0"/>
              <a:t>Since it is based on the DES algorithm, it is very easy to modify existing software to use Triple DES.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3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85F6-19F9-4BDE-B6DC-A531FDDF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57" y="285226"/>
            <a:ext cx="7524565" cy="55815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Drawbacks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8312-9B11-4461-BADE-2CE33916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It has three times as many rounds as DES, is correspondingly slower.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Uses 64-bit block size. For reasons of both efficiency and security, a larger block size is desirable.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National Institute of Standards and Technology (NIST) issued a call for proposals to develop the Advanced Encryption Standard (AES) as a replacement for DES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1BE4-5F61-4B39-8391-F12684918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7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89BC-08A7-44F8-ACD1-96D7492A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579" y="223083"/>
            <a:ext cx="8279167" cy="638052"/>
          </a:xfrm>
        </p:spPr>
        <p:txBody>
          <a:bodyPr>
            <a:normAutofit fontScale="90000"/>
          </a:bodyPr>
          <a:lstStyle/>
          <a:p>
            <a:r>
              <a:rPr lang="en-IN" spc="-5" dirty="0">
                <a:solidFill>
                  <a:schemeClr val="bg1"/>
                </a:solidFill>
              </a:rPr>
              <a:t>History…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90B5-B923-49AD-BC48-275A842A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IDEA is a symmetric block cipher algorithm.</a:t>
            </a:r>
          </a:p>
          <a:p>
            <a:pPr algn="just"/>
            <a:r>
              <a:rPr lang="en-US" dirty="0"/>
              <a:t>It was developed by </a:t>
            </a:r>
            <a:r>
              <a:rPr lang="en-US" dirty="0" err="1"/>
              <a:t>Xuejia</a:t>
            </a:r>
            <a:r>
              <a:rPr lang="en-US" dirty="0"/>
              <a:t> Lai and James L. Massey.</a:t>
            </a:r>
          </a:p>
          <a:p>
            <a:pPr algn="just"/>
            <a:r>
              <a:rPr lang="en-US" dirty="0"/>
              <a:t>Its patents are held by the Swiss company "</a:t>
            </a:r>
            <a:r>
              <a:rPr lang="en-US" dirty="0" err="1"/>
              <a:t>Ascom</a:t>
            </a:r>
            <a:r>
              <a:rPr lang="en-US" dirty="0"/>
              <a:t>-Tech AG".</a:t>
            </a:r>
          </a:p>
          <a:p>
            <a:pPr algn="just"/>
            <a:r>
              <a:rPr lang="en-US" dirty="0"/>
              <a:t>It was meant to be a replacement for the Data Encryption Standard.</a:t>
            </a:r>
          </a:p>
          <a:p>
            <a:pPr algn="just"/>
            <a:r>
              <a:rPr lang="en-US" dirty="0"/>
              <a:t>IDEA was used in Pretty Good Privacy (PGP) v2.0 .</a:t>
            </a:r>
          </a:p>
          <a:p>
            <a:pPr algn="just"/>
            <a:r>
              <a:rPr lang="en-US" dirty="0"/>
              <a:t>It is developed at ETH(</a:t>
            </a:r>
            <a:r>
              <a:rPr lang="en-US" dirty="0" err="1"/>
              <a:t>Eidgenossische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Hochschule) in Zurich,  Switzerland in 1990.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81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950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PowerPoint Presentation</vt:lpstr>
      <vt:lpstr>Outline</vt:lpstr>
      <vt:lpstr>Triple DES Algorithm</vt:lpstr>
      <vt:lpstr>Triple DES</vt:lpstr>
      <vt:lpstr>Applications</vt:lpstr>
      <vt:lpstr>Benefits of using 3DES</vt:lpstr>
      <vt:lpstr>Drawbacks</vt:lpstr>
      <vt:lpstr>IDEA</vt:lpstr>
      <vt:lpstr>History…</vt:lpstr>
      <vt:lpstr>Basic idea about IDEA…</vt:lpstr>
      <vt:lpstr>Design issue</vt:lpstr>
      <vt:lpstr>Key generation process</vt:lpstr>
      <vt:lpstr>Sequence of operation in one round</vt:lpstr>
      <vt:lpstr>PowerPoint Presentation</vt:lpstr>
      <vt:lpstr>PowerPoint Presentation</vt:lpstr>
      <vt:lpstr>Sequence of operation in last round</vt:lpstr>
      <vt:lpstr>Encryption</vt:lpstr>
      <vt:lpstr>Decryption</vt:lpstr>
      <vt:lpstr>Applications of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Rajkamal Gupta</cp:lastModifiedBy>
  <cp:revision>41</cp:revision>
  <dcterms:created xsi:type="dcterms:W3CDTF">2020-10-17T09:21:13Z</dcterms:created>
  <dcterms:modified xsi:type="dcterms:W3CDTF">2022-09-13T04:21:50Z</dcterms:modified>
</cp:coreProperties>
</file>