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84" r:id="rId3"/>
    <p:sldId id="285" r:id="rId4"/>
    <p:sldId id="286" r:id="rId5"/>
    <p:sldId id="287" r:id="rId6"/>
    <p:sldId id="288" r:id="rId7"/>
    <p:sldId id="289" r:id="rId8"/>
    <p:sldId id="290" r:id="rId9"/>
    <p:sldId id="291" r:id="rId10"/>
    <p:sldId id="292" r:id="rId11"/>
    <p:sldId id="293" r:id="rId12"/>
    <p:sldId id="295"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76831-85E4-40A8-BD7C-33C506E634D8}">
          <p14:sldIdLst>
            <p14:sldId id="257"/>
            <p14:sldId id="284"/>
            <p14:sldId id="285"/>
            <p14:sldId id="286"/>
            <p14:sldId id="287"/>
            <p14:sldId id="288"/>
            <p14:sldId id="289"/>
            <p14:sldId id="290"/>
            <p14:sldId id="291"/>
            <p14:sldId id="292"/>
            <p14:sldId id="293"/>
            <p14:sldId id="295"/>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6D93-1A17-4171-8080-C224A47E9741}"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7E4FEE-6481-4931-9900-94365AF02995}" type="slidenum">
              <a:rPr lang="en-IN" smtClean="0"/>
              <a:t>‹#›</a:t>
            </a:fld>
            <a:endParaRPr lang="en-IN"/>
          </a:p>
        </p:txBody>
      </p:sp>
    </p:spTree>
    <p:extLst>
      <p:ext uri="{BB962C8B-B14F-4D97-AF65-F5344CB8AC3E}">
        <p14:creationId xmlns:p14="http://schemas.microsoft.com/office/powerpoint/2010/main" val="393672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4A0054-2159-075A-007F-58EC7062EF28}"/>
              </a:ext>
            </a:extLst>
          </p:cNvPr>
          <p:cNvSpPr>
            <a:spLocks noGrp="1" noChangeArrowheads="1"/>
          </p:cNvSpPr>
          <p:nvPr>
            <p:ph type="sldNum" sz="quarter" idx="5"/>
          </p:nvPr>
        </p:nvSpPr>
        <p:spPr>
          <a:ln/>
        </p:spPr>
        <p:txBody>
          <a:bodyPr/>
          <a:lstStyle/>
          <a:p>
            <a:fld id="{6AA21297-C4C2-45B3-8521-6758F787ECDC}" type="slidenum">
              <a:rPr lang="en-AU" altLang="en-US"/>
              <a:pPr/>
              <a:t>2</a:t>
            </a:fld>
            <a:endParaRPr lang="en-AU" altLang="en-US"/>
          </a:p>
        </p:txBody>
      </p:sp>
      <p:sp>
        <p:nvSpPr>
          <p:cNvPr id="47106" name="Rectangle 2">
            <a:extLst>
              <a:ext uri="{FF2B5EF4-FFF2-40B4-BE49-F238E27FC236}">
                <a16:creationId xmlns:a16="http://schemas.microsoft.com/office/drawing/2014/main" id="{37FC3793-D579-988C-011B-5F612313083B}"/>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8711D7D5-DE91-E045-FB17-92ADE5D50CB5}"/>
              </a:ext>
            </a:extLst>
          </p:cNvPr>
          <p:cNvSpPr>
            <a:spLocks noGrp="1" noChangeArrowheads="1"/>
          </p:cNvSpPr>
          <p:nvPr>
            <p:ph type="body" idx="1"/>
          </p:nvPr>
        </p:nvSpPr>
        <p:spPr/>
        <p:txBody>
          <a:bodyPr/>
          <a:lstStyle/>
          <a:p>
            <a:r>
              <a:rPr lang="en-AU" altLang="en-US" i="1"/>
              <a:t>Up untill now, have been concerned with protecting message content (ie secrecy) by encrypting the message. Will now consider how to protect message integrity (ie protection from modification), as well as confirming the identity of the sender. Generically this is the problem of message authentication, and in eCommerce applications is arguably more important than secrecy.</a:t>
            </a:r>
            <a:r>
              <a:rPr lang="en-AU" altLang="en-US"/>
              <a:t> Message Authentication is concerned with: protecting the integrity of a message, validating identity of originator, &amp; non-repudiation of origin (dispute resolution). There are three </a:t>
            </a:r>
            <a:r>
              <a:rPr lang="en-US" altLang="en-US">
                <a:latin typeface="Times-Roman" charset="0"/>
              </a:rPr>
              <a:t>types of functions that may be used to produce an authenticator: </a:t>
            </a:r>
            <a:r>
              <a:rPr lang="en-US" altLang="en-US"/>
              <a:t>message encryption, message authentication code (MAC), or a hash function.</a:t>
            </a:r>
          </a:p>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245087-142B-13A3-D848-14B5375D0D36}"/>
              </a:ext>
            </a:extLst>
          </p:cNvPr>
          <p:cNvSpPr>
            <a:spLocks noGrp="1" noChangeArrowheads="1"/>
          </p:cNvSpPr>
          <p:nvPr>
            <p:ph type="sldNum" sz="quarter" idx="5"/>
          </p:nvPr>
        </p:nvSpPr>
        <p:spPr>
          <a:ln/>
        </p:spPr>
        <p:txBody>
          <a:bodyPr/>
          <a:lstStyle/>
          <a:p>
            <a:fld id="{5795E5D6-89FB-48EB-9DE3-282E8C059A3C}" type="slidenum">
              <a:rPr lang="en-AU" altLang="en-US"/>
              <a:pPr/>
              <a:t>11</a:t>
            </a:fld>
            <a:endParaRPr lang="en-AU" altLang="en-US"/>
          </a:p>
        </p:txBody>
      </p:sp>
      <p:sp>
        <p:nvSpPr>
          <p:cNvPr id="61442" name="Rectangle 2">
            <a:extLst>
              <a:ext uri="{FF2B5EF4-FFF2-40B4-BE49-F238E27FC236}">
                <a16:creationId xmlns:a16="http://schemas.microsoft.com/office/drawing/2014/main" id="{C890AA32-ADB5-4D02-3E5A-DD0828E9F3F3}"/>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A2413263-B6EA-AB66-E2D5-CE6DB5E9CBE5}"/>
              </a:ext>
            </a:extLst>
          </p:cNvPr>
          <p:cNvSpPr>
            <a:spLocks noGrp="1" noChangeArrowheads="1"/>
          </p:cNvSpPr>
          <p:nvPr>
            <p:ph type="body" idx="1"/>
          </p:nvPr>
        </p:nvSpPr>
        <p:spPr/>
        <p:txBody>
          <a:bodyPr/>
          <a:lstStyle/>
          <a:p>
            <a:r>
              <a:rPr lang="en-AU" altLang="en-US"/>
              <a:t>Can also use block cipher chaining modes to create a separate authenticator, by just sending the last block. This was done with the </a:t>
            </a:r>
            <a:r>
              <a:rPr lang="en-US" altLang="en-US" b="1"/>
              <a:t>Data Authentication Algorithm (DAA)</a:t>
            </a:r>
            <a:r>
              <a:rPr lang="en-US" altLang="en-US"/>
              <a:t>, a widely used MAC based on DES-CBC (next slide). </a:t>
            </a:r>
            <a:r>
              <a:rPr lang="en-AU" altLang="en-US"/>
              <a:t>However this suffers from being too small for acceptable use today.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1F5250C-0A9D-7CCB-D735-994E93ECB700}"/>
              </a:ext>
            </a:extLst>
          </p:cNvPr>
          <p:cNvSpPr>
            <a:spLocks noGrp="1" noChangeArrowheads="1"/>
          </p:cNvSpPr>
          <p:nvPr>
            <p:ph type="sldNum" sz="quarter" idx="5"/>
          </p:nvPr>
        </p:nvSpPr>
        <p:spPr>
          <a:ln/>
        </p:spPr>
        <p:txBody>
          <a:bodyPr/>
          <a:lstStyle/>
          <a:p>
            <a:fld id="{E409352B-1B33-4A3E-A124-831E14555A37}" type="slidenum">
              <a:rPr lang="en-AU" altLang="en-US"/>
              <a:pPr/>
              <a:t>12</a:t>
            </a:fld>
            <a:endParaRPr lang="en-AU" altLang="en-US"/>
          </a:p>
        </p:txBody>
      </p:sp>
      <p:sp>
        <p:nvSpPr>
          <p:cNvPr id="82946" name="Rectangle 2">
            <a:extLst>
              <a:ext uri="{FF2B5EF4-FFF2-40B4-BE49-F238E27FC236}">
                <a16:creationId xmlns:a16="http://schemas.microsoft.com/office/drawing/2014/main" id="{20A86C51-1BF6-0E53-CFA3-2C46140A7232}"/>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F4BDBAB6-30BE-0155-2FD8-CB52B8CF828E}"/>
              </a:ext>
            </a:extLst>
          </p:cNvPr>
          <p:cNvSpPr>
            <a:spLocks noGrp="1" noChangeArrowheads="1"/>
          </p:cNvSpPr>
          <p:nvPr>
            <p:ph type="body" idx="1"/>
          </p:nvPr>
        </p:nvSpPr>
        <p:spPr/>
        <p:txBody>
          <a:bodyPr/>
          <a:lstStyle/>
          <a:p>
            <a:r>
              <a:rPr lang="en-US" altLang="en-US"/>
              <a:t>Stallings Figure 11.6 “</a:t>
            </a:r>
            <a:r>
              <a:rPr lang="en-US" altLang="en-US" sz="1000"/>
              <a:t>Data Authentication Algorithm”, illustrates the FIPS PUB 113 / ANSI X9.17 MAC based on DES-CBC with IV 0 and 0-pad of the final block if needed. Resulting MAC can be 16-64 bits of the final block. But this is now too small for security.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0A118E-ADCC-97F4-D6DD-BE8E5155D89A}"/>
              </a:ext>
            </a:extLst>
          </p:cNvPr>
          <p:cNvSpPr>
            <a:spLocks noGrp="1" noChangeArrowheads="1"/>
          </p:cNvSpPr>
          <p:nvPr>
            <p:ph type="sldNum" sz="quarter" idx="5"/>
          </p:nvPr>
        </p:nvSpPr>
        <p:spPr>
          <a:ln/>
        </p:spPr>
        <p:txBody>
          <a:bodyPr/>
          <a:lstStyle/>
          <a:p>
            <a:fld id="{78DF3B5C-182F-4497-83DD-0973815D0539}" type="slidenum">
              <a:rPr lang="en-AU" altLang="en-US"/>
              <a:pPr/>
              <a:t>13</a:t>
            </a:fld>
            <a:endParaRPr lang="en-AU" altLang="en-US"/>
          </a:p>
        </p:txBody>
      </p:sp>
      <p:sp>
        <p:nvSpPr>
          <p:cNvPr id="91138" name="Rectangle 2">
            <a:extLst>
              <a:ext uri="{FF2B5EF4-FFF2-40B4-BE49-F238E27FC236}">
                <a16:creationId xmlns:a16="http://schemas.microsoft.com/office/drawing/2014/main" id="{606377CC-8061-4777-25E5-B63700E1D19C}"/>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45E01094-76CB-496C-E07C-722C58F57B87}"/>
              </a:ext>
            </a:extLst>
          </p:cNvPr>
          <p:cNvSpPr>
            <a:spLocks noGrp="1" noChangeArrowheads="1"/>
          </p:cNvSpPr>
          <p:nvPr>
            <p:ph type="body" idx="1"/>
          </p:nvPr>
        </p:nvSpPr>
        <p:spPr/>
        <p:txBody>
          <a:bodyPr/>
          <a:lstStyle/>
          <a:p>
            <a:r>
              <a:rPr lang="en-US" altLang="en-US"/>
              <a:t>Chapter 11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F446506-D3F9-DB76-21FA-811D8EA48F73}"/>
              </a:ext>
            </a:extLst>
          </p:cNvPr>
          <p:cNvSpPr>
            <a:spLocks noGrp="1" noChangeArrowheads="1"/>
          </p:cNvSpPr>
          <p:nvPr>
            <p:ph type="sldNum" sz="quarter" idx="5"/>
          </p:nvPr>
        </p:nvSpPr>
        <p:spPr>
          <a:ln/>
        </p:spPr>
        <p:txBody>
          <a:bodyPr/>
          <a:lstStyle/>
          <a:p>
            <a:fld id="{69685023-E8FE-4416-823D-0A0969800FBF}" type="slidenum">
              <a:rPr lang="en-AU" altLang="en-US"/>
              <a:pPr/>
              <a:t>3</a:t>
            </a:fld>
            <a:endParaRPr lang="en-AU" altLang="en-US"/>
          </a:p>
        </p:txBody>
      </p:sp>
      <p:sp>
        <p:nvSpPr>
          <p:cNvPr id="49154" name="Rectangle 2">
            <a:extLst>
              <a:ext uri="{FF2B5EF4-FFF2-40B4-BE49-F238E27FC236}">
                <a16:creationId xmlns:a16="http://schemas.microsoft.com/office/drawing/2014/main" id="{AD296513-AF70-B026-B29D-C50C0252F623}"/>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A713D670-75C7-1A13-A696-EB117A8C1E03}"/>
              </a:ext>
            </a:extLst>
          </p:cNvPr>
          <p:cNvSpPr>
            <a:spLocks noGrp="1" noChangeArrowheads="1"/>
          </p:cNvSpPr>
          <p:nvPr>
            <p:ph type="body" idx="1"/>
          </p:nvPr>
        </p:nvSpPr>
        <p:spPr/>
        <p:txBody>
          <a:bodyPr/>
          <a:lstStyle/>
          <a:p>
            <a:r>
              <a:rPr lang="en-US" altLang="en-US">
                <a:latin typeface="Times-Roman" charset="0"/>
              </a:rPr>
              <a:t>In the context of communications across a network, the attacks listed above can be identified.</a:t>
            </a:r>
            <a:endParaRPr lang="en-US" altLang="en-US"/>
          </a:p>
          <a:p>
            <a:r>
              <a:rPr lang="en-US" altLang="en-US"/>
              <a:t>The first two requirements belong in the realm of message confidentiality, and are handled using the encryption techniques already discussed.</a:t>
            </a:r>
          </a:p>
          <a:p>
            <a:r>
              <a:rPr lang="en-US" altLang="en-US"/>
              <a:t>The remaining requirements belong in the realm of message authentication. At its core this addresses the issue of ensuring that a message comes from the alleged source and has not been altered. It may also address sequencing and timeliness. The use of a digital signature can also address issues of repudiation </a:t>
            </a:r>
            <a:r>
              <a:rPr lang="en-US" altLang="en-US">
                <a:latin typeface="Times-Roman" charset="0"/>
              </a:rPr>
              <a:t>by the source.</a:t>
            </a:r>
            <a:r>
              <a:rPr lang="en-US" altLang="en-US">
                <a:latin typeface="Helvetica" panose="020B0604020202020204" pitchFamily="34" charset="0"/>
              </a:rPr>
              <a:t> </a:t>
            </a:r>
            <a:endParaRPr lang="en-AU" altLang="en-US">
              <a:latin typeface="Helvetica"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6B9F58-B373-7236-EEF5-C8E4591FE939}"/>
              </a:ext>
            </a:extLst>
          </p:cNvPr>
          <p:cNvSpPr>
            <a:spLocks noGrp="1" noChangeArrowheads="1"/>
          </p:cNvSpPr>
          <p:nvPr>
            <p:ph type="sldNum" sz="quarter" idx="5"/>
          </p:nvPr>
        </p:nvSpPr>
        <p:spPr>
          <a:ln/>
        </p:spPr>
        <p:txBody>
          <a:bodyPr/>
          <a:lstStyle/>
          <a:p>
            <a:fld id="{D486E302-6426-4DEE-BEB2-BFE9C0FF1F27}" type="slidenum">
              <a:rPr lang="en-AU" altLang="en-US"/>
              <a:pPr/>
              <a:t>4</a:t>
            </a:fld>
            <a:endParaRPr lang="en-AU" altLang="en-US"/>
          </a:p>
        </p:txBody>
      </p:sp>
      <p:sp>
        <p:nvSpPr>
          <p:cNvPr id="76802" name="Rectangle 2">
            <a:extLst>
              <a:ext uri="{FF2B5EF4-FFF2-40B4-BE49-F238E27FC236}">
                <a16:creationId xmlns:a16="http://schemas.microsoft.com/office/drawing/2014/main" id="{843EA5D1-A5DA-E48F-CEDC-8C0ED81EDAE3}"/>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4FB82A87-F172-6E24-F4E8-04B695B19381}"/>
              </a:ext>
            </a:extLst>
          </p:cNvPr>
          <p:cNvSpPr>
            <a:spLocks noGrp="1" noChangeArrowheads="1"/>
          </p:cNvSpPr>
          <p:nvPr>
            <p:ph type="body" idx="1"/>
          </p:nvPr>
        </p:nvSpPr>
        <p:spPr/>
        <p:txBody>
          <a:bodyPr/>
          <a:lstStyle/>
          <a:p>
            <a:r>
              <a:rPr lang="en-US" altLang="en-US">
                <a:latin typeface="Times-Roman" charset="0"/>
              </a:rPr>
              <a:t>Message encryption by itself can provide a measure of authentication. </a:t>
            </a:r>
            <a:r>
              <a:rPr lang="en-US" altLang="en-US"/>
              <a:t>Here, the ciphertext of the entire message serves as its authenticator, on the basis that only those who know the appropriate keys could have validly encrypted the message. This is provided you can recognize a valid message (ie if the message has </a:t>
            </a:r>
            <a:r>
              <a:rPr lang="en-AU" altLang="en-US"/>
              <a:t>suitable structure such as redundancy or a checksum to detect any changes).</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B7CDCD1-E462-E6DA-B2AA-374E29029068}"/>
              </a:ext>
            </a:extLst>
          </p:cNvPr>
          <p:cNvSpPr>
            <a:spLocks noGrp="1" noChangeArrowheads="1"/>
          </p:cNvSpPr>
          <p:nvPr>
            <p:ph type="sldNum" sz="quarter" idx="5"/>
          </p:nvPr>
        </p:nvSpPr>
        <p:spPr>
          <a:ln/>
        </p:spPr>
        <p:txBody>
          <a:bodyPr/>
          <a:lstStyle/>
          <a:p>
            <a:fld id="{06DD787A-7CEA-4E99-BA84-FA4C4B950636}" type="slidenum">
              <a:rPr lang="en-AU" altLang="en-US"/>
              <a:pPr/>
              <a:t>5</a:t>
            </a:fld>
            <a:endParaRPr lang="en-AU" altLang="en-US"/>
          </a:p>
        </p:txBody>
      </p:sp>
      <p:sp>
        <p:nvSpPr>
          <p:cNvPr id="77826" name="Rectangle 1026">
            <a:extLst>
              <a:ext uri="{FF2B5EF4-FFF2-40B4-BE49-F238E27FC236}">
                <a16:creationId xmlns:a16="http://schemas.microsoft.com/office/drawing/2014/main" id="{C69C3477-C14D-C688-75FC-5438E957BA5A}"/>
              </a:ext>
            </a:extLst>
          </p:cNvPr>
          <p:cNvSpPr>
            <a:spLocks noGrp="1" noRot="1" noChangeAspect="1" noChangeArrowheads="1" noTextEdit="1"/>
          </p:cNvSpPr>
          <p:nvPr>
            <p:ph type="sldImg"/>
          </p:nvPr>
        </p:nvSpPr>
        <p:spPr>
          <a:ln/>
        </p:spPr>
      </p:sp>
      <p:sp>
        <p:nvSpPr>
          <p:cNvPr id="77827" name="Rectangle 1027">
            <a:extLst>
              <a:ext uri="{FF2B5EF4-FFF2-40B4-BE49-F238E27FC236}">
                <a16:creationId xmlns:a16="http://schemas.microsoft.com/office/drawing/2014/main" id="{9AFC0BE8-2AE5-2223-C523-555E70598CC2}"/>
              </a:ext>
            </a:extLst>
          </p:cNvPr>
          <p:cNvSpPr>
            <a:spLocks noGrp="1" noChangeArrowheads="1"/>
          </p:cNvSpPr>
          <p:nvPr>
            <p:ph type="body" idx="1"/>
          </p:nvPr>
        </p:nvSpPr>
        <p:spPr/>
        <p:txBody>
          <a:bodyPr/>
          <a:lstStyle/>
          <a:p>
            <a:r>
              <a:rPr lang="en-US" altLang="en-US"/>
              <a:t>With public-key techniques, can get a digital signature which can only have been created by key owner. But at cost of two public-key operations at each end on message.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C5A7CB-7CAD-BF68-809F-7A6E986C5C14}"/>
              </a:ext>
            </a:extLst>
          </p:cNvPr>
          <p:cNvSpPr>
            <a:spLocks noGrp="1" noChangeArrowheads="1"/>
          </p:cNvSpPr>
          <p:nvPr>
            <p:ph type="sldNum" sz="quarter" idx="5"/>
          </p:nvPr>
        </p:nvSpPr>
        <p:spPr>
          <a:ln/>
        </p:spPr>
        <p:txBody>
          <a:bodyPr/>
          <a:lstStyle/>
          <a:p>
            <a:fld id="{3494169E-97B8-4870-A2A3-B00AC0F1D1EE}" type="slidenum">
              <a:rPr lang="en-AU" altLang="en-US"/>
              <a:pPr/>
              <a:t>6</a:t>
            </a:fld>
            <a:endParaRPr lang="en-AU" altLang="en-US"/>
          </a:p>
        </p:txBody>
      </p:sp>
      <p:sp>
        <p:nvSpPr>
          <p:cNvPr id="78850" name="Rectangle 2">
            <a:extLst>
              <a:ext uri="{FF2B5EF4-FFF2-40B4-BE49-F238E27FC236}">
                <a16:creationId xmlns:a16="http://schemas.microsoft.com/office/drawing/2014/main" id="{26C967CE-BCF8-F052-4EEB-E704B7E091F5}"/>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1306AA96-A632-E4AA-C225-BB96DDA4E55C}"/>
              </a:ext>
            </a:extLst>
          </p:cNvPr>
          <p:cNvSpPr>
            <a:spLocks noGrp="1" noChangeArrowheads="1"/>
          </p:cNvSpPr>
          <p:nvPr>
            <p:ph type="body" idx="1"/>
          </p:nvPr>
        </p:nvSpPr>
        <p:spPr/>
        <p:txBody>
          <a:bodyPr/>
          <a:lstStyle/>
          <a:p>
            <a:r>
              <a:rPr lang="en-US" altLang="en-US"/>
              <a:t>An alternative authentication technique involves the use of a secret key to generate a small fixed-size block of data, known as a cryptographic checksum or MAC that is appended to the message. This technique assumes that two communicating parties, say A and B, share a common secret key K. </a:t>
            </a:r>
            <a:r>
              <a:rPr lang="en-US" altLang="en-US">
                <a:latin typeface="Times-Roman" charset="0"/>
              </a:rPr>
              <a:t>A MAC function is similar to encryption, except that the MAC algorithm need not be reversible, as it must for decryption.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E50836-7100-DE76-7B1A-DD08666D0F2C}"/>
              </a:ext>
            </a:extLst>
          </p:cNvPr>
          <p:cNvSpPr>
            <a:spLocks noGrp="1" noChangeArrowheads="1"/>
          </p:cNvSpPr>
          <p:nvPr>
            <p:ph type="sldNum" sz="quarter" idx="5"/>
          </p:nvPr>
        </p:nvSpPr>
        <p:spPr>
          <a:ln/>
        </p:spPr>
        <p:txBody>
          <a:bodyPr/>
          <a:lstStyle/>
          <a:p>
            <a:fld id="{C805570D-775E-4D04-8133-9C3B733BEE21}" type="slidenum">
              <a:rPr lang="en-AU" altLang="en-US"/>
              <a:pPr/>
              <a:t>7</a:t>
            </a:fld>
            <a:endParaRPr lang="en-AU" altLang="en-US"/>
          </a:p>
        </p:txBody>
      </p:sp>
      <p:sp>
        <p:nvSpPr>
          <p:cNvPr id="79874" name="Rectangle 2">
            <a:extLst>
              <a:ext uri="{FF2B5EF4-FFF2-40B4-BE49-F238E27FC236}">
                <a16:creationId xmlns:a16="http://schemas.microsoft.com/office/drawing/2014/main" id="{1625C373-260D-0B7D-213E-B060F8966E60}"/>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12F326B8-5CFF-21DF-098E-C1100E4ADE48}"/>
              </a:ext>
            </a:extLst>
          </p:cNvPr>
          <p:cNvSpPr>
            <a:spLocks noGrp="1" noChangeArrowheads="1"/>
          </p:cNvSpPr>
          <p:nvPr>
            <p:ph type="body" idx="1"/>
          </p:nvPr>
        </p:nvSpPr>
        <p:spPr/>
        <p:txBody>
          <a:bodyPr/>
          <a:lstStyle/>
          <a:p>
            <a:r>
              <a:rPr lang="en-US" altLang="en-US"/>
              <a:t>Stallings Figure 11.4a “Message Authentication” shows the use of a MAC just for authentication.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439DEC-3F8C-79CA-2F1E-B925CA028A54}"/>
              </a:ext>
            </a:extLst>
          </p:cNvPr>
          <p:cNvSpPr>
            <a:spLocks noGrp="1" noChangeArrowheads="1"/>
          </p:cNvSpPr>
          <p:nvPr>
            <p:ph type="sldNum" sz="quarter" idx="5"/>
          </p:nvPr>
        </p:nvSpPr>
        <p:spPr>
          <a:ln/>
        </p:spPr>
        <p:txBody>
          <a:bodyPr/>
          <a:lstStyle/>
          <a:p>
            <a:fld id="{859546CC-D0F2-40CC-A6F0-F7CDD48665DA}" type="slidenum">
              <a:rPr lang="en-AU" altLang="en-US"/>
              <a:pPr/>
              <a:t>8</a:t>
            </a:fld>
            <a:endParaRPr lang="en-AU" altLang="en-US"/>
          </a:p>
        </p:txBody>
      </p:sp>
      <p:sp>
        <p:nvSpPr>
          <p:cNvPr id="1026" name="Rectangle 2">
            <a:extLst>
              <a:ext uri="{FF2B5EF4-FFF2-40B4-BE49-F238E27FC236}">
                <a16:creationId xmlns:a16="http://schemas.microsoft.com/office/drawing/2014/main" id="{38930E69-268C-7295-9CE1-AF2BDAE619FE}"/>
              </a:ext>
            </a:extLst>
          </p:cNvPr>
          <p:cNvSpPr>
            <a:spLocks noGrp="1" noRot="1" noChangeAspect="1" noChangeArrowheads="1" noTextEdit="1"/>
          </p:cNvSpPr>
          <p:nvPr>
            <p:ph type="sldImg"/>
          </p:nvPr>
        </p:nvSpPr>
        <p:spPr>
          <a:ln/>
        </p:spPr>
      </p:sp>
      <p:sp>
        <p:nvSpPr>
          <p:cNvPr id="1027" name="Rectangle 3">
            <a:extLst>
              <a:ext uri="{FF2B5EF4-FFF2-40B4-BE49-F238E27FC236}">
                <a16:creationId xmlns:a16="http://schemas.microsoft.com/office/drawing/2014/main" id="{F8605FBD-A2DC-CDA8-F36F-5A35D4A61557}"/>
              </a:ext>
            </a:extLst>
          </p:cNvPr>
          <p:cNvSpPr>
            <a:spLocks noGrp="1" noChangeArrowheads="1"/>
          </p:cNvSpPr>
          <p:nvPr>
            <p:ph type="body" idx="1"/>
          </p:nvPr>
        </p:nvSpPr>
        <p:spPr/>
        <p:txBody>
          <a:bodyPr/>
          <a:lstStyle/>
          <a:p>
            <a:r>
              <a:rPr lang="en-US" altLang="en-US"/>
              <a:t>Can combine use of MAC with encryption in various ways to provide both authentication &amp; secrecy.</a:t>
            </a:r>
          </a:p>
          <a:p>
            <a:r>
              <a:rPr lang="en-US" altLang="en-US"/>
              <a:t>Use MAC in circumstances where just authentication is needed (or needs to be kept), see text for examples.</a:t>
            </a:r>
          </a:p>
          <a:p>
            <a:r>
              <a:rPr lang="en-US" altLang="en-US"/>
              <a:t>A MAC is NOT a digital signature since both sender &amp; receiver share key and could create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AC58926-5699-CF0C-EC23-9A28F4BA26AC}"/>
              </a:ext>
            </a:extLst>
          </p:cNvPr>
          <p:cNvSpPr>
            <a:spLocks noGrp="1" noChangeArrowheads="1"/>
          </p:cNvSpPr>
          <p:nvPr>
            <p:ph type="sldNum" sz="quarter" idx="5"/>
          </p:nvPr>
        </p:nvSpPr>
        <p:spPr>
          <a:ln/>
        </p:spPr>
        <p:txBody>
          <a:bodyPr/>
          <a:lstStyle/>
          <a:p>
            <a:fld id="{D4F0CF12-1D81-4F12-8D77-083D6609333B}" type="slidenum">
              <a:rPr lang="en-AU" altLang="en-US"/>
              <a:pPr/>
              <a:t>9</a:t>
            </a:fld>
            <a:endParaRPr lang="en-AU" altLang="en-US"/>
          </a:p>
        </p:txBody>
      </p:sp>
      <p:sp>
        <p:nvSpPr>
          <p:cNvPr id="80898" name="Rectangle 2">
            <a:extLst>
              <a:ext uri="{FF2B5EF4-FFF2-40B4-BE49-F238E27FC236}">
                <a16:creationId xmlns:a16="http://schemas.microsoft.com/office/drawing/2014/main" id="{3AFF04D5-7E09-BE2F-5640-3F8BAFA552BE}"/>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2A5BB6E5-DA03-2245-5F05-204C51B79B09}"/>
              </a:ext>
            </a:extLst>
          </p:cNvPr>
          <p:cNvSpPr>
            <a:spLocks noGrp="1" noChangeArrowheads="1"/>
          </p:cNvSpPr>
          <p:nvPr>
            <p:ph type="body" idx="1"/>
          </p:nvPr>
        </p:nvSpPr>
        <p:spPr/>
        <p:txBody>
          <a:bodyPr/>
          <a:lstStyle/>
          <a:p>
            <a:r>
              <a:rPr lang="en-US" altLang="en-US"/>
              <a:t>A MAC, also known as a cryptographic checksum,is generated by a function C. The MAC is appended to the message at the source at a time when the message is assumed or known to be correct. The receiver authenticates that message by re-computing the MAC. </a:t>
            </a:r>
          </a:p>
          <a:p>
            <a:r>
              <a:rPr lang="en-US" altLang="en-US"/>
              <a:t>The MAC function is a many-to-one function, since potentially many arbitrarily long messages can be condensed to the same summary value, but don’t want finding them to be easy!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E2A532B-1B21-4D1C-6106-07CA4BF743FC}"/>
              </a:ext>
            </a:extLst>
          </p:cNvPr>
          <p:cNvSpPr>
            <a:spLocks noGrp="1" noChangeArrowheads="1"/>
          </p:cNvSpPr>
          <p:nvPr>
            <p:ph type="sldNum" sz="quarter" idx="5"/>
          </p:nvPr>
        </p:nvSpPr>
        <p:spPr>
          <a:ln/>
        </p:spPr>
        <p:txBody>
          <a:bodyPr/>
          <a:lstStyle/>
          <a:p>
            <a:fld id="{A172DBD1-A773-4DC9-B180-5F3C8910B45E}" type="slidenum">
              <a:rPr lang="en-AU" altLang="en-US"/>
              <a:pPr/>
              <a:t>10</a:t>
            </a:fld>
            <a:endParaRPr lang="en-AU" altLang="en-US"/>
          </a:p>
        </p:txBody>
      </p:sp>
      <p:sp>
        <p:nvSpPr>
          <p:cNvPr id="81922" name="Rectangle 2">
            <a:extLst>
              <a:ext uri="{FF2B5EF4-FFF2-40B4-BE49-F238E27FC236}">
                <a16:creationId xmlns:a16="http://schemas.microsoft.com/office/drawing/2014/main" id="{42C539DA-D177-1ADA-4460-7B22CD4A2658}"/>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10C4C6FC-FBC7-6205-4F8F-CB7C9606AC56}"/>
              </a:ext>
            </a:extLst>
          </p:cNvPr>
          <p:cNvSpPr>
            <a:spLocks noGrp="1" noChangeArrowheads="1"/>
          </p:cNvSpPr>
          <p:nvPr>
            <p:ph type="body" idx="1"/>
          </p:nvPr>
        </p:nvSpPr>
        <p:spPr/>
        <p:txBody>
          <a:bodyPr/>
          <a:lstStyle/>
          <a:p>
            <a:r>
              <a:rPr lang="en-US" altLang="en-US"/>
              <a:t>In assessing the security of a MAC function, we need to consider the types of attacks that may be mounted against it. Hence it needs to satisfy the listed requirements.</a:t>
            </a:r>
          </a:p>
          <a:p>
            <a:r>
              <a:rPr lang="en-US" altLang="en-US"/>
              <a:t>The first requirement deals with message replacement attacks, in which an opponent is able to construct a new message to match a given MAC, even though the opponent does not know and does not learn the key.</a:t>
            </a:r>
          </a:p>
          <a:p>
            <a:r>
              <a:rPr lang="en-US" altLang="en-US"/>
              <a:t>The second requirement deals with the need to thwart a brute-force attack based on chosen plaintext. </a:t>
            </a:r>
          </a:p>
          <a:p>
            <a:r>
              <a:rPr lang="en-US" altLang="en-US"/>
              <a:t>The final requirement dictates that the authentication algorithm should not be weaker with respect to certain parts or bits of the message than others.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1013-EA34-445A-A9C4-06CD687231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0C6E4-AAB2-4ED6-ABBC-570308EB7A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15663-CD57-4FB3-82C0-61A6BA03AF2B}"/>
              </a:ext>
            </a:extLst>
          </p:cNvPr>
          <p:cNvSpPr>
            <a:spLocks noGrp="1"/>
          </p:cNvSpPr>
          <p:nvPr>
            <p:ph type="dt" sz="half" idx="10"/>
          </p:nvPr>
        </p:nvSpPr>
        <p:spPr/>
        <p:txBody>
          <a:bodyPr/>
          <a:lstStyle/>
          <a:p>
            <a:fld id="{7965A7D5-530F-4D3F-AF58-2CCB259E42E2}" type="datetime1">
              <a:rPr lang="en-US" smtClean="0"/>
              <a:t>11/11/2022</a:t>
            </a:fld>
            <a:endParaRPr lang="en-US"/>
          </a:p>
        </p:txBody>
      </p:sp>
      <p:sp>
        <p:nvSpPr>
          <p:cNvPr id="5" name="Footer Placeholder 4">
            <a:extLst>
              <a:ext uri="{FF2B5EF4-FFF2-40B4-BE49-F238E27FC236}">
                <a16:creationId xmlns:a16="http://schemas.microsoft.com/office/drawing/2014/main" id="{892978B3-FAF1-4595-A73C-CFE9E471E61A}"/>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2051D89E-AB19-4335-9496-6F61CF5AA2AE}"/>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168550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E1B5-ADC9-40C0-9A55-D3FBC0AEC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779CC6-53E0-4594-9465-0A761D2667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01061-970D-44AB-8A00-A9802B52DE37}"/>
              </a:ext>
            </a:extLst>
          </p:cNvPr>
          <p:cNvSpPr>
            <a:spLocks noGrp="1"/>
          </p:cNvSpPr>
          <p:nvPr>
            <p:ph type="dt" sz="half" idx="10"/>
          </p:nvPr>
        </p:nvSpPr>
        <p:spPr/>
        <p:txBody>
          <a:bodyPr/>
          <a:lstStyle/>
          <a:p>
            <a:fld id="{BA3C40A0-DC37-4047-9A41-C7A5681D3725}" type="datetime1">
              <a:rPr lang="en-US" smtClean="0"/>
              <a:t>11/11/2022</a:t>
            </a:fld>
            <a:endParaRPr lang="en-US"/>
          </a:p>
        </p:txBody>
      </p:sp>
      <p:sp>
        <p:nvSpPr>
          <p:cNvPr id="5" name="Footer Placeholder 4">
            <a:extLst>
              <a:ext uri="{FF2B5EF4-FFF2-40B4-BE49-F238E27FC236}">
                <a16:creationId xmlns:a16="http://schemas.microsoft.com/office/drawing/2014/main" id="{61D5DA39-0EAA-4C48-B4F0-742E44A3A861}"/>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06156435-2B6F-41FC-B513-348BF2C90B16}"/>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95109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B205A-0DAB-47CB-8551-F9E2E60A7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87201-74E1-4CBC-9D2C-DB699B9BF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B8E96-D030-4847-BB17-F7EC1821A24B}"/>
              </a:ext>
            </a:extLst>
          </p:cNvPr>
          <p:cNvSpPr>
            <a:spLocks noGrp="1"/>
          </p:cNvSpPr>
          <p:nvPr>
            <p:ph type="dt" sz="half" idx="10"/>
          </p:nvPr>
        </p:nvSpPr>
        <p:spPr/>
        <p:txBody>
          <a:bodyPr/>
          <a:lstStyle/>
          <a:p>
            <a:fld id="{982DE297-C4F4-4BE7-B88B-111DCE9202C1}" type="datetime1">
              <a:rPr lang="en-US" smtClean="0"/>
              <a:t>11/11/2022</a:t>
            </a:fld>
            <a:endParaRPr lang="en-US"/>
          </a:p>
        </p:txBody>
      </p:sp>
      <p:sp>
        <p:nvSpPr>
          <p:cNvPr id="5" name="Footer Placeholder 4">
            <a:extLst>
              <a:ext uri="{FF2B5EF4-FFF2-40B4-BE49-F238E27FC236}">
                <a16:creationId xmlns:a16="http://schemas.microsoft.com/office/drawing/2014/main" id="{D9A7E9C4-116F-43DB-8199-CCDF28005FC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170B5D0-6736-4661-BC2D-BEA8AB638815}"/>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0740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B551-A81F-484B-88A6-99EB03EA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10CD5-58DC-42DE-B3A0-3ED529F06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8075A-3033-4A33-B100-7FEE587A94B9}"/>
              </a:ext>
            </a:extLst>
          </p:cNvPr>
          <p:cNvSpPr>
            <a:spLocks noGrp="1"/>
          </p:cNvSpPr>
          <p:nvPr>
            <p:ph type="dt" sz="half" idx="10"/>
          </p:nvPr>
        </p:nvSpPr>
        <p:spPr/>
        <p:txBody>
          <a:bodyPr/>
          <a:lstStyle/>
          <a:p>
            <a:fld id="{392ACE1D-6157-4219-9E44-2099EDCB50F6}" type="datetime1">
              <a:rPr lang="en-US" smtClean="0"/>
              <a:t>11/11/2022</a:t>
            </a:fld>
            <a:endParaRPr lang="en-US"/>
          </a:p>
        </p:txBody>
      </p:sp>
      <p:sp>
        <p:nvSpPr>
          <p:cNvPr id="5" name="Footer Placeholder 4">
            <a:extLst>
              <a:ext uri="{FF2B5EF4-FFF2-40B4-BE49-F238E27FC236}">
                <a16:creationId xmlns:a16="http://schemas.microsoft.com/office/drawing/2014/main" id="{9628637A-30F8-408C-9F5C-8F70D86DACAD}"/>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3E9CAD37-13D5-4097-9F30-74663208512F}"/>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77045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6870-7C79-44EB-A11D-39C1BB5A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C090A-4608-4AC3-AB0E-2D45D334E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69907-1A11-43F2-BE03-65D167FE8BA5}"/>
              </a:ext>
            </a:extLst>
          </p:cNvPr>
          <p:cNvSpPr>
            <a:spLocks noGrp="1"/>
          </p:cNvSpPr>
          <p:nvPr>
            <p:ph type="dt" sz="half" idx="10"/>
          </p:nvPr>
        </p:nvSpPr>
        <p:spPr/>
        <p:txBody>
          <a:bodyPr/>
          <a:lstStyle/>
          <a:p>
            <a:fld id="{4193A8D2-CEFE-40B4-B213-644FB3148BA9}" type="datetime1">
              <a:rPr lang="en-US" smtClean="0"/>
              <a:t>11/11/2022</a:t>
            </a:fld>
            <a:endParaRPr lang="en-US"/>
          </a:p>
        </p:txBody>
      </p:sp>
      <p:sp>
        <p:nvSpPr>
          <p:cNvPr id="5" name="Footer Placeholder 4">
            <a:extLst>
              <a:ext uri="{FF2B5EF4-FFF2-40B4-BE49-F238E27FC236}">
                <a16:creationId xmlns:a16="http://schemas.microsoft.com/office/drawing/2014/main" id="{F85DF96C-FCE2-42C2-9DE5-5A24D901C72C}"/>
              </a:ext>
            </a:extLst>
          </p:cNvPr>
          <p:cNvSpPr>
            <a:spLocks noGrp="1"/>
          </p:cNvSpPr>
          <p:nvPr>
            <p:ph type="ftr" sz="quarter" idx="11"/>
          </p:nvPr>
        </p:nvSpPr>
        <p:spPr/>
        <p:txBody>
          <a:body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92CCD32B-404F-4688-AA3D-7BA64434F4B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62130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121-CA45-4920-9617-2BEB4AC76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91DE0-C94C-4DCB-9F33-9AAF0A6D8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3B6C4-937F-473C-AEA9-409B68764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551806-137D-4DF2-BE47-783054904034}"/>
              </a:ext>
            </a:extLst>
          </p:cNvPr>
          <p:cNvSpPr>
            <a:spLocks noGrp="1"/>
          </p:cNvSpPr>
          <p:nvPr>
            <p:ph type="dt" sz="half" idx="10"/>
          </p:nvPr>
        </p:nvSpPr>
        <p:spPr/>
        <p:txBody>
          <a:bodyPr/>
          <a:lstStyle/>
          <a:p>
            <a:fld id="{5B0D376D-0D85-4313-8613-FFBBF4F04CED}" type="datetime1">
              <a:rPr lang="en-US" smtClean="0"/>
              <a:t>11/11/2022</a:t>
            </a:fld>
            <a:endParaRPr lang="en-US"/>
          </a:p>
        </p:txBody>
      </p:sp>
      <p:sp>
        <p:nvSpPr>
          <p:cNvPr id="6" name="Footer Placeholder 5">
            <a:extLst>
              <a:ext uri="{FF2B5EF4-FFF2-40B4-BE49-F238E27FC236}">
                <a16:creationId xmlns:a16="http://schemas.microsoft.com/office/drawing/2014/main" id="{8E8D2B82-AD10-4D1E-BFAF-A4BE365B8602}"/>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8F7F3112-8097-4569-BE69-D8B45CF7EFF4}"/>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16382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E871-8964-41B9-A391-BF8137EA2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299173-A744-45D4-ABB5-7F0BAC735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5910B-1AAB-439A-A69F-C3AC9E8DE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681A36-6AED-49C5-94AF-4A4AFEEF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F8BFCB-1CD9-4C45-A121-844CF28F70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6112A-BD6B-47EA-BF41-D9B0D1FA9ABA}"/>
              </a:ext>
            </a:extLst>
          </p:cNvPr>
          <p:cNvSpPr>
            <a:spLocks noGrp="1"/>
          </p:cNvSpPr>
          <p:nvPr>
            <p:ph type="dt" sz="half" idx="10"/>
          </p:nvPr>
        </p:nvSpPr>
        <p:spPr/>
        <p:txBody>
          <a:bodyPr/>
          <a:lstStyle/>
          <a:p>
            <a:fld id="{2256B443-2A15-45E4-90C6-1FAC5E834E95}" type="datetime1">
              <a:rPr lang="en-US" smtClean="0"/>
              <a:t>11/11/2022</a:t>
            </a:fld>
            <a:endParaRPr lang="en-US"/>
          </a:p>
        </p:txBody>
      </p:sp>
      <p:sp>
        <p:nvSpPr>
          <p:cNvPr id="8" name="Footer Placeholder 7">
            <a:extLst>
              <a:ext uri="{FF2B5EF4-FFF2-40B4-BE49-F238E27FC236}">
                <a16:creationId xmlns:a16="http://schemas.microsoft.com/office/drawing/2014/main" id="{C8D0F6B6-2D01-404C-AF9E-D4AEB614D630}"/>
              </a:ext>
            </a:extLst>
          </p:cNvPr>
          <p:cNvSpPr>
            <a:spLocks noGrp="1"/>
          </p:cNvSpPr>
          <p:nvPr>
            <p:ph type="ftr" sz="quarter" idx="11"/>
          </p:nvPr>
        </p:nvSpPr>
        <p:spPr/>
        <p:txBody>
          <a:bodyPr/>
          <a:lstStyle/>
          <a:p>
            <a:r>
              <a:rPr lang="en-US"/>
              <a:t>Faculty Name: Rajkamal Kishor Gupta                            Program Name: B.Tech  CNCS</a:t>
            </a:r>
          </a:p>
        </p:txBody>
      </p:sp>
      <p:sp>
        <p:nvSpPr>
          <p:cNvPr id="9" name="Slide Number Placeholder 8">
            <a:extLst>
              <a:ext uri="{FF2B5EF4-FFF2-40B4-BE49-F238E27FC236}">
                <a16:creationId xmlns:a16="http://schemas.microsoft.com/office/drawing/2014/main" id="{C089DEA9-1FA8-49D0-B120-DBCB83EFB7E2}"/>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835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6E7-235F-49BF-B301-ED3161267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8D29D-980A-4C45-8BF3-EB692463B4F9}"/>
              </a:ext>
            </a:extLst>
          </p:cNvPr>
          <p:cNvSpPr>
            <a:spLocks noGrp="1"/>
          </p:cNvSpPr>
          <p:nvPr>
            <p:ph type="dt" sz="half" idx="10"/>
          </p:nvPr>
        </p:nvSpPr>
        <p:spPr/>
        <p:txBody>
          <a:bodyPr/>
          <a:lstStyle/>
          <a:p>
            <a:fld id="{F9F14863-72F6-48DD-9CAE-D3B5950EADE1}" type="datetime1">
              <a:rPr lang="en-US" smtClean="0"/>
              <a:t>11/11/2022</a:t>
            </a:fld>
            <a:endParaRPr lang="en-US"/>
          </a:p>
        </p:txBody>
      </p:sp>
      <p:sp>
        <p:nvSpPr>
          <p:cNvPr id="4" name="Footer Placeholder 3">
            <a:extLst>
              <a:ext uri="{FF2B5EF4-FFF2-40B4-BE49-F238E27FC236}">
                <a16:creationId xmlns:a16="http://schemas.microsoft.com/office/drawing/2014/main" id="{66F217C6-03F1-4EBF-9BCD-26461CB44693}"/>
              </a:ext>
            </a:extLst>
          </p:cNvPr>
          <p:cNvSpPr>
            <a:spLocks noGrp="1"/>
          </p:cNvSpPr>
          <p:nvPr>
            <p:ph type="ftr" sz="quarter" idx="11"/>
          </p:nvPr>
        </p:nvSpPr>
        <p:spPr/>
        <p:txBody>
          <a:bodyPr/>
          <a:lstStyle/>
          <a:p>
            <a:r>
              <a:rPr lang="en-US"/>
              <a:t>Faculty Name: Rajkamal Kishor Gupta                            Program Name: B.Tech  CNCS</a:t>
            </a:r>
          </a:p>
        </p:txBody>
      </p:sp>
      <p:sp>
        <p:nvSpPr>
          <p:cNvPr id="5" name="Slide Number Placeholder 4">
            <a:extLst>
              <a:ext uri="{FF2B5EF4-FFF2-40B4-BE49-F238E27FC236}">
                <a16:creationId xmlns:a16="http://schemas.microsoft.com/office/drawing/2014/main" id="{8F2EA513-04EE-426C-A4BB-EE38686469F0}"/>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4269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F8168-67A6-4215-AF90-F4E885338662}"/>
              </a:ext>
            </a:extLst>
          </p:cNvPr>
          <p:cNvSpPr>
            <a:spLocks noGrp="1"/>
          </p:cNvSpPr>
          <p:nvPr>
            <p:ph type="dt" sz="half" idx="10"/>
          </p:nvPr>
        </p:nvSpPr>
        <p:spPr/>
        <p:txBody>
          <a:bodyPr/>
          <a:lstStyle/>
          <a:p>
            <a:fld id="{1038F068-BD5C-41D5-85B1-0ECB6A0D52CD}" type="datetime1">
              <a:rPr lang="en-US" smtClean="0"/>
              <a:t>11/11/2022</a:t>
            </a:fld>
            <a:endParaRPr lang="en-US"/>
          </a:p>
        </p:txBody>
      </p:sp>
      <p:sp>
        <p:nvSpPr>
          <p:cNvPr id="3" name="Footer Placeholder 2">
            <a:extLst>
              <a:ext uri="{FF2B5EF4-FFF2-40B4-BE49-F238E27FC236}">
                <a16:creationId xmlns:a16="http://schemas.microsoft.com/office/drawing/2014/main" id="{21FA38EF-EF7F-4F4C-9DF4-3F42784F98DE}"/>
              </a:ext>
            </a:extLst>
          </p:cNvPr>
          <p:cNvSpPr>
            <a:spLocks noGrp="1"/>
          </p:cNvSpPr>
          <p:nvPr>
            <p:ph type="ftr" sz="quarter" idx="11"/>
          </p:nvPr>
        </p:nvSpPr>
        <p:spPr/>
        <p:txBody>
          <a:bodyPr/>
          <a:lstStyle/>
          <a:p>
            <a:r>
              <a:rPr lang="en-US"/>
              <a:t>Faculty Name: Rajkamal Kishor Gupta                            Program Name: B.Tech  CNCS</a:t>
            </a:r>
          </a:p>
        </p:txBody>
      </p:sp>
      <p:sp>
        <p:nvSpPr>
          <p:cNvPr id="4" name="Slide Number Placeholder 3">
            <a:extLst>
              <a:ext uri="{FF2B5EF4-FFF2-40B4-BE49-F238E27FC236}">
                <a16:creationId xmlns:a16="http://schemas.microsoft.com/office/drawing/2014/main" id="{A7260D92-457C-4EF4-9CCE-83505ADF116B}"/>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6625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621E-4A07-44A9-A106-1229C658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CE463-3510-48DE-9E32-9ADAD3A4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5A71B-BAC7-4149-B327-31E0D486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25435-8FED-4BD3-9A66-495B567C2746}"/>
              </a:ext>
            </a:extLst>
          </p:cNvPr>
          <p:cNvSpPr>
            <a:spLocks noGrp="1"/>
          </p:cNvSpPr>
          <p:nvPr>
            <p:ph type="dt" sz="half" idx="10"/>
          </p:nvPr>
        </p:nvSpPr>
        <p:spPr/>
        <p:txBody>
          <a:bodyPr/>
          <a:lstStyle/>
          <a:p>
            <a:fld id="{92DA63DD-1315-4FDA-96A1-93EE44A671B9}" type="datetime1">
              <a:rPr lang="en-US" smtClean="0"/>
              <a:t>11/11/2022</a:t>
            </a:fld>
            <a:endParaRPr lang="en-US"/>
          </a:p>
        </p:txBody>
      </p:sp>
      <p:sp>
        <p:nvSpPr>
          <p:cNvPr id="6" name="Footer Placeholder 5">
            <a:extLst>
              <a:ext uri="{FF2B5EF4-FFF2-40B4-BE49-F238E27FC236}">
                <a16:creationId xmlns:a16="http://schemas.microsoft.com/office/drawing/2014/main" id="{E797442F-DD6B-44F2-AFFF-C45760CDD8A9}"/>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7A937C15-DE6F-4E59-B673-FB107583CBF7}"/>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298581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F6A-63F9-44D5-B5C1-CABE422A1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6D7D8-1ED4-4FDD-97B6-52A607E7F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F98D1-164F-4F1E-9216-3D657196F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02A35-6628-4BBE-823C-D765D7D208E2}"/>
              </a:ext>
            </a:extLst>
          </p:cNvPr>
          <p:cNvSpPr>
            <a:spLocks noGrp="1"/>
          </p:cNvSpPr>
          <p:nvPr>
            <p:ph type="dt" sz="half" idx="10"/>
          </p:nvPr>
        </p:nvSpPr>
        <p:spPr/>
        <p:txBody>
          <a:bodyPr/>
          <a:lstStyle/>
          <a:p>
            <a:fld id="{D5D367B4-E2C2-434C-A270-C9AF9387EA05}" type="datetime1">
              <a:rPr lang="en-US" smtClean="0"/>
              <a:t>11/11/2022</a:t>
            </a:fld>
            <a:endParaRPr lang="en-US"/>
          </a:p>
        </p:txBody>
      </p:sp>
      <p:sp>
        <p:nvSpPr>
          <p:cNvPr id="6" name="Footer Placeholder 5">
            <a:extLst>
              <a:ext uri="{FF2B5EF4-FFF2-40B4-BE49-F238E27FC236}">
                <a16:creationId xmlns:a16="http://schemas.microsoft.com/office/drawing/2014/main" id="{702F1176-C237-4A77-80C5-56ED398B1955}"/>
              </a:ext>
            </a:extLst>
          </p:cNvPr>
          <p:cNvSpPr>
            <a:spLocks noGrp="1"/>
          </p:cNvSpPr>
          <p:nvPr>
            <p:ph type="ftr" sz="quarter" idx="11"/>
          </p:nvPr>
        </p:nvSpPr>
        <p:spPr/>
        <p:txBody>
          <a:bodyPr/>
          <a:lstStyle/>
          <a:p>
            <a:r>
              <a:rPr lang="en-US"/>
              <a:t>Faculty Name: Rajkamal Kishor Gupta                            Program Name: B.Tech  CNCS</a:t>
            </a:r>
          </a:p>
        </p:txBody>
      </p:sp>
      <p:sp>
        <p:nvSpPr>
          <p:cNvPr id="7" name="Slide Number Placeholder 6">
            <a:extLst>
              <a:ext uri="{FF2B5EF4-FFF2-40B4-BE49-F238E27FC236}">
                <a16:creationId xmlns:a16="http://schemas.microsoft.com/office/drawing/2014/main" id="{DDAB8BC8-DED9-4D4D-83EF-7605EAD9C7DA}"/>
              </a:ext>
            </a:extLst>
          </p:cNvPr>
          <p:cNvSpPr>
            <a:spLocks noGrp="1"/>
          </p:cNvSpPr>
          <p:nvPr>
            <p:ph type="sldNum" sz="quarter" idx="12"/>
          </p:nvPr>
        </p:nvSpPr>
        <p:spPr/>
        <p:txBody>
          <a:bodyPr/>
          <a:lstStyle/>
          <a:p>
            <a:fld id="{8B04617F-F77A-4576-BEF4-6284457CB4A4}" type="slidenum">
              <a:rPr lang="en-US" smtClean="0"/>
              <a:t>‹#›</a:t>
            </a:fld>
            <a:endParaRPr lang="en-US"/>
          </a:p>
        </p:txBody>
      </p:sp>
    </p:spTree>
    <p:extLst>
      <p:ext uri="{BB962C8B-B14F-4D97-AF65-F5344CB8AC3E}">
        <p14:creationId xmlns:p14="http://schemas.microsoft.com/office/powerpoint/2010/main" val="35337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B1599-301A-42DD-9665-A4E5521BF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178E4C-EEC9-46F2-A9DF-8278C7D01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3B44A-27A5-4A0A-8A66-CD8547C0C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72F5F-F146-409F-9B66-7487AD787CAE}" type="datetime1">
              <a:rPr lang="en-US" smtClean="0"/>
              <a:t>11/11/2022</a:t>
            </a:fld>
            <a:endParaRPr lang="en-US"/>
          </a:p>
        </p:txBody>
      </p:sp>
      <p:sp>
        <p:nvSpPr>
          <p:cNvPr id="5" name="Footer Placeholder 4">
            <a:extLst>
              <a:ext uri="{FF2B5EF4-FFF2-40B4-BE49-F238E27FC236}">
                <a16:creationId xmlns:a16="http://schemas.microsoft.com/office/drawing/2014/main" id="{131CBF2E-960C-4237-BB77-422BFE9C3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Rajkamal Kishor Gupta                            Program Name: B.Tech  CNCS</a:t>
            </a:r>
          </a:p>
        </p:txBody>
      </p:sp>
      <p:sp>
        <p:nvSpPr>
          <p:cNvPr id="6" name="Slide Number Placeholder 5">
            <a:extLst>
              <a:ext uri="{FF2B5EF4-FFF2-40B4-BE49-F238E27FC236}">
                <a16:creationId xmlns:a16="http://schemas.microsoft.com/office/drawing/2014/main" id="{8C5B66F5-1C84-49C3-A4E0-8F3A18B3C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04617F-F77A-4576-BEF4-6284457CB4A4}" type="slidenum">
              <a:rPr lang="en-US" smtClean="0"/>
              <a:t>‹#›</a:t>
            </a:fld>
            <a:endParaRPr lang="en-US"/>
          </a:p>
        </p:txBody>
      </p:sp>
    </p:spTree>
    <p:extLst>
      <p:ext uri="{BB962C8B-B14F-4D97-AF65-F5344CB8AC3E}">
        <p14:creationId xmlns:p14="http://schemas.microsoft.com/office/powerpoint/2010/main" val="270528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BFA0AC-6A4C-4160-8ADD-1D911C2A1529}"/>
              </a:ext>
            </a:extLst>
          </p:cNvPr>
          <p:cNvSpPr/>
          <p:nvPr/>
        </p:nvSpPr>
        <p:spPr>
          <a:xfrm>
            <a:off x="1504949" y="2721114"/>
            <a:ext cx="6131093" cy="1323439"/>
          </a:xfrm>
          <a:prstGeom prst="rect">
            <a:avLst/>
          </a:prstGeom>
        </p:spPr>
        <p:txBody>
          <a:bodyPr wrap="square">
            <a:spAutoFit/>
          </a:bodyPr>
          <a:lstStyle/>
          <a:p>
            <a:pPr algn="ctr"/>
            <a:r>
              <a:rPr lang="en-US" altLang="en-US" sz="4000" i="0" dirty="0">
                <a:latin typeface="Arial" panose="020B0604020202020204" pitchFamily="34" charset="0"/>
              </a:rPr>
              <a:t>Message Authentication</a:t>
            </a:r>
            <a:br>
              <a:rPr lang="en-US" altLang="en-US" sz="4000" i="0" dirty="0">
                <a:latin typeface="Arial" panose="020B0604020202020204" pitchFamily="34" charset="0"/>
              </a:rPr>
            </a:br>
            <a:endParaRPr lang="en-US" altLang="en-US" sz="4000" i="0" dirty="0">
              <a:latin typeface="Arial" panose="020B0604020202020204" pitchFamily="34" charset="0"/>
            </a:endParaRPr>
          </a:p>
        </p:txBody>
      </p:sp>
      <p:sp>
        <p:nvSpPr>
          <p:cNvPr id="6" name="Title 1">
            <a:extLst>
              <a:ext uri="{FF2B5EF4-FFF2-40B4-BE49-F238E27FC236}">
                <a16:creationId xmlns:a16="http://schemas.microsoft.com/office/drawing/2014/main" id="{04C940FF-C281-46D5-9FC3-0692C21DA9B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200" b="1" dirty="0">
                <a:solidFill>
                  <a:schemeClr val="bg1"/>
                </a:solidFill>
                <a:latin typeface="Times New Roman" panose="02020603050405020304" pitchFamily="18" charset="0"/>
                <a:cs typeface="Times New Roman" panose="02020603050405020304" pitchFamily="18" charset="0"/>
              </a:rPr>
              <a:t>Course Code: BCSE2350		    Course Name: Cryptographic Fundamental</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C9AC9B6B-AE66-4AE2-8892-1E0CEC0D5A9E}"/>
              </a:ext>
            </a:extLst>
          </p:cNvPr>
          <p:cNvSpPr>
            <a:spLocks noGrp="1"/>
          </p:cNvSpPr>
          <p:nvPr>
            <p:ph type="ftr" sz="quarter" idx="11"/>
          </p:nvPr>
        </p:nvSpPr>
        <p:spPr>
          <a:xfrm>
            <a:off x="-97654" y="6400740"/>
            <a:ext cx="12289654" cy="365125"/>
          </a:xfrm>
        </p:spPr>
        <p:txBody>
          <a:bodyPr vert="horz" lIns="91440" tIns="45720" rIns="91440" bIns="45720" rtlCol="0" anchor="ctr"/>
          <a:lstStyle/>
          <a:p>
            <a:r>
              <a:rPr lang="en-US" sz="2400" dirty="0">
                <a:solidFill>
                  <a:schemeClr val="bg1"/>
                </a:solidFill>
                <a:latin typeface="Times New Roman" panose="02020603050405020304" pitchFamily="18" charset="0"/>
                <a:cs typeface="Times New Roman" panose="02020603050405020304" pitchFamily="18" charset="0"/>
              </a:rPr>
              <a:t>Faculty Name: Rajkamal Kishor Gupta                            Program Name: </a:t>
            </a:r>
            <a:r>
              <a:rPr lang="en-US" sz="2400" dirty="0" err="1">
                <a:solidFill>
                  <a:schemeClr val="bg1"/>
                </a:solidFill>
                <a:latin typeface="Times New Roman" panose="02020603050405020304" pitchFamily="18" charset="0"/>
                <a:cs typeface="Times New Roman" panose="02020603050405020304" pitchFamily="18" charset="0"/>
              </a:rPr>
              <a:t>B</a:t>
            </a:r>
            <a:r>
              <a:rPr lang="en-US" sz="2400" err="1">
                <a:solidFill>
                  <a:schemeClr val="bg1"/>
                </a:solidFill>
                <a:latin typeface="Times New Roman" panose="02020603050405020304" pitchFamily="18" charset="0"/>
                <a:cs typeface="Times New Roman" panose="02020603050405020304" pitchFamily="18" charset="0"/>
              </a:rPr>
              <a:t>.</a:t>
            </a:r>
            <a:r>
              <a:rPr lang="en-US" sz="2400">
                <a:solidFill>
                  <a:schemeClr val="bg1"/>
                </a:solidFill>
                <a:latin typeface="Times New Roman" panose="02020603050405020304" pitchFamily="18" charset="0"/>
                <a:cs typeface="Times New Roman" panose="02020603050405020304" pitchFamily="18" charset="0"/>
              </a:rPr>
              <a:t>Tech</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248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648CF4D-4608-FDD8-AEE1-54B9EBF61CE3}"/>
              </a:ext>
            </a:extLst>
          </p:cNvPr>
          <p:cNvSpPr>
            <a:spLocks noGrp="1" noChangeArrowheads="1"/>
          </p:cNvSpPr>
          <p:nvPr>
            <p:ph type="title"/>
          </p:nvPr>
        </p:nvSpPr>
        <p:spPr>
          <a:xfrm>
            <a:off x="1555376" y="-118969"/>
            <a:ext cx="10515600" cy="1325563"/>
          </a:xfrm>
        </p:spPr>
        <p:txBody>
          <a:bodyPr/>
          <a:lstStyle/>
          <a:p>
            <a:r>
              <a:rPr lang="en-US" altLang="en-US" dirty="0"/>
              <a:t>Requirements for MACs</a:t>
            </a:r>
            <a:endParaRPr lang="en-AU" altLang="en-US" dirty="0"/>
          </a:p>
        </p:txBody>
      </p:sp>
      <p:sp>
        <p:nvSpPr>
          <p:cNvPr id="58371" name="Rectangle 3">
            <a:extLst>
              <a:ext uri="{FF2B5EF4-FFF2-40B4-BE49-F238E27FC236}">
                <a16:creationId xmlns:a16="http://schemas.microsoft.com/office/drawing/2014/main" id="{9185BFF9-9F09-07A5-7797-C17C6A79736C}"/>
              </a:ext>
            </a:extLst>
          </p:cNvPr>
          <p:cNvSpPr>
            <a:spLocks noGrp="1" noChangeArrowheads="1"/>
          </p:cNvSpPr>
          <p:nvPr>
            <p:ph type="body" idx="1"/>
          </p:nvPr>
        </p:nvSpPr>
        <p:spPr/>
        <p:txBody>
          <a:bodyPr/>
          <a:lstStyle/>
          <a:p>
            <a:pPr marL="609600" indent="-609600"/>
            <a:r>
              <a:rPr lang="en-US" altLang="en-US" dirty="0"/>
              <a:t>taking into account the types of attacks</a:t>
            </a:r>
          </a:p>
          <a:p>
            <a:pPr marL="609600" indent="-609600"/>
            <a:r>
              <a:rPr lang="en-US" altLang="en-US" dirty="0"/>
              <a:t>need the MAC to satisfy the following:</a:t>
            </a:r>
          </a:p>
          <a:p>
            <a:pPr marL="990600" lvl="1" indent="-533400">
              <a:buFontTx/>
              <a:buAutoNum type="arabicPeriod"/>
            </a:pPr>
            <a:r>
              <a:rPr lang="en-US" altLang="en-US" dirty="0"/>
              <a:t>knowing a message and MAC, is infeasible to find another message with same MAC</a:t>
            </a:r>
          </a:p>
          <a:p>
            <a:pPr marL="990600" lvl="1" indent="-533400">
              <a:buFontTx/>
              <a:buAutoNum type="arabicPeriod"/>
            </a:pPr>
            <a:r>
              <a:rPr lang="en-US" altLang="en-US" dirty="0"/>
              <a:t>MACs should be uniformly distributed</a:t>
            </a:r>
          </a:p>
          <a:p>
            <a:pPr marL="990600" lvl="1" indent="-533400">
              <a:buFontTx/>
              <a:buAutoNum type="arabicPeriod"/>
            </a:pPr>
            <a:r>
              <a:rPr lang="en-US" altLang="en-US" dirty="0"/>
              <a:t>MAC should depend equally on all bits of the message</a:t>
            </a:r>
            <a:endParaRPr lang="en-AU"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C0A68BA-3F15-85FE-8F2F-044FB8E54DBA}"/>
              </a:ext>
            </a:extLst>
          </p:cNvPr>
          <p:cNvSpPr>
            <a:spLocks noGrp="1" noChangeArrowheads="1"/>
          </p:cNvSpPr>
          <p:nvPr>
            <p:ph type="title"/>
          </p:nvPr>
        </p:nvSpPr>
        <p:spPr>
          <a:xfrm>
            <a:off x="1519517" y="-92075"/>
            <a:ext cx="10515600" cy="1325563"/>
          </a:xfrm>
        </p:spPr>
        <p:txBody>
          <a:bodyPr/>
          <a:lstStyle/>
          <a:p>
            <a:r>
              <a:rPr lang="en-US" altLang="en-US" sz="4000" dirty="0"/>
              <a:t>Using Symmetric Ciphers for MACs</a:t>
            </a:r>
            <a:endParaRPr lang="en-AU" altLang="en-US" sz="4000" dirty="0"/>
          </a:p>
        </p:txBody>
      </p:sp>
      <p:sp>
        <p:nvSpPr>
          <p:cNvPr id="59395" name="Rectangle 3">
            <a:extLst>
              <a:ext uri="{FF2B5EF4-FFF2-40B4-BE49-F238E27FC236}">
                <a16:creationId xmlns:a16="http://schemas.microsoft.com/office/drawing/2014/main" id="{F137F370-FFC1-55B5-D097-B6EB572E45CA}"/>
              </a:ext>
            </a:extLst>
          </p:cNvPr>
          <p:cNvSpPr>
            <a:spLocks noGrp="1" noChangeArrowheads="1"/>
          </p:cNvSpPr>
          <p:nvPr>
            <p:ph type="body" idx="1"/>
          </p:nvPr>
        </p:nvSpPr>
        <p:spPr/>
        <p:txBody>
          <a:bodyPr/>
          <a:lstStyle/>
          <a:p>
            <a:pPr>
              <a:lnSpc>
                <a:spcPct val="90000"/>
              </a:lnSpc>
            </a:pPr>
            <a:r>
              <a:rPr lang="en-US" altLang="en-US" dirty="0"/>
              <a:t>can use any block cipher chaining mode and use final block as a MAC</a:t>
            </a:r>
          </a:p>
          <a:p>
            <a:pPr>
              <a:lnSpc>
                <a:spcPct val="90000"/>
              </a:lnSpc>
            </a:pPr>
            <a:r>
              <a:rPr lang="en-US" altLang="en-US" b="1" dirty="0"/>
              <a:t>Data Authentication Algorithm (DAA)</a:t>
            </a:r>
            <a:r>
              <a:rPr lang="en-US" altLang="en-US" dirty="0"/>
              <a:t> is a widely used MAC based on DES-CBC</a:t>
            </a:r>
          </a:p>
          <a:p>
            <a:pPr lvl="1">
              <a:lnSpc>
                <a:spcPct val="90000"/>
              </a:lnSpc>
            </a:pPr>
            <a:r>
              <a:rPr lang="en-US" altLang="en-US" dirty="0"/>
              <a:t>using IV=0 and zero-pad of final block</a:t>
            </a:r>
          </a:p>
          <a:p>
            <a:pPr lvl="1">
              <a:lnSpc>
                <a:spcPct val="90000"/>
              </a:lnSpc>
            </a:pPr>
            <a:r>
              <a:rPr lang="en-US" altLang="en-US" dirty="0"/>
              <a:t>encrypt message using DES in CBC mode</a:t>
            </a:r>
          </a:p>
          <a:p>
            <a:pPr lvl="1">
              <a:lnSpc>
                <a:spcPct val="90000"/>
              </a:lnSpc>
            </a:pPr>
            <a:r>
              <a:rPr lang="en-US" altLang="en-US" dirty="0"/>
              <a:t>and send just the final block as the MAC</a:t>
            </a:r>
          </a:p>
          <a:p>
            <a:pPr lvl="2">
              <a:lnSpc>
                <a:spcPct val="90000"/>
              </a:lnSpc>
            </a:pPr>
            <a:r>
              <a:rPr lang="en-US" altLang="en-US" dirty="0"/>
              <a:t>or the leftmost M bits (16</a:t>
            </a:r>
            <a:r>
              <a:rPr lang="en-US" altLang="en-US" dirty="0">
                <a:cs typeface="Arial" panose="020B0604020202020204" pitchFamily="34" charset="0"/>
              </a:rPr>
              <a:t>≤M≤64) of final block</a:t>
            </a:r>
          </a:p>
          <a:p>
            <a:pPr>
              <a:lnSpc>
                <a:spcPct val="90000"/>
              </a:lnSpc>
            </a:pPr>
            <a:r>
              <a:rPr lang="en-US" altLang="en-US" dirty="0">
                <a:cs typeface="Arial" panose="020B0604020202020204" pitchFamily="34" charset="0"/>
              </a:rPr>
              <a:t>but final MAC is now too small for security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A61ACAD-BC19-9BEA-A6B9-693AC62C6A05}"/>
              </a:ext>
            </a:extLst>
          </p:cNvPr>
          <p:cNvSpPr>
            <a:spLocks noGrp="1" noChangeArrowheads="1"/>
          </p:cNvSpPr>
          <p:nvPr>
            <p:ph type="title"/>
          </p:nvPr>
        </p:nvSpPr>
        <p:spPr>
          <a:xfrm>
            <a:off x="1519518" y="-110004"/>
            <a:ext cx="10515600" cy="1325563"/>
          </a:xfrm>
        </p:spPr>
        <p:txBody>
          <a:bodyPr/>
          <a:lstStyle/>
          <a:p>
            <a:r>
              <a:rPr lang="en-US" altLang="en-US" sz="4000" dirty="0"/>
              <a:t>Data Authentication Algorithm</a:t>
            </a:r>
            <a:endParaRPr lang="en-AU" altLang="en-US" sz="4000" dirty="0"/>
          </a:p>
        </p:txBody>
      </p:sp>
      <p:pic>
        <p:nvPicPr>
          <p:cNvPr id="74757" name="Picture 5">
            <a:extLst>
              <a:ext uri="{FF2B5EF4-FFF2-40B4-BE49-F238E27FC236}">
                <a16:creationId xmlns:a16="http://schemas.microsoft.com/office/drawing/2014/main" id="{507B2237-B02B-7170-22A2-C95AA264E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33" b="27794"/>
          <a:stretch>
            <a:fillRect/>
          </a:stretch>
        </p:blipFill>
        <p:spPr bwMode="auto">
          <a:xfrm>
            <a:off x="2057401" y="1828801"/>
            <a:ext cx="8043863" cy="4202113"/>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38F7D66-3829-B496-181A-CE3A55781E08}"/>
              </a:ext>
            </a:extLst>
          </p:cNvPr>
          <p:cNvSpPr>
            <a:spLocks noGrp="1" noChangeArrowheads="1"/>
          </p:cNvSpPr>
          <p:nvPr>
            <p:ph type="title"/>
          </p:nvPr>
        </p:nvSpPr>
        <p:spPr>
          <a:xfrm>
            <a:off x="1609165" y="-74146"/>
            <a:ext cx="10515600" cy="1325563"/>
          </a:xfrm>
        </p:spPr>
        <p:txBody>
          <a:bodyPr/>
          <a:lstStyle/>
          <a:p>
            <a:r>
              <a:rPr lang="en-US" altLang="en-US" dirty="0"/>
              <a:t>Summary</a:t>
            </a:r>
            <a:endParaRPr lang="en-AU" altLang="en-US" dirty="0"/>
          </a:p>
        </p:txBody>
      </p:sp>
      <p:sp>
        <p:nvSpPr>
          <p:cNvPr id="45059" name="Rectangle 3">
            <a:extLst>
              <a:ext uri="{FF2B5EF4-FFF2-40B4-BE49-F238E27FC236}">
                <a16:creationId xmlns:a16="http://schemas.microsoft.com/office/drawing/2014/main" id="{FC8DD8A1-38D7-35B0-C65D-A1D95EFEF4A6}"/>
              </a:ext>
            </a:extLst>
          </p:cNvPr>
          <p:cNvSpPr>
            <a:spLocks noGrp="1" noChangeArrowheads="1"/>
          </p:cNvSpPr>
          <p:nvPr>
            <p:ph type="body" idx="1"/>
          </p:nvPr>
        </p:nvSpPr>
        <p:spPr/>
        <p:txBody>
          <a:bodyPr/>
          <a:lstStyle/>
          <a:p>
            <a:r>
              <a:rPr lang="en-US" altLang="en-US" dirty="0"/>
              <a:t>have considered:</a:t>
            </a:r>
          </a:p>
          <a:p>
            <a:pPr lvl="1"/>
            <a:r>
              <a:rPr lang="en-US" altLang="en-US" dirty="0"/>
              <a:t>message authentication using</a:t>
            </a:r>
          </a:p>
          <a:p>
            <a:pPr lvl="1"/>
            <a:r>
              <a:rPr lang="en-US" altLang="en-US" dirty="0"/>
              <a:t>message encryption</a:t>
            </a:r>
          </a:p>
          <a:p>
            <a:pPr lvl="1"/>
            <a:r>
              <a:rPr lang="en-US" altLang="en-US" dirty="0"/>
              <a:t>MACs</a:t>
            </a:r>
          </a:p>
          <a:p>
            <a:pPr marL="457200" lvl="1" indent="0">
              <a:buNone/>
            </a:pPr>
            <a:endParaRPr lang="en-US" altLang="en-US" dirty="0"/>
          </a:p>
          <a:p>
            <a:pPr lvl="1"/>
            <a:endParaRPr lang="en-AU"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08F008A-EDC4-B645-D184-85727C0F926C}"/>
              </a:ext>
            </a:extLst>
          </p:cNvPr>
          <p:cNvSpPr>
            <a:spLocks noGrp="1" noChangeArrowheads="1"/>
          </p:cNvSpPr>
          <p:nvPr>
            <p:ph type="title"/>
          </p:nvPr>
        </p:nvSpPr>
        <p:spPr>
          <a:xfrm>
            <a:off x="1591235" y="-92075"/>
            <a:ext cx="10515600" cy="1325563"/>
          </a:xfrm>
        </p:spPr>
        <p:txBody>
          <a:bodyPr/>
          <a:lstStyle/>
          <a:p>
            <a:r>
              <a:rPr lang="en-AU" altLang="en-US" dirty="0"/>
              <a:t>Message Authentication</a:t>
            </a:r>
          </a:p>
        </p:txBody>
      </p:sp>
      <p:sp>
        <p:nvSpPr>
          <p:cNvPr id="46083" name="Rectangle 3">
            <a:extLst>
              <a:ext uri="{FF2B5EF4-FFF2-40B4-BE49-F238E27FC236}">
                <a16:creationId xmlns:a16="http://schemas.microsoft.com/office/drawing/2014/main" id="{E8D801DC-E734-0BFD-4065-53034A4DB90F}"/>
              </a:ext>
            </a:extLst>
          </p:cNvPr>
          <p:cNvSpPr>
            <a:spLocks noGrp="1" noChangeArrowheads="1"/>
          </p:cNvSpPr>
          <p:nvPr>
            <p:ph type="body" idx="1"/>
          </p:nvPr>
        </p:nvSpPr>
        <p:spPr/>
        <p:txBody>
          <a:bodyPr/>
          <a:lstStyle/>
          <a:p>
            <a:pPr>
              <a:lnSpc>
                <a:spcPct val="90000"/>
              </a:lnSpc>
            </a:pPr>
            <a:r>
              <a:rPr lang="en-AU" altLang="en-US"/>
              <a:t>message authentication is concerned with: </a:t>
            </a:r>
          </a:p>
          <a:p>
            <a:pPr lvl="1">
              <a:lnSpc>
                <a:spcPct val="90000"/>
              </a:lnSpc>
            </a:pPr>
            <a:r>
              <a:rPr lang="en-AU" altLang="en-US"/>
              <a:t>protecting the integrity of a message </a:t>
            </a:r>
          </a:p>
          <a:p>
            <a:pPr lvl="1">
              <a:lnSpc>
                <a:spcPct val="90000"/>
              </a:lnSpc>
            </a:pPr>
            <a:r>
              <a:rPr lang="en-AU" altLang="en-US"/>
              <a:t>validating identity of originator </a:t>
            </a:r>
          </a:p>
          <a:p>
            <a:pPr lvl="1">
              <a:lnSpc>
                <a:spcPct val="90000"/>
              </a:lnSpc>
            </a:pPr>
            <a:r>
              <a:rPr lang="en-AU" altLang="en-US"/>
              <a:t>non-repudiation of origin (dispute resolution)</a:t>
            </a:r>
          </a:p>
          <a:p>
            <a:pPr>
              <a:lnSpc>
                <a:spcPct val="90000"/>
              </a:lnSpc>
            </a:pPr>
            <a:r>
              <a:rPr lang="en-US" altLang="en-US"/>
              <a:t>will consider the security requirements</a:t>
            </a:r>
          </a:p>
          <a:p>
            <a:pPr>
              <a:lnSpc>
                <a:spcPct val="90000"/>
              </a:lnSpc>
            </a:pPr>
            <a:r>
              <a:rPr lang="en-US" altLang="en-US"/>
              <a:t>then three alternative functions used:</a:t>
            </a:r>
          </a:p>
          <a:p>
            <a:pPr lvl="1">
              <a:lnSpc>
                <a:spcPct val="90000"/>
              </a:lnSpc>
            </a:pPr>
            <a:r>
              <a:rPr lang="en-US" altLang="en-US"/>
              <a:t>message encryption</a:t>
            </a:r>
          </a:p>
          <a:p>
            <a:pPr lvl="1">
              <a:lnSpc>
                <a:spcPct val="90000"/>
              </a:lnSpc>
            </a:pPr>
            <a:r>
              <a:rPr lang="en-US" altLang="en-US"/>
              <a:t>message authentication code (MAC)</a:t>
            </a:r>
          </a:p>
          <a:p>
            <a:pPr lvl="1">
              <a:lnSpc>
                <a:spcPct val="90000"/>
              </a:lnSpc>
            </a:pPr>
            <a:r>
              <a:rPr lang="en-US" altLang="en-US"/>
              <a:t>hash function</a:t>
            </a:r>
            <a:endParaRPr lang="en-AU" altLang="en-US"/>
          </a:p>
          <a:p>
            <a:pPr>
              <a:lnSpc>
                <a:spcPct val="90000"/>
              </a:lnSpc>
            </a:pPr>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DB5864E-7248-16E0-E726-BD130F759460}"/>
              </a:ext>
            </a:extLst>
          </p:cNvPr>
          <p:cNvSpPr>
            <a:spLocks noGrp="1" noChangeArrowheads="1"/>
          </p:cNvSpPr>
          <p:nvPr>
            <p:ph type="title"/>
          </p:nvPr>
        </p:nvSpPr>
        <p:spPr>
          <a:xfrm>
            <a:off x="1510553" y="0"/>
            <a:ext cx="10515600" cy="1325563"/>
          </a:xfrm>
        </p:spPr>
        <p:txBody>
          <a:bodyPr/>
          <a:lstStyle/>
          <a:p>
            <a:r>
              <a:rPr lang="en-US" altLang="en-US" dirty="0"/>
              <a:t>Security Requirements</a:t>
            </a:r>
            <a:endParaRPr lang="en-AU" altLang="en-US" dirty="0"/>
          </a:p>
        </p:txBody>
      </p:sp>
      <p:sp>
        <p:nvSpPr>
          <p:cNvPr id="48131" name="Rectangle 3">
            <a:extLst>
              <a:ext uri="{FF2B5EF4-FFF2-40B4-BE49-F238E27FC236}">
                <a16:creationId xmlns:a16="http://schemas.microsoft.com/office/drawing/2014/main" id="{AFEE79D8-983C-C4F9-8B60-266D4D167848}"/>
              </a:ext>
            </a:extLst>
          </p:cNvPr>
          <p:cNvSpPr>
            <a:spLocks noGrp="1" noChangeArrowheads="1"/>
          </p:cNvSpPr>
          <p:nvPr>
            <p:ph type="body" idx="1"/>
          </p:nvPr>
        </p:nvSpPr>
        <p:spPr/>
        <p:txBody>
          <a:bodyPr/>
          <a:lstStyle/>
          <a:p>
            <a:pPr>
              <a:lnSpc>
                <a:spcPct val="90000"/>
              </a:lnSpc>
            </a:pPr>
            <a:r>
              <a:rPr lang="en-US" altLang="en-US"/>
              <a:t>disclosure</a:t>
            </a:r>
          </a:p>
          <a:p>
            <a:pPr>
              <a:lnSpc>
                <a:spcPct val="90000"/>
              </a:lnSpc>
            </a:pPr>
            <a:r>
              <a:rPr lang="en-US" altLang="en-US"/>
              <a:t>traffic analysis</a:t>
            </a:r>
          </a:p>
          <a:p>
            <a:pPr>
              <a:lnSpc>
                <a:spcPct val="90000"/>
              </a:lnSpc>
            </a:pPr>
            <a:r>
              <a:rPr lang="en-US" altLang="en-US"/>
              <a:t>masquerade</a:t>
            </a:r>
          </a:p>
          <a:p>
            <a:pPr>
              <a:lnSpc>
                <a:spcPct val="90000"/>
              </a:lnSpc>
            </a:pPr>
            <a:r>
              <a:rPr lang="en-US" altLang="en-US"/>
              <a:t>content modification</a:t>
            </a:r>
          </a:p>
          <a:p>
            <a:pPr>
              <a:lnSpc>
                <a:spcPct val="90000"/>
              </a:lnSpc>
            </a:pPr>
            <a:r>
              <a:rPr lang="en-US" altLang="en-US"/>
              <a:t>sequence modification</a:t>
            </a:r>
          </a:p>
          <a:p>
            <a:pPr>
              <a:lnSpc>
                <a:spcPct val="90000"/>
              </a:lnSpc>
            </a:pPr>
            <a:r>
              <a:rPr lang="en-US" altLang="en-US"/>
              <a:t>timing modification</a:t>
            </a:r>
          </a:p>
          <a:p>
            <a:pPr>
              <a:lnSpc>
                <a:spcPct val="90000"/>
              </a:lnSpc>
            </a:pPr>
            <a:r>
              <a:rPr lang="en-US" altLang="en-US"/>
              <a:t>source repudiation</a:t>
            </a:r>
          </a:p>
          <a:p>
            <a:pPr>
              <a:lnSpc>
                <a:spcPct val="90000"/>
              </a:lnSpc>
            </a:pPr>
            <a:r>
              <a:rPr lang="en-US" altLang="en-US"/>
              <a:t>destination repudiation</a:t>
            </a:r>
            <a:endParaRPr lang="en-A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6D67A33-A01A-DCF9-4CA0-FB4F2003A3E7}"/>
              </a:ext>
            </a:extLst>
          </p:cNvPr>
          <p:cNvSpPr>
            <a:spLocks noGrp="1" noChangeArrowheads="1"/>
          </p:cNvSpPr>
          <p:nvPr>
            <p:ph type="title"/>
          </p:nvPr>
        </p:nvSpPr>
        <p:spPr>
          <a:xfrm>
            <a:off x="1546412" y="-110004"/>
            <a:ext cx="10515600" cy="1325563"/>
          </a:xfrm>
        </p:spPr>
        <p:txBody>
          <a:bodyPr/>
          <a:lstStyle/>
          <a:p>
            <a:r>
              <a:rPr lang="en-US" altLang="en-US" dirty="0"/>
              <a:t>Message Encryption</a:t>
            </a:r>
            <a:endParaRPr lang="en-AU" altLang="en-US" dirty="0"/>
          </a:p>
        </p:txBody>
      </p:sp>
      <p:sp>
        <p:nvSpPr>
          <p:cNvPr id="50179" name="Rectangle 3">
            <a:extLst>
              <a:ext uri="{FF2B5EF4-FFF2-40B4-BE49-F238E27FC236}">
                <a16:creationId xmlns:a16="http://schemas.microsoft.com/office/drawing/2014/main" id="{FE4AFC4A-49CE-9F19-FCB6-07FEC81B1F3D}"/>
              </a:ext>
            </a:extLst>
          </p:cNvPr>
          <p:cNvSpPr>
            <a:spLocks noGrp="1" noChangeArrowheads="1"/>
          </p:cNvSpPr>
          <p:nvPr>
            <p:ph type="body" idx="1"/>
          </p:nvPr>
        </p:nvSpPr>
        <p:spPr/>
        <p:txBody>
          <a:bodyPr/>
          <a:lstStyle/>
          <a:p>
            <a:r>
              <a:rPr lang="en-US" altLang="en-US"/>
              <a:t>message encryption by itself also provides a measure of authentication</a:t>
            </a:r>
          </a:p>
          <a:p>
            <a:r>
              <a:rPr lang="en-US" altLang="en-US"/>
              <a:t>if symmetric encryption is used then:</a:t>
            </a:r>
          </a:p>
          <a:p>
            <a:pPr lvl="1"/>
            <a:r>
              <a:rPr lang="en-US" altLang="en-US"/>
              <a:t>receiver know sender must have created it</a:t>
            </a:r>
          </a:p>
          <a:p>
            <a:pPr lvl="1"/>
            <a:r>
              <a:rPr lang="en-US" altLang="en-US"/>
              <a:t>since only sender and receiver now key used</a:t>
            </a:r>
          </a:p>
          <a:p>
            <a:pPr lvl="1"/>
            <a:r>
              <a:rPr lang="en-US" altLang="en-US"/>
              <a:t>know content cannot of been altered</a:t>
            </a:r>
          </a:p>
          <a:p>
            <a:pPr lvl="1"/>
            <a:r>
              <a:rPr lang="en-US" altLang="en-US"/>
              <a:t>if message has </a:t>
            </a:r>
            <a:r>
              <a:rPr lang="en-AU" altLang="en-US"/>
              <a:t>suitable structure, redundancy or a checksum to detect any changes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1BEB6C4-E435-2FAE-4244-441618CE1331}"/>
              </a:ext>
            </a:extLst>
          </p:cNvPr>
          <p:cNvSpPr>
            <a:spLocks noGrp="1" noChangeArrowheads="1"/>
          </p:cNvSpPr>
          <p:nvPr>
            <p:ph type="title"/>
          </p:nvPr>
        </p:nvSpPr>
        <p:spPr>
          <a:xfrm>
            <a:off x="1429871" y="-65181"/>
            <a:ext cx="10515600" cy="1325563"/>
          </a:xfrm>
        </p:spPr>
        <p:txBody>
          <a:bodyPr/>
          <a:lstStyle/>
          <a:p>
            <a:r>
              <a:rPr lang="en-US" altLang="en-US" dirty="0"/>
              <a:t>Message Encryption</a:t>
            </a:r>
            <a:endParaRPr lang="en-AU" altLang="en-US" dirty="0"/>
          </a:p>
        </p:txBody>
      </p:sp>
      <p:sp>
        <p:nvSpPr>
          <p:cNvPr id="51203" name="Rectangle 3">
            <a:extLst>
              <a:ext uri="{FF2B5EF4-FFF2-40B4-BE49-F238E27FC236}">
                <a16:creationId xmlns:a16="http://schemas.microsoft.com/office/drawing/2014/main" id="{3756E974-0EBB-5C13-67FE-877DE76857E5}"/>
              </a:ext>
            </a:extLst>
          </p:cNvPr>
          <p:cNvSpPr>
            <a:spLocks noGrp="1" noChangeArrowheads="1"/>
          </p:cNvSpPr>
          <p:nvPr>
            <p:ph type="body" idx="1"/>
          </p:nvPr>
        </p:nvSpPr>
        <p:spPr/>
        <p:txBody>
          <a:bodyPr/>
          <a:lstStyle/>
          <a:p>
            <a:pPr>
              <a:lnSpc>
                <a:spcPct val="90000"/>
              </a:lnSpc>
            </a:pPr>
            <a:r>
              <a:rPr lang="en-US" altLang="en-US" dirty="0"/>
              <a:t>if public-key encryption is used:</a:t>
            </a:r>
          </a:p>
          <a:p>
            <a:pPr lvl="1">
              <a:lnSpc>
                <a:spcPct val="90000"/>
              </a:lnSpc>
            </a:pPr>
            <a:r>
              <a:rPr lang="en-US" altLang="en-US" dirty="0"/>
              <a:t>encryption provides no confidence of sender</a:t>
            </a:r>
          </a:p>
          <a:p>
            <a:pPr lvl="1">
              <a:lnSpc>
                <a:spcPct val="90000"/>
              </a:lnSpc>
            </a:pPr>
            <a:r>
              <a:rPr lang="en-US" altLang="en-US" dirty="0"/>
              <a:t>since anyone potentially knows public-key</a:t>
            </a:r>
          </a:p>
          <a:p>
            <a:pPr lvl="1">
              <a:lnSpc>
                <a:spcPct val="90000"/>
              </a:lnSpc>
            </a:pPr>
            <a:r>
              <a:rPr lang="en-US" altLang="en-US" dirty="0"/>
              <a:t>however if </a:t>
            </a:r>
          </a:p>
          <a:p>
            <a:pPr lvl="2">
              <a:lnSpc>
                <a:spcPct val="90000"/>
              </a:lnSpc>
            </a:pPr>
            <a:r>
              <a:rPr lang="en-US" altLang="en-US" dirty="0"/>
              <a:t>sender </a:t>
            </a:r>
            <a:r>
              <a:rPr lang="en-US" altLang="en-US" b="1" dirty="0"/>
              <a:t>signs</a:t>
            </a:r>
            <a:r>
              <a:rPr lang="en-US" altLang="en-US" dirty="0"/>
              <a:t> message using their private-key</a:t>
            </a:r>
          </a:p>
          <a:p>
            <a:pPr lvl="2">
              <a:lnSpc>
                <a:spcPct val="90000"/>
              </a:lnSpc>
            </a:pPr>
            <a:r>
              <a:rPr lang="en-US" altLang="en-US" dirty="0"/>
              <a:t>then encrypts with recipients public key</a:t>
            </a:r>
          </a:p>
          <a:p>
            <a:pPr lvl="2">
              <a:lnSpc>
                <a:spcPct val="90000"/>
              </a:lnSpc>
            </a:pPr>
            <a:r>
              <a:rPr lang="en-US" altLang="en-US" dirty="0"/>
              <a:t>have both secrecy and authentication</a:t>
            </a:r>
          </a:p>
          <a:p>
            <a:pPr lvl="1">
              <a:lnSpc>
                <a:spcPct val="90000"/>
              </a:lnSpc>
            </a:pPr>
            <a:r>
              <a:rPr lang="en-US" altLang="en-US" dirty="0"/>
              <a:t>again need to recognize corrupted messages</a:t>
            </a:r>
          </a:p>
          <a:p>
            <a:pPr lvl="1">
              <a:lnSpc>
                <a:spcPct val="90000"/>
              </a:lnSpc>
            </a:pPr>
            <a:r>
              <a:rPr lang="en-US" altLang="en-US" dirty="0"/>
              <a:t>but at cost of two public-key uses on message</a:t>
            </a:r>
            <a:endParaRPr lang="en-AU"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F0DB35D-D1F9-2D81-F4DF-53C212D11B51}"/>
              </a:ext>
            </a:extLst>
          </p:cNvPr>
          <p:cNvSpPr>
            <a:spLocks noGrp="1" noChangeArrowheads="1"/>
          </p:cNvSpPr>
          <p:nvPr>
            <p:ph type="title"/>
          </p:nvPr>
        </p:nvSpPr>
        <p:spPr>
          <a:xfrm>
            <a:off x="1510553" y="-154828"/>
            <a:ext cx="10515600" cy="1325563"/>
          </a:xfrm>
        </p:spPr>
        <p:txBody>
          <a:bodyPr/>
          <a:lstStyle/>
          <a:p>
            <a:r>
              <a:rPr lang="en-US" altLang="en-US" sz="4000" dirty="0"/>
              <a:t>Message Authentication Code (MAC)</a:t>
            </a:r>
            <a:endParaRPr lang="en-AU" altLang="en-US" sz="4000" dirty="0"/>
          </a:p>
        </p:txBody>
      </p:sp>
      <p:sp>
        <p:nvSpPr>
          <p:cNvPr id="52227" name="Rectangle 3">
            <a:extLst>
              <a:ext uri="{FF2B5EF4-FFF2-40B4-BE49-F238E27FC236}">
                <a16:creationId xmlns:a16="http://schemas.microsoft.com/office/drawing/2014/main" id="{440E3BE3-2B15-A3AE-4C29-EF3AF4C513EA}"/>
              </a:ext>
            </a:extLst>
          </p:cNvPr>
          <p:cNvSpPr>
            <a:spLocks noGrp="1" noChangeArrowheads="1"/>
          </p:cNvSpPr>
          <p:nvPr>
            <p:ph type="body" idx="1"/>
          </p:nvPr>
        </p:nvSpPr>
        <p:spPr/>
        <p:txBody>
          <a:bodyPr/>
          <a:lstStyle/>
          <a:p>
            <a:pPr>
              <a:lnSpc>
                <a:spcPct val="90000"/>
              </a:lnSpc>
            </a:pPr>
            <a:r>
              <a:rPr lang="en-AU" altLang="en-US"/>
              <a:t>generated by an algorithm that creates a small fixed-sized block</a:t>
            </a:r>
          </a:p>
          <a:p>
            <a:pPr lvl="1">
              <a:lnSpc>
                <a:spcPct val="90000"/>
              </a:lnSpc>
            </a:pPr>
            <a:r>
              <a:rPr lang="en-AU" altLang="en-US"/>
              <a:t>depending on both message and some key</a:t>
            </a:r>
          </a:p>
          <a:p>
            <a:pPr lvl="1">
              <a:lnSpc>
                <a:spcPct val="90000"/>
              </a:lnSpc>
            </a:pPr>
            <a:r>
              <a:rPr lang="en-US" altLang="en-US"/>
              <a:t>like encryption though need not be reversible</a:t>
            </a:r>
            <a:endParaRPr lang="en-AU" altLang="en-US"/>
          </a:p>
          <a:p>
            <a:pPr>
              <a:lnSpc>
                <a:spcPct val="90000"/>
              </a:lnSpc>
            </a:pPr>
            <a:r>
              <a:rPr lang="en-US" altLang="en-US"/>
              <a:t>appended to message as a </a:t>
            </a:r>
            <a:r>
              <a:rPr lang="en-US" altLang="en-US" b="1"/>
              <a:t>signature</a:t>
            </a:r>
            <a:endParaRPr lang="en-US" altLang="en-US"/>
          </a:p>
          <a:p>
            <a:pPr>
              <a:lnSpc>
                <a:spcPct val="90000"/>
              </a:lnSpc>
            </a:pPr>
            <a:r>
              <a:rPr lang="en-US" altLang="en-US"/>
              <a:t>receiver performs same computation on message and checks it matches the MAC</a:t>
            </a:r>
          </a:p>
          <a:p>
            <a:pPr>
              <a:lnSpc>
                <a:spcPct val="90000"/>
              </a:lnSpc>
            </a:pPr>
            <a:r>
              <a:rPr lang="en-US" altLang="en-US"/>
              <a:t>provides assurance that message is unaltered and comes from sender</a:t>
            </a:r>
            <a:endParaRPr lang="en-A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1BAFC6D-82FA-E695-806F-1386EEF6B66C}"/>
              </a:ext>
            </a:extLst>
          </p:cNvPr>
          <p:cNvSpPr>
            <a:spLocks noGrp="1" noChangeArrowheads="1"/>
          </p:cNvSpPr>
          <p:nvPr>
            <p:ph type="title"/>
          </p:nvPr>
        </p:nvSpPr>
        <p:spPr>
          <a:xfrm>
            <a:off x="1609165" y="-101040"/>
            <a:ext cx="10515600" cy="1325563"/>
          </a:xfrm>
        </p:spPr>
        <p:txBody>
          <a:bodyPr/>
          <a:lstStyle/>
          <a:p>
            <a:r>
              <a:rPr lang="en-US" altLang="en-US" dirty="0"/>
              <a:t>Message Authentication Code</a:t>
            </a:r>
            <a:endParaRPr lang="en-AU" altLang="en-US" dirty="0"/>
          </a:p>
        </p:txBody>
      </p:sp>
      <p:pic>
        <p:nvPicPr>
          <p:cNvPr id="53253" name="Picture 5">
            <a:extLst>
              <a:ext uri="{FF2B5EF4-FFF2-40B4-BE49-F238E27FC236}">
                <a16:creationId xmlns:a16="http://schemas.microsoft.com/office/drawing/2014/main" id="{B3CC8890-87F2-F34D-EAFA-575AC849F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4853"/>
          <a:stretch>
            <a:fillRect/>
          </a:stretch>
        </p:blipFill>
        <p:spPr bwMode="auto">
          <a:xfrm>
            <a:off x="2133601" y="2590800"/>
            <a:ext cx="8043863" cy="218440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845B9DD-5950-EF86-2149-6A2F884FB0A5}"/>
              </a:ext>
            </a:extLst>
          </p:cNvPr>
          <p:cNvSpPr>
            <a:spLocks noGrp="1" noChangeArrowheads="1"/>
          </p:cNvSpPr>
          <p:nvPr>
            <p:ph type="title"/>
          </p:nvPr>
        </p:nvSpPr>
        <p:spPr>
          <a:xfrm>
            <a:off x="1510553" y="0"/>
            <a:ext cx="10515600" cy="1325563"/>
          </a:xfrm>
        </p:spPr>
        <p:txBody>
          <a:bodyPr/>
          <a:lstStyle/>
          <a:p>
            <a:r>
              <a:rPr lang="en-US" altLang="en-US" dirty="0"/>
              <a:t>Message Authentication Codes</a:t>
            </a:r>
            <a:endParaRPr lang="en-AU" altLang="en-US" dirty="0"/>
          </a:p>
        </p:txBody>
      </p:sp>
      <p:sp>
        <p:nvSpPr>
          <p:cNvPr id="54275" name="Rectangle 3">
            <a:extLst>
              <a:ext uri="{FF2B5EF4-FFF2-40B4-BE49-F238E27FC236}">
                <a16:creationId xmlns:a16="http://schemas.microsoft.com/office/drawing/2014/main" id="{CEFAC748-1EF1-DFEA-54B8-3C30D70E9DAF}"/>
              </a:ext>
            </a:extLst>
          </p:cNvPr>
          <p:cNvSpPr>
            <a:spLocks noGrp="1" noChangeArrowheads="1"/>
          </p:cNvSpPr>
          <p:nvPr>
            <p:ph type="body" idx="1"/>
          </p:nvPr>
        </p:nvSpPr>
        <p:spPr/>
        <p:txBody>
          <a:bodyPr/>
          <a:lstStyle/>
          <a:p>
            <a:pPr>
              <a:lnSpc>
                <a:spcPct val="90000"/>
              </a:lnSpc>
            </a:pPr>
            <a:r>
              <a:rPr lang="en-US" altLang="en-US" dirty="0"/>
              <a:t>as shown the MAC provides authentication</a:t>
            </a:r>
          </a:p>
          <a:p>
            <a:pPr>
              <a:lnSpc>
                <a:spcPct val="90000"/>
              </a:lnSpc>
            </a:pPr>
            <a:r>
              <a:rPr lang="en-US" altLang="en-US" dirty="0"/>
              <a:t>can also use encryption for secrecy</a:t>
            </a:r>
          </a:p>
          <a:p>
            <a:pPr lvl="1">
              <a:lnSpc>
                <a:spcPct val="90000"/>
              </a:lnSpc>
            </a:pPr>
            <a:r>
              <a:rPr lang="en-US" altLang="en-US" dirty="0"/>
              <a:t>generally use separate keys for each</a:t>
            </a:r>
          </a:p>
          <a:p>
            <a:pPr lvl="1">
              <a:lnSpc>
                <a:spcPct val="90000"/>
              </a:lnSpc>
            </a:pPr>
            <a:r>
              <a:rPr lang="en-US" altLang="en-US" dirty="0"/>
              <a:t>can compute MAC either before or after encryption</a:t>
            </a:r>
          </a:p>
          <a:p>
            <a:pPr lvl="1">
              <a:lnSpc>
                <a:spcPct val="90000"/>
              </a:lnSpc>
            </a:pPr>
            <a:r>
              <a:rPr lang="en-US" altLang="en-US" dirty="0"/>
              <a:t>is generally regarded as better done before</a:t>
            </a:r>
          </a:p>
          <a:p>
            <a:pPr>
              <a:lnSpc>
                <a:spcPct val="90000"/>
              </a:lnSpc>
            </a:pPr>
            <a:r>
              <a:rPr lang="en-US" altLang="en-US" dirty="0"/>
              <a:t>why use a MAC?</a:t>
            </a:r>
          </a:p>
          <a:p>
            <a:pPr lvl="1">
              <a:lnSpc>
                <a:spcPct val="90000"/>
              </a:lnSpc>
            </a:pPr>
            <a:r>
              <a:rPr lang="en-US" altLang="en-US" dirty="0"/>
              <a:t>sometimes only authentication is needed</a:t>
            </a:r>
          </a:p>
          <a:p>
            <a:pPr lvl="1">
              <a:lnSpc>
                <a:spcPct val="90000"/>
              </a:lnSpc>
            </a:pPr>
            <a:r>
              <a:rPr lang="en-US" altLang="en-US" dirty="0"/>
              <a:t>sometimes need authentication to persist longer than the encryption (</a:t>
            </a:r>
            <a:r>
              <a:rPr lang="en-US" altLang="en-US" dirty="0" err="1"/>
              <a:t>eg.</a:t>
            </a:r>
            <a:r>
              <a:rPr lang="en-US" altLang="en-US" dirty="0"/>
              <a:t> archival use)</a:t>
            </a:r>
          </a:p>
          <a:p>
            <a:pPr>
              <a:lnSpc>
                <a:spcPct val="90000"/>
              </a:lnSpc>
            </a:pPr>
            <a:r>
              <a:rPr lang="en-US" altLang="en-US" dirty="0"/>
              <a:t>note that a MAC is not a digital signature</a:t>
            </a:r>
            <a:endParaRPr lang="en-AU"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812A681-8494-890F-3EF0-0F0D4DD3BAF0}"/>
              </a:ext>
            </a:extLst>
          </p:cNvPr>
          <p:cNvSpPr>
            <a:spLocks noGrp="1" noChangeArrowheads="1"/>
          </p:cNvSpPr>
          <p:nvPr>
            <p:ph type="title"/>
          </p:nvPr>
        </p:nvSpPr>
        <p:spPr>
          <a:xfrm>
            <a:off x="1465729" y="0"/>
            <a:ext cx="10515600" cy="1325563"/>
          </a:xfrm>
        </p:spPr>
        <p:txBody>
          <a:bodyPr/>
          <a:lstStyle/>
          <a:p>
            <a:r>
              <a:rPr lang="en-US" altLang="en-US" dirty="0"/>
              <a:t>MAC Properties</a:t>
            </a:r>
            <a:endParaRPr lang="en-AU" altLang="en-US" dirty="0"/>
          </a:p>
        </p:txBody>
      </p:sp>
      <p:sp>
        <p:nvSpPr>
          <p:cNvPr id="57347" name="Rectangle 3">
            <a:extLst>
              <a:ext uri="{FF2B5EF4-FFF2-40B4-BE49-F238E27FC236}">
                <a16:creationId xmlns:a16="http://schemas.microsoft.com/office/drawing/2014/main" id="{0657ADA3-E6F6-3162-B30B-1BB22E835553}"/>
              </a:ext>
            </a:extLst>
          </p:cNvPr>
          <p:cNvSpPr>
            <a:spLocks noGrp="1" noChangeArrowheads="1"/>
          </p:cNvSpPr>
          <p:nvPr>
            <p:ph type="body" idx="1"/>
          </p:nvPr>
        </p:nvSpPr>
        <p:spPr/>
        <p:txBody>
          <a:bodyPr/>
          <a:lstStyle/>
          <a:p>
            <a:r>
              <a:rPr lang="en-US" altLang="en-US" dirty="0"/>
              <a:t>a MAC is a cryptographic checksum</a:t>
            </a:r>
          </a:p>
          <a:p>
            <a:pPr lvl="1">
              <a:buFont typeface="Wingdings" panose="05000000000000000000" pitchFamily="2" charset="2"/>
              <a:buNone/>
            </a:pPr>
            <a:r>
              <a:rPr lang="en-US" altLang="en-US" dirty="0"/>
              <a:t>	</a:t>
            </a:r>
            <a:r>
              <a:rPr lang="en-US" altLang="en-US" dirty="0">
                <a:latin typeface="Courier New" panose="02070309020205020404" pitchFamily="49" charset="0"/>
              </a:rPr>
              <a:t>MAC = C</a:t>
            </a:r>
            <a:r>
              <a:rPr lang="en-US" altLang="en-US" baseline="-25000" dirty="0">
                <a:latin typeface="Courier New" panose="02070309020205020404" pitchFamily="49" charset="0"/>
              </a:rPr>
              <a:t>K</a:t>
            </a:r>
            <a:r>
              <a:rPr lang="en-US" altLang="en-US" dirty="0">
                <a:latin typeface="Courier New" panose="02070309020205020404" pitchFamily="49" charset="0"/>
              </a:rPr>
              <a:t>(M)</a:t>
            </a:r>
          </a:p>
          <a:p>
            <a:pPr lvl="1"/>
            <a:r>
              <a:rPr lang="en-US" altLang="en-US" dirty="0"/>
              <a:t>condenses a variable-length message M</a:t>
            </a:r>
          </a:p>
          <a:p>
            <a:pPr lvl="1"/>
            <a:r>
              <a:rPr lang="en-US" altLang="en-US" dirty="0"/>
              <a:t>using a secret key K</a:t>
            </a:r>
          </a:p>
          <a:p>
            <a:pPr lvl="1"/>
            <a:r>
              <a:rPr lang="en-US" altLang="en-US" dirty="0"/>
              <a:t>to a fixed-sized authenticator</a:t>
            </a:r>
          </a:p>
          <a:p>
            <a:r>
              <a:rPr lang="en-US" altLang="en-US" dirty="0"/>
              <a:t>is a many-to-one function</a:t>
            </a:r>
          </a:p>
          <a:p>
            <a:pPr lvl="1"/>
            <a:r>
              <a:rPr lang="en-US" altLang="en-US" dirty="0"/>
              <a:t>potentially many messages have same MAC</a:t>
            </a:r>
          </a:p>
          <a:p>
            <a:pPr lvl="1"/>
            <a:r>
              <a:rPr lang="en-US" altLang="en-US" dirty="0"/>
              <a:t>but finding these needs to be very difficult</a:t>
            </a:r>
            <a:endParaRPr lang="en-AU"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1315</Words>
  <Application>Microsoft Office PowerPoint</Application>
  <PresentationFormat>Widescreen</PresentationFormat>
  <Paragraphs>120</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Courier New</vt:lpstr>
      <vt:lpstr>Helvetica</vt:lpstr>
      <vt:lpstr>Times New Roman</vt:lpstr>
      <vt:lpstr>Times-Roman</vt:lpstr>
      <vt:lpstr>Wingdings</vt:lpstr>
      <vt:lpstr>Office Theme</vt:lpstr>
      <vt:lpstr>PowerPoint Presentation</vt:lpstr>
      <vt:lpstr>Message Authentication</vt:lpstr>
      <vt:lpstr>Security Requirements</vt:lpstr>
      <vt:lpstr>Message Encryption</vt:lpstr>
      <vt:lpstr>Message Encryption</vt:lpstr>
      <vt:lpstr>Message Authentication Code (MAC)</vt:lpstr>
      <vt:lpstr>Message Authentication Code</vt:lpstr>
      <vt:lpstr>Message Authentication Codes</vt:lpstr>
      <vt:lpstr>MAC Properties</vt:lpstr>
      <vt:lpstr>Requirements for MACs</vt:lpstr>
      <vt:lpstr>Using Symmetric Ciphers for MACs</vt:lpstr>
      <vt:lpstr>Data Authentication Algorithm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lastModifiedBy>Rajkamal Gupta</cp:lastModifiedBy>
  <cp:revision>78</cp:revision>
  <dcterms:created xsi:type="dcterms:W3CDTF">2020-10-17T09:21:13Z</dcterms:created>
  <dcterms:modified xsi:type="dcterms:W3CDTF">2022-11-11T07:37:48Z</dcterms:modified>
</cp:coreProperties>
</file>