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75" r:id="rId3"/>
    <p:sldId id="276" r:id="rId4"/>
    <p:sldId id="277" r:id="rId5"/>
    <p:sldId id="278" r:id="rId6"/>
    <p:sldId id="279" r:id="rId7"/>
    <p:sldId id="295" r:id="rId8"/>
    <p:sldId id="280" r:id="rId9"/>
    <p:sldId id="281" r:id="rId10"/>
    <p:sldId id="282" r:id="rId11"/>
    <p:sldId id="283" r:id="rId12"/>
    <p:sldId id="284" r:id="rId13"/>
    <p:sldId id="285" r:id="rId14"/>
    <p:sldId id="286" r:id="rId15"/>
    <p:sldId id="287" r:id="rId16"/>
    <p:sldId id="288" r:id="rId17"/>
    <p:sldId id="296" r:id="rId18"/>
    <p:sldId id="289" r:id="rId19"/>
    <p:sldId id="292" r:id="rId20"/>
    <p:sldId id="290" r:id="rId21"/>
    <p:sldId id="291" r:id="rId22"/>
    <p:sldId id="29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275"/>
            <p14:sldId id="276"/>
            <p14:sldId id="277"/>
            <p14:sldId id="278"/>
            <p14:sldId id="279"/>
            <p14:sldId id="295"/>
            <p14:sldId id="280"/>
            <p14:sldId id="281"/>
            <p14:sldId id="282"/>
            <p14:sldId id="283"/>
            <p14:sldId id="284"/>
            <p14:sldId id="285"/>
            <p14:sldId id="286"/>
            <p14:sldId id="287"/>
            <p14:sldId id="288"/>
            <p14:sldId id="296"/>
            <p14:sldId id="289"/>
            <p14:sldId id="292"/>
            <p14:sldId id="290"/>
            <p14:sldId id="291"/>
            <p14:sldId id="29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286920-46F8-00FC-CCE8-490992A6C0DC}"/>
              </a:ext>
            </a:extLst>
          </p:cNvPr>
          <p:cNvSpPr>
            <a:spLocks noGrp="1" noChangeArrowheads="1"/>
          </p:cNvSpPr>
          <p:nvPr>
            <p:ph type="sldNum" sz="quarter" idx="5"/>
          </p:nvPr>
        </p:nvSpPr>
        <p:spPr>
          <a:ln/>
        </p:spPr>
        <p:txBody>
          <a:bodyPr/>
          <a:lstStyle/>
          <a:p>
            <a:fld id="{43A1A149-B0B7-461F-93E5-C62A540625D8}" type="slidenum">
              <a:rPr lang="en-AU" altLang="en-US"/>
              <a:pPr/>
              <a:t>2</a:t>
            </a:fld>
            <a:endParaRPr lang="en-AU" altLang="en-US"/>
          </a:p>
        </p:txBody>
      </p:sp>
      <p:sp>
        <p:nvSpPr>
          <p:cNvPr id="1026" name="Rectangle 2">
            <a:extLst>
              <a:ext uri="{FF2B5EF4-FFF2-40B4-BE49-F238E27FC236}">
                <a16:creationId xmlns:a16="http://schemas.microsoft.com/office/drawing/2014/main" id="{28EE8D72-2557-B250-586D-DB429DE4D803}"/>
              </a:ext>
            </a:extLst>
          </p:cNvPr>
          <p:cNvSpPr>
            <a:spLocks noRot="1" noChangeArrowheads="1" noTextEdit="1"/>
          </p:cNvSpPr>
          <p:nvPr>
            <p:ph type="sldImg"/>
          </p:nvPr>
        </p:nvSpPr>
        <p:spPr>
          <a:ln/>
        </p:spPr>
      </p:sp>
      <p:sp>
        <p:nvSpPr>
          <p:cNvPr id="1027" name="Rectangle 3">
            <a:extLst>
              <a:ext uri="{FF2B5EF4-FFF2-40B4-BE49-F238E27FC236}">
                <a16:creationId xmlns:a16="http://schemas.microsoft.com/office/drawing/2014/main" id="{4045ED1B-F2C5-1233-24C9-D4646EC4C981}"/>
              </a:ext>
            </a:extLst>
          </p:cNvPr>
          <p:cNvSpPr>
            <a:spLocks noGrp="1" noChangeArrowheads="1"/>
          </p:cNvSpPr>
          <p:nvPr>
            <p:ph type="body" idx="1"/>
          </p:nvPr>
        </p:nvSpPr>
        <p:spPr/>
        <p:txBody>
          <a:bodyPr/>
          <a:lstStyle/>
          <a:p>
            <a:r>
              <a:rPr lang="en-US" altLang="en-US">
                <a:latin typeface="Times-Roman" charset="0"/>
              </a:rPr>
              <a:t>The World Wide Web is widely used by businesses, government agencies, and many individuals. But the Internet and the Web are extremely vulnerable to compromises of various sorts, with a range of threats as shown. These can be described as passive attacks including eavesdropping on network traffic between browser and server and gaining access to information on a Web site that is supposed to be restricted, and active attacks including impersonating another user, altering messages in transit between client and server, and altering information on a Web site. The web </a:t>
            </a:r>
            <a:r>
              <a:rPr lang="en-US" altLang="en-US"/>
              <a:t>needs added security mechanisms to address these threats.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86C0F6-A420-AA15-0194-60A289CD00FD}"/>
              </a:ext>
            </a:extLst>
          </p:cNvPr>
          <p:cNvSpPr>
            <a:spLocks noGrp="1" noChangeArrowheads="1"/>
          </p:cNvSpPr>
          <p:nvPr>
            <p:ph type="sldNum" sz="quarter" idx="5"/>
          </p:nvPr>
        </p:nvSpPr>
        <p:spPr>
          <a:ln/>
        </p:spPr>
        <p:txBody>
          <a:bodyPr/>
          <a:lstStyle/>
          <a:p>
            <a:fld id="{8EA33AD6-735D-4A0F-8040-4535A7C651FA}" type="slidenum">
              <a:rPr lang="en-AU" altLang="en-US"/>
              <a:pPr/>
              <a:t>11</a:t>
            </a:fld>
            <a:endParaRPr lang="en-AU" altLang="en-US"/>
          </a:p>
        </p:txBody>
      </p:sp>
      <p:sp>
        <p:nvSpPr>
          <p:cNvPr id="58370" name="Rectangle 2">
            <a:extLst>
              <a:ext uri="{FF2B5EF4-FFF2-40B4-BE49-F238E27FC236}">
                <a16:creationId xmlns:a16="http://schemas.microsoft.com/office/drawing/2014/main" id="{92AA5A0D-FD68-1583-190B-099A779BBEDA}"/>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97D322E8-FAB6-9CAB-212B-15BF367D4A64}"/>
              </a:ext>
            </a:extLst>
          </p:cNvPr>
          <p:cNvSpPr>
            <a:spLocks noGrp="1" noChangeArrowheads="1"/>
          </p:cNvSpPr>
          <p:nvPr>
            <p:ph type="body" idx="1"/>
          </p:nvPr>
        </p:nvSpPr>
        <p:spPr/>
        <p:txBody>
          <a:bodyPr/>
          <a:lstStyle/>
          <a:p>
            <a:r>
              <a:rPr lang="en-US" altLang="en-US"/>
              <a:t>Stallings </a:t>
            </a:r>
            <a:r>
              <a:rPr lang="en-US" altLang="en-US">
                <a:latin typeface="Times-Roman" charset="0"/>
              </a:rPr>
              <a:t>Figure17.6 shows the initial exchange needed to establish a logical connection between client and server. The exchange can be viewed as having the four phases discussed previously.</a:t>
            </a:r>
            <a:endParaRPr lang="en-AU" altLang="en-US">
              <a:latin typeface="Times-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E6D33D-BB64-DA33-BE82-090380FE8005}"/>
              </a:ext>
            </a:extLst>
          </p:cNvPr>
          <p:cNvSpPr>
            <a:spLocks noGrp="1" noChangeArrowheads="1"/>
          </p:cNvSpPr>
          <p:nvPr>
            <p:ph type="sldNum" sz="quarter" idx="5"/>
          </p:nvPr>
        </p:nvSpPr>
        <p:spPr>
          <a:ln/>
        </p:spPr>
        <p:txBody>
          <a:bodyPr/>
          <a:lstStyle/>
          <a:p>
            <a:fld id="{FA5A2674-1DA3-4737-B15C-608E53D4870B}" type="slidenum">
              <a:rPr lang="en-AU" altLang="en-US"/>
              <a:pPr/>
              <a:t>12</a:t>
            </a:fld>
            <a:endParaRPr lang="en-AU" altLang="en-US"/>
          </a:p>
        </p:txBody>
      </p:sp>
      <p:sp>
        <p:nvSpPr>
          <p:cNvPr id="88066" name="Rectangle 1026">
            <a:extLst>
              <a:ext uri="{FF2B5EF4-FFF2-40B4-BE49-F238E27FC236}">
                <a16:creationId xmlns:a16="http://schemas.microsoft.com/office/drawing/2014/main" id="{87C15839-0A38-0BB9-7693-AD83C6810DC0}"/>
              </a:ext>
            </a:extLst>
          </p:cNvPr>
          <p:cNvSpPr>
            <a:spLocks noRot="1" noChangeArrowheads="1" noTextEdit="1"/>
          </p:cNvSpPr>
          <p:nvPr>
            <p:ph type="sldImg"/>
          </p:nvPr>
        </p:nvSpPr>
        <p:spPr>
          <a:ln/>
        </p:spPr>
      </p:sp>
      <p:sp>
        <p:nvSpPr>
          <p:cNvPr id="88067" name="Rectangle 1027">
            <a:extLst>
              <a:ext uri="{FF2B5EF4-FFF2-40B4-BE49-F238E27FC236}">
                <a16:creationId xmlns:a16="http://schemas.microsoft.com/office/drawing/2014/main" id="{79D5EAE5-49C1-3173-EC92-356E428768D2}"/>
              </a:ext>
            </a:extLst>
          </p:cNvPr>
          <p:cNvSpPr>
            <a:spLocks noGrp="1" noChangeArrowheads="1"/>
          </p:cNvSpPr>
          <p:nvPr>
            <p:ph type="body" idx="1"/>
          </p:nvPr>
        </p:nvSpPr>
        <p:spPr/>
        <p:txBody>
          <a:bodyPr/>
          <a:lstStyle/>
          <a:p>
            <a:r>
              <a:rPr lang="en-US" altLang="en-US">
                <a:latin typeface="Times-Roman" charset="0"/>
              </a:rPr>
              <a:t>TLS is an IETF standardization initiative whose goal is to produce an Internet standard version of SSL. TLS is defined as a Proposed Internet Standard in RFC 2246. RFC 2246 is very similar to SSLv3, but with a number of minor differences in the areas shown, as discussed in the text.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1E32D8-817B-6AF8-5BBB-6961C2AC4634}"/>
              </a:ext>
            </a:extLst>
          </p:cNvPr>
          <p:cNvSpPr>
            <a:spLocks noGrp="1" noChangeArrowheads="1"/>
          </p:cNvSpPr>
          <p:nvPr>
            <p:ph type="sldNum" sz="quarter" idx="5"/>
          </p:nvPr>
        </p:nvSpPr>
        <p:spPr>
          <a:ln/>
        </p:spPr>
        <p:txBody>
          <a:bodyPr/>
          <a:lstStyle/>
          <a:p>
            <a:fld id="{7CD8830D-B14D-46C8-9B9F-D0369C3EDE84}" type="slidenum">
              <a:rPr lang="en-AU" altLang="en-US"/>
              <a:pPr/>
              <a:t>13</a:t>
            </a:fld>
            <a:endParaRPr lang="en-AU" altLang="en-US"/>
          </a:p>
        </p:txBody>
      </p:sp>
      <p:sp>
        <p:nvSpPr>
          <p:cNvPr id="89090" name="Rectangle 2">
            <a:extLst>
              <a:ext uri="{FF2B5EF4-FFF2-40B4-BE49-F238E27FC236}">
                <a16:creationId xmlns:a16="http://schemas.microsoft.com/office/drawing/2014/main" id="{A14DB52E-55DF-2530-4095-A379A80CB25A}"/>
              </a:ext>
            </a:extLst>
          </p:cNvPr>
          <p:cNvSpPr>
            <a:spLocks noRot="1" noChangeArrowheads="1" noTextEdit="1"/>
          </p:cNvSpPr>
          <p:nvPr>
            <p:ph type="sldImg"/>
          </p:nvPr>
        </p:nvSpPr>
        <p:spPr>
          <a:ln/>
        </p:spPr>
      </p:sp>
      <p:sp>
        <p:nvSpPr>
          <p:cNvPr id="89091" name="Rectangle 3">
            <a:extLst>
              <a:ext uri="{FF2B5EF4-FFF2-40B4-BE49-F238E27FC236}">
                <a16:creationId xmlns:a16="http://schemas.microsoft.com/office/drawing/2014/main" id="{6ECF4D08-89A3-DA31-FB44-BCF017AE4DFD}"/>
              </a:ext>
            </a:extLst>
          </p:cNvPr>
          <p:cNvSpPr>
            <a:spLocks noGrp="1" noChangeArrowheads="1"/>
          </p:cNvSpPr>
          <p:nvPr>
            <p:ph type="body" idx="1"/>
          </p:nvPr>
        </p:nvSpPr>
        <p:spPr/>
        <p:txBody>
          <a:bodyPr/>
          <a:lstStyle/>
          <a:p>
            <a:r>
              <a:rPr lang="en-US" altLang="en-US">
                <a:latin typeface="Times-Roman" charset="0"/>
              </a:rPr>
              <a:t>SET is an open encryption and security specification designed to protect credit card transactions on the Internet. SETv1 emerged from a call for security standards by MasterCard and Visa in 1996. Beginning in 1996, there have been numerous tests of the concept, and by 1998 the first wave of SET-compliant products was available. SET is not itself a payment system, rather it is a set of security protocols and formats that enables users to employ the existing credit card payment infrastructure on an open network, such as the Internet, in a secure fashion, by providing:</a:t>
            </a:r>
          </a:p>
          <a:p>
            <a:r>
              <a:rPr lang="en-US" altLang="en-US">
                <a:latin typeface="Times-Roman" charset="0"/>
              </a:rPr>
              <a:t>• a secure communications channel among all parties involved in a transaction </a:t>
            </a:r>
          </a:p>
          <a:p>
            <a:r>
              <a:rPr lang="en-US" altLang="en-US">
                <a:latin typeface="Times-Roman" charset="0"/>
              </a:rPr>
              <a:t>• trust through the use of X.509v3 digital certificates</a:t>
            </a:r>
          </a:p>
          <a:p>
            <a:r>
              <a:rPr lang="en-US" altLang="en-US">
                <a:latin typeface="Times-Roman" charset="0"/>
              </a:rPr>
              <a:t>• privacy because the information is only available to parties in a transaction when and where necessary.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6813DF4-E797-3A4F-51D9-69CB9CCF1EF4}"/>
              </a:ext>
            </a:extLst>
          </p:cNvPr>
          <p:cNvSpPr>
            <a:spLocks noGrp="1" noChangeArrowheads="1"/>
          </p:cNvSpPr>
          <p:nvPr>
            <p:ph type="sldNum" sz="quarter" idx="5"/>
          </p:nvPr>
        </p:nvSpPr>
        <p:spPr>
          <a:ln/>
        </p:spPr>
        <p:txBody>
          <a:bodyPr/>
          <a:lstStyle/>
          <a:p>
            <a:fld id="{5853910C-82F0-49DE-ABA4-D2E844DE3CDB}" type="slidenum">
              <a:rPr lang="en-AU" altLang="en-US"/>
              <a:pPr/>
              <a:t>14</a:t>
            </a:fld>
            <a:endParaRPr lang="en-AU" altLang="en-US"/>
          </a:p>
        </p:txBody>
      </p:sp>
      <p:sp>
        <p:nvSpPr>
          <p:cNvPr id="62466" name="Rectangle 2">
            <a:extLst>
              <a:ext uri="{FF2B5EF4-FFF2-40B4-BE49-F238E27FC236}">
                <a16:creationId xmlns:a16="http://schemas.microsoft.com/office/drawing/2014/main" id="{508DAF58-B11A-0574-3A15-77AE45DC604C}"/>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6512619C-F09E-A5C8-51F9-64F691A53037}"/>
              </a:ext>
            </a:extLst>
          </p:cNvPr>
          <p:cNvSpPr>
            <a:spLocks noGrp="1" noChangeArrowheads="1"/>
          </p:cNvSpPr>
          <p:nvPr>
            <p:ph type="body" idx="1"/>
          </p:nvPr>
        </p:nvSpPr>
        <p:spPr/>
        <p:txBody>
          <a:bodyPr/>
          <a:lstStyle/>
          <a:p>
            <a:r>
              <a:rPr lang="en-US" altLang="en-US"/>
              <a:t>Stallings </a:t>
            </a:r>
            <a:r>
              <a:rPr lang="en-US" altLang="en-US">
                <a:latin typeface="Times-Roman" charset="0"/>
              </a:rPr>
              <a:t>Figure17.8 indicates the participants in the SET system, being:</a:t>
            </a:r>
          </a:p>
          <a:p>
            <a:r>
              <a:rPr lang="en-US" altLang="en-US">
                <a:latin typeface="Times-Roman" charset="0"/>
              </a:rPr>
              <a:t>•</a:t>
            </a:r>
            <a:r>
              <a:rPr lang="en-US" altLang="en-US">
                <a:latin typeface="Helvetica" panose="020B0604020202020204" pitchFamily="34" charset="0"/>
              </a:rPr>
              <a:t> </a:t>
            </a:r>
            <a:r>
              <a:rPr lang="en-US" altLang="en-US">
                <a:latin typeface="Times-Roman" charset="0"/>
              </a:rPr>
              <a:t>Cardholder:</a:t>
            </a:r>
            <a:r>
              <a:rPr lang="en-US" altLang="en-US">
                <a:latin typeface="Helvetica" panose="020B0604020202020204" pitchFamily="34" charset="0"/>
              </a:rPr>
              <a:t> </a:t>
            </a:r>
            <a:r>
              <a:rPr lang="en-US" altLang="en-US">
                <a:latin typeface="Times-Roman" charset="0"/>
              </a:rPr>
              <a:t>purchasers interact with merchants from personal computers over the Internet </a:t>
            </a:r>
          </a:p>
          <a:p>
            <a:r>
              <a:rPr lang="en-US" altLang="en-US">
                <a:latin typeface="Times-Roman" charset="0"/>
              </a:rPr>
              <a:t>•</a:t>
            </a:r>
            <a:r>
              <a:rPr lang="en-US" altLang="en-US">
                <a:latin typeface="Helvetica" panose="020B0604020202020204" pitchFamily="34" charset="0"/>
              </a:rPr>
              <a:t> </a:t>
            </a:r>
            <a:r>
              <a:rPr lang="en-US" altLang="en-US">
                <a:latin typeface="Times-Roman" charset="0"/>
              </a:rPr>
              <a:t>Merchant:</a:t>
            </a:r>
            <a:r>
              <a:rPr lang="en-US" altLang="en-US">
                <a:latin typeface="Helvetica" panose="020B0604020202020204" pitchFamily="34" charset="0"/>
              </a:rPr>
              <a:t> </a:t>
            </a:r>
            <a:r>
              <a:rPr lang="en-US" altLang="en-US">
                <a:latin typeface="Times-Roman" charset="0"/>
              </a:rPr>
              <a:t>a person or organization that has goods or services to sell to the cardholder</a:t>
            </a:r>
          </a:p>
          <a:p>
            <a:r>
              <a:rPr lang="en-US" altLang="en-US">
                <a:latin typeface="Times-Roman" charset="0"/>
              </a:rPr>
              <a:t>•</a:t>
            </a:r>
            <a:r>
              <a:rPr lang="en-US" altLang="en-US">
                <a:latin typeface="Helvetica" panose="020B0604020202020204" pitchFamily="34" charset="0"/>
              </a:rPr>
              <a:t> </a:t>
            </a:r>
            <a:r>
              <a:rPr lang="en-US" altLang="en-US">
                <a:latin typeface="Times-Roman" charset="0"/>
              </a:rPr>
              <a:t>Issuer: a financial institution, such as a bank, that provides the cardholder with the payment card.</a:t>
            </a:r>
          </a:p>
          <a:p>
            <a:r>
              <a:rPr lang="en-US" altLang="en-US">
                <a:latin typeface="Times-Roman" charset="0"/>
              </a:rPr>
              <a:t>•</a:t>
            </a:r>
            <a:r>
              <a:rPr lang="en-US" altLang="en-US">
                <a:latin typeface="Helvetica" panose="020B0604020202020204" pitchFamily="34" charset="0"/>
              </a:rPr>
              <a:t> </a:t>
            </a:r>
            <a:r>
              <a:rPr lang="en-US" altLang="en-US">
                <a:latin typeface="Times-Roman" charset="0"/>
              </a:rPr>
              <a:t>Acquirer:</a:t>
            </a:r>
            <a:r>
              <a:rPr lang="en-US" altLang="en-US">
                <a:latin typeface="Helvetica" panose="020B0604020202020204" pitchFamily="34" charset="0"/>
              </a:rPr>
              <a:t> </a:t>
            </a:r>
            <a:r>
              <a:rPr lang="en-US" altLang="en-US">
                <a:latin typeface="Times-Roman" charset="0"/>
              </a:rPr>
              <a:t>a financial institution that establishes an account with a merchant and processes payment card authorizations and payments</a:t>
            </a:r>
          </a:p>
          <a:p>
            <a:r>
              <a:rPr lang="en-US" altLang="en-US">
                <a:latin typeface="Times-Roman" charset="0"/>
              </a:rPr>
              <a:t>•</a:t>
            </a:r>
            <a:r>
              <a:rPr lang="en-US" altLang="en-US">
                <a:latin typeface="Helvetica" panose="020B0604020202020204" pitchFamily="34" charset="0"/>
              </a:rPr>
              <a:t> </a:t>
            </a:r>
            <a:r>
              <a:rPr lang="en-US" altLang="en-US">
                <a:latin typeface="Times-Roman" charset="0"/>
              </a:rPr>
              <a:t>Payment gateway:</a:t>
            </a:r>
            <a:r>
              <a:rPr lang="en-US" altLang="en-US">
                <a:latin typeface="Helvetica" panose="020B0604020202020204" pitchFamily="34" charset="0"/>
              </a:rPr>
              <a:t> </a:t>
            </a:r>
            <a:r>
              <a:rPr lang="en-US" altLang="en-US">
                <a:latin typeface="Times-Roman" charset="0"/>
              </a:rPr>
              <a:t>a function operated by the acquirer or a designated third party that processes merchant payment messages</a:t>
            </a:r>
          </a:p>
          <a:p>
            <a:r>
              <a:rPr lang="en-US" altLang="en-US">
                <a:latin typeface="Times-Roman" charset="0"/>
              </a:rPr>
              <a:t>•</a:t>
            </a:r>
            <a:r>
              <a:rPr lang="en-US" altLang="en-US">
                <a:latin typeface="Helvetica" panose="020B0604020202020204" pitchFamily="34" charset="0"/>
              </a:rPr>
              <a:t> </a:t>
            </a:r>
            <a:r>
              <a:rPr lang="en-US" altLang="en-US">
                <a:latin typeface="Times-Roman" charset="0"/>
              </a:rPr>
              <a:t>Certification authority (CA):</a:t>
            </a:r>
            <a:r>
              <a:rPr lang="en-US" altLang="en-US">
                <a:latin typeface="Helvetica" panose="020B0604020202020204" pitchFamily="34" charset="0"/>
              </a:rPr>
              <a:t> </a:t>
            </a:r>
            <a:r>
              <a:rPr lang="en-US" altLang="en-US">
                <a:latin typeface="Times-Roman" charset="0"/>
              </a:rPr>
              <a:t>an entity that is trusted to issue X.509v3 public-key certificates for cardholders, merchants, and payment gateways</a:t>
            </a:r>
          </a:p>
          <a:p>
            <a:endParaRPr lang="en-AU" altLang="en-US">
              <a:latin typeface="Times-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C348CE-53AF-4CA5-DC8C-00299276D6B1}"/>
              </a:ext>
            </a:extLst>
          </p:cNvPr>
          <p:cNvSpPr>
            <a:spLocks noGrp="1" noChangeArrowheads="1"/>
          </p:cNvSpPr>
          <p:nvPr>
            <p:ph type="sldNum" sz="quarter" idx="5"/>
          </p:nvPr>
        </p:nvSpPr>
        <p:spPr>
          <a:ln/>
        </p:spPr>
        <p:txBody>
          <a:bodyPr/>
          <a:lstStyle/>
          <a:p>
            <a:fld id="{10DBDEA8-BD1E-4C2B-B916-E5D3558FCCDD}" type="slidenum">
              <a:rPr lang="en-AU" altLang="en-US"/>
              <a:pPr/>
              <a:t>15</a:t>
            </a:fld>
            <a:endParaRPr lang="en-AU" altLang="en-US"/>
          </a:p>
        </p:txBody>
      </p:sp>
      <p:sp>
        <p:nvSpPr>
          <p:cNvPr id="90114" name="Rectangle 1026">
            <a:extLst>
              <a:ext uri="{FF2B5EF4-FFF2-40B4-BE49-F238E27FC236}">
                <a16:creationId xmlns:a16="http://schemas.microsoft.com/office/drawing/2014/main" id="{E8EF7CEC-E24C-E97E-5999-85FDAC80A45A}"/>
              </a:ext>
            </a:extLst>
          </p:cNvPr>
          <p:cNvSpPr>
            <a:spLocks noRot="1" noChangeArrowheads="1" noTextEdit="1"/>
          </p:cNvSpPr>
          <p:nvPr>
            <p:ph type="sldImg"/>
          </p:nvPr>
        </p:nvSpPr>
        <p:spPr>
          <a:ln/>
        </p:spPr>
      </p:sp>
      <p:sp>
        <p:nvSpPr>
          <p:cNvPr id="90115" name="Rectangle 1027">
            <a:extLst>
              <a:ext uri="{FF2B5EF4-FFF2-40B4-BE49-F238E27FC236}">
                <a16:creationId xmlns:a16="http://schemas.microsoft.com/office/drawing/2014/main" id="{37E7C15E-CFF4-5D12-03B4-0346CF79FA9C}"/>
              </a:ext>
            </a:extLst>
          </p:cNvPr>
          <p:cNvSpPr>
            <a:spLocks noGrp="1" noChangeArrowheads="1"/>
          </p:cNvSpPr>
          <p:nvPr>
            <p:ph type="body" idx="1"/>
          </p:nvPr>
        </p:nvSpPr>
        <p:spPr/>
        <p:txBody>
          <a:bodyPr/>
          <a:lstStyle/>
          <a:p>
            <a:r>
              <a:rPr lang="en-US" altLang="en-US">
                <a:latin typeface="Times-Roman" charset="0"/>
              </a:rPr>
              <a:t>Now briefly detail the sequence of events that are required for a transaction as shown, details in text.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69ED72-54B1-331E-BC03-5D01B1A1F945}"/>
              </a:ext>
            </a:extLst>
          </p:cNvPr>
          <p:cNvSpPr>
            <a:spLocks noGrp="1" noChangeArrowheads="1"/>
          </p:cNvSpPr>
          <p:nvPr>
            <p:ph type="sldNum" sz="quarter" idx="5"/>
          </p:nvPr>
        </p:nvSpPr>
        <p:spPr>
          <a:ln/>
        </p:spPr>
        <p:txBody>
          <a:bodyPr/>
          <a:lstStyle/>
          <a:p>
            <a:fld id="{769819FA-82F5-4AAC-80FB-CD7102B9E816}" type="slidenum">
              <a:rPr lang="en-AU" altLang="en-US"/>
              <a:pPr/>
              <a:t>16</a:t>
            </a:fld>
            <a:endParaRPr lang="en-AU" altLang="en-US"/>
          </a:p>
        </p:txBody>
      </p:sp>
      <p:sp>
        <p:nvSpPr>
          <p:cNvPr id="91138" name="Rectangle 2">
            <a:extLst>
              <a:ext uri="{FF2B5EF4-FFF2-40B4-BE49-F238E27FC236}">
                <a16:creationId xmlns:a16="http://schemas.microsoft.com/office/drawing/2014/main" id="{17ECCCA4-B537-C3C3-B426-FEC1670A0B92}"/>
              </a:ext>
            </a:extLst>
          </p:cNvPr>
          <p:cNvSpPr>
            <a:spLocks noRot="1" noChangeArrowheads="1" noTextEdit="1"/>
          </p:cNvSpPr>
          <p:nvPr>
            <p:ph type="sldImg"/>
          </p:nvPr>
        </p:nvSpPr>
        <p:spPr>
          <a:ln/>
        </p:spPr>
      </p:sp>
      <p:sp>
        <p:nvSpPr>
          <p:cNvPr id="91139" name="Rectangle 3">
            <a:extLst>
              <a:ext uri="{FF2B5EF4-FFF2-40B4-BE49-F238E27FC236}">
                <a16:creationId xmlns:a16="http://schemas.microsoft.com/office/drawing/2014/main" id="{E3B1A33E-35C5-2A02-2D27-7EE3E351DE04}"/>
              </a:ext>
            </a:extLst>
          </p:cNvPr>
          <p:cNvSpPr>
            <a:spLocks noGrp="1" noChangeArrowheads="1"/>
          </p:cNvSpPr>
          <p:nvPr>
            <p:ph type="body" idx="1"/>
          </p:nvPr>
        </p:nvSpPr>
        <p:spPr/>
        <p:txBody>
          <a:bodyPr/>
          <a:lstStyle/>
          <a:p>
            <a:r>
              <a:rPr lang="en-US" altLang="en-US">
                <a:latin typeface="Times-Roman" charset="0"/>
              </a:rPr>
              <a:t>The purpose of the SET dual signature is to link two messages that are intended for two different recipients, the order information (OI) for the merchant and the payment information (PI) for the bank. The merchant does not need to know the customer’s credit card number, and the bank does not need to know the details of the customer’s order, however the two items must be linked in a way that can be used to resolve disputes if necessary. The customer takes the hash (using SHA-1) of the PI and the hash of the OI, concatenates them, and hashes the result. Finally,the customer encrypts the final hash with his or her private signature key, creating the dual signature. This can be summarized as: DS=E</a:t>
            </a:r>
            <a:r>
              <a:rPr lang="en-US" altLang="en-US">
                <a:latin typeface="Helvetica" panose="020B0604020202020204" pitchFamily="34" charset="0"/>
              </a:rPr>
              <a:t>(</a:t>
            </a:r>
            <a:r>
              <a:rPr lang="en-US" altLang="en-US">
                <a:latin typeface="Times-Roman" charset="0"/>
              </a:rPr>
              <a:t>PRc, [H</a:t>
            </a:r>
            <a:r>
              <a:rPr lang="en-US" altLang="en-US">
                <a:latin typeface="Helvetica" panose="020B0604020202020204" pitchFamily="34" charset="0"/>
              </a:rPr>
              <a:t>(</a:t>
            </a:r>
            <a:r>
              <a:rPr lang="en-US" altLang="en-US">
                <a:latin typeface="Times-Roman" charset="0"/>
              </a:rPr>
              <a:t>H</a:t>
            </a:r>
            <a:r>
              <a:rPr lang="en-US" altLang="en-US">
                <a:latin typeface="Helvetica" panose="020B0604020202020204" pitchFamily="34" charset="0"/>
              </a:rPr>
              <a:t>(</a:t>
            </a:r>
            <a:r>
              <a:rPr lang="en-US" altLang="en-US">
                <a:latin typeface="Times-Roman" charset="0"/>
              </a:rPr>
              <a:t>PI</a:t>
            </a:r>
            <a:r>
              <a:rPr lang="en-US" altLang="en-US">
                <a:latin typeface="Helvetica" panose="020B0604020202020204" pitchFamily="34" charset="0"/>
              </a:rPr>
              <a:t>)||</a:t>
            </a:r>
            <a:r>
              <a:rPr lang="en-US" altLang="en-US">
                <a:latin typeface="Times-Roman" charset="0"/>
              </a:rPr>
              <a:t>H</a:t>
            </a:r>
            <a:r>
              <a:rPr lang="en-US" altLang="en-US">
                <a:latin typeface="Helvetica" panose="020B0604020202020204" pitchFamily="34" charset="0"/>
              </a:rPr>
              <a:t>(</a:t>
            </a:r>
            <a:r>
              <a:rPr lang="en-US" altLang="en-US">
                <a:latin typeface="Times-Roman" charset="0"/>
              </a:rPr>
              <a:t>OI</a:t>
            </a:r>
            <a:r>
              <a:rPr lang="en-US" altLang="en-US">
                <a:latin typeface="Helvetica" panose="020B0604020202020204" pitchFamily="34" charset="0"/>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0798AA-0FED-B51C-74C3-F71402078EA3}"/>
              </a:ext>
            </a:extLst>
          </p:cNvPr>
          <p:cNvSpPr>
            <a:spLocks noGrp="1" noChangeArrowheads="1"/>
          </p:cNvSpPr>
          <p:nvPr>
            <p:ph type="sldNum" sz="quarter" idx="5"/>
          </p:nvPr>
        </p:nvSpPr>
        <p:spPr>
          <a:ln/>
        </p:spPr>
        <p:txBody>
          <a:bodyPr/>
          <a:lstStyle/>
          <a:p>
            <a:fld id="{C4532C65-7BAB-4CC4-B594-36DFFE16C3D6}" type="slidenum">
              <a:rPr lang="en-AU" altLang="en-US"/>
              <a:pPr/>
              <a:t>17</a:t>
            </a:fld>
            <a:endParaRPr lang="en-AU" altLang="en-US"/>
          </a:p>
        </p:txBody>
      </p:sp>
      <p:sp>
        <p:nvSpPr>
          <p:cNvPr id="92162" name="Rectangle 2">
            <a:extLst>
              <a:ext uri="{FF2B5EF4-FFF2-40B4-BE49-F238E27FC236}">
                <a16:creationId xmlns:a16="http://schemas.microsoft.com/office/drawing/2014/main" id="{ED6A71B5-EC5E-46E3-48F7-7667655867F5}"/>
              </a:ext>
            </a:extLst>
          </p:cNvPr>
          <p:cNvSpPr>
            <a:spLocks noRot="1" noChangeArrowheads="1" noTextEdit="1"/>
          </p:cNvSpPr>
          <p:nvPr>
            <p:ph type="sldImg"/>
          </p:nvPr>
        </p:nvSpPr>
        <p:spPr>
          <a:ln/>
        </p:spPr>
      </p:sp>
      <p:sp>
        <p:nvSpPr>
          <p:cNvPr id="92163" name="Rectangle 3">
            <a:extLst>
              <a:ext uri="{FF2B5EF4-FFF2-40B4-BE49-F238E27FC236}">
                <a16:creationId xmlns:a16="http://schemas.microsoft.com/office/drawing/2014/main" id="{F9C69B77-60B7-2E57-D9FB-F07854E3F98D}"/>
              </a:ext>
            </a:extLst>
          </p:cNvPr>
          <p:cNvSpPr>
            <a:spLocks noGrp="1" noChangeArrowheads="1"/>
          </p:cNvSpPr>
          <p:nvPr>
            <p:ph type="body" idx="1"/>
          </p:nvPr>
        </p:nvSpPr>
        <p:spPr/>
        <p:txBody>
          <a:bodyPr/>
          <a:lstStyle/>
          <a:p>
            <a:r>
              <a:rPr lang="en-US" altLang="en-US">
                <a:latin typeface="Times-Roman" charset="0"/>
              </a:rPr>
              <a:t>The purchase request exchange consists of four messages: Initiate Request, Initiate Response, Purchase Request, and Purchase Response. In order to send SET messages to the merchant, the cardholder must have a copy of the certificates of the merchant and the payment gateway. The customer requests the certificates in the Initiate Request</a:t>
            </a:r>
            <a:r>
              <a:rPr lang="en-US" altLang="en-US">
                <a:latin typeface="Helvetica" panose="020B0604020202020204" pitchFamily="34" charset="0"/>
              </a:rPr>
              <a:t> </a:t>
            </a:r>
            <a:r>
              <a:rPr lang="en-US" altLang="en-US">
                <a:latin typeface="Times-Roman" charset="0"/>
              </a:rPr>
              <a:t>message, sent to the merchant. The merchant generates a response and signs it with its private signature key. The cardholder verifies the merchant and gateway certificates by means of their respective CA signatures and then creates the OI and PI. Next, the cardholder prepares the Purchase Request</a:t>
            </a:r>
            <a:r>
              <a:rPr lang="en-US" altLang="en-US">
                <a:latin typeface="Helvetica" panose="020B0604020202020204" pitchFamily="34" charset="0"/>
              </a:rPr>
              <a:t> </a:t>
            </a:r>
            <a:r>
              <a:rPr lang="en-US" altLang="en-US">
                <a:latin typeface="Times-Roman" charset="0"/>
              </a:rPr>
              <a:t>message with Purchase-related information &amp; Order-related information. The Purchase Response message includes a response block that acknowledges the order and references the corresponding transaction number.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CE9628-D3AD-3E98-0CD7-860D077FF085}"/>
              </a:ext>
            </a:extLst>
          </p:cNvPr>
          <p:cNvSpPr>
            <a:spLocks noGrp="1" noChangeArrowheads="1"/>
          </p:cNvSpPr>
          <p:nvPr>
            <p:ph type="sldNum" sz="quarter" idx="5"/>
          </p:nvPr>
        </p:nvSpPr>
        <p:spPr>
          <a:ln/>
        </p:spPr>
        <p:txBody>
          <a:bodyPr/>
          <a:lstStyle/>
          <a:p>
            <a:fld id="{84B2DFCD-9309-4062-A79B-7581A8D51226}" type="slidenum">
              <a:rPr lang="en-AU" altLang="en-US"/>
              <a:pPr/>
              <a:t>18</a:t>
            </a:fld>
            <a:endParaRPr lang="en-AU" altLang="en-US"/>
          </a:p>
        </p:txBody>
      </p:sp>
      <p:sp>
        <p:nvSpPr>
          <p:cNvPr id="67586" name="Rectangle 2">
            <a:extLst>
              <a:ext uri="{FF2B5EF4-FFF2-40B4-BE49-F238E27FC236}">
                <a16:creationId xmlns:a16="http://schemas.microsoft.com/office/drawing/2014/main" id="{4D64F0CF-161C-5EE0-1323-1BD42C955CB8}"/>
              </a:ext>
            </a:extLst>
          </p:cNvPr>
          <p:cNvSpPr>
            <a:spLocks noRot="1" noChangeArrowheads="1" noTextEdit="1"/>
          </p:cNvSpPr>
          <p:nvPr>
            <p:ph type="sldImg"/>
          </p:nvPr>
        </p:nvSpPr>
        <p:spPr>
          <a:ln/>
        </p:spPr>
      </p:sp>
      <p:sp>
        <p:nvSpPr>
          <p:cNvPr id="67587" name="Rectangle 3">
            <a:extLst>
              <a:ext uri="{FF2B5EF4-FFF2-40B4-BE49-F238E27FC236}">
                <a16:creationId xmlns:a16="http://schemas.microsoft.com/office/drawing/2014/main" id="{8843012C-66FE-2E75-5792-2E1EBC490790}"/>
              </a:ext>
            </a:extLst>
          </p:cNvPr>
          <p:cNvSpPr>
            <a:spLocks noGrp="1" noChangeArrowheads="1"/>
          </p:cNvSpPr>
          <p:nvPr>
            <p:ph type="body" idx="1"/>
          </p:nvPr>
        </p:nvSpPr>
        <p:spPr/>
        <p:txBody>
          <a:bodyPr/>
          <a:lstStyle/>
          <a:p>
            <a:pPr marL="228600" indent="-228600"/>
            <a:r>
              <a:rPr lang="en-US" altLang="en-US"/>
              <a:t>Stallings Figure 17.10 shows the details of the contents of the </a:t>
            </a:r>
            <a:r>
              <a:rPr lang="en-US" altLang="en-US">
                <a:latin typeface="Times-Roman" charset="0"/>
              </a:rPr>
              <a:t>Purchase Request</a:t>
            </a:r>
            <a:r>
              <a:rPr lang="en-US" altLang="en-US">
                <a:latin typeface="Helvetica" panose="020B0604020202020204" pitchFamily="34" charset="0"/>
              </a:rPr>
              <a:t> </a:t>
            </a:r>
            <a:r>
              <a:rPr lang="en-US" altLang="en-US">
                <a:latin typeface="Times-Roman" charset="0"/>
              </a:rPr>
              <a:t>message generated b y the customer.</a:t>
            </a:r>
          </a:p>
          <a:p>
            <a:pPr marL="228600" indent="-228600"/>
            <a:r>
              <a:rPr lang="en-US" altLang="en-US">
                <a:latin typeface="Times-Roman" charset="0"/>
              </a:rPr>
              <a:t>The message includes the following:</a:t>
            </a:r>
          </a:p>
          <a:p>
            <a:pPr marL="228600" indent="-228600">
              <a:buFont typeface="Times" panose="02020603050405020304" pitchFamily="18" charset="0"/>
              <a:buAutoNum type="arabicPeriod"/>
            </a:pPr>
            <a:r>
              <a:rPr lang="en-US" altLang="en-US">
                <a:latin typeface="Times-Roman" charset="0"/>
              </a:rPr>
              <a:t> Purchase-related information, which will be forwarded to the payment gateway by the merchant and consists of: PI, dual signature,  &amp; OI message digest (OIMD).</a:t>
            </a:r>
          </a:p>
          <a:p>
            <a:pPr marL="228600" indent="-228600">
              <a:buFont typeface="Times" panose="02020603050405020304" pitchFamily="18" charset="0"/>
              <a:buNone/>
            </a:pPr>
            <a:r>
              <a:rPr lang="en-AU" altLang="en-US">
                <a:latin typeface="Times-Roman" charset="0"/>
              </a:rPr>
              <a:t>2. </a:t>
            </a:r>
            <a:r>
              <a:rPr lang="en-US" altLang="en-US">
                <a:latin typeface="Times-Roman" charset="0"/>
              </a:rPr>
              <a:t>Order-related information,</a:t>
            </a:r>
            <a:r>
              <a:rPr lang="en-US" altLang="en-US">
                <a:latin typeface="Helvetica" panose="020B0604020202020204" pitchFamily="34" charset="0"/>
              </a:rPr>
              <a:t> </a:t>
            </a:r>
            <a:r>
              <a:rPr lang="en-US" altLang="en-US">
                <a:latin typeface="Times-Roman" charset="0"/>
              </a:rPr>
              <a:t>needed by the merchant and consists of: OI, dual signature, PI message digest (PIMD)</a:t>
            </a:r>
            <a:r>
              <a:rPr lang="en-US" altLang="en-US">
                <a:latin typeface="Helvetica" panose="020B0604020202020204" pitchFamily="34" charset="0"/>
              </a:rPr>
              <a:t>.</a:t>
            </a:r>
          </a:p>
          <a:p>
            <a:pPr marL="228600" indent="-228600">
              <a:buFont typeface="Times" panose="02020603050405020304" pitchFamily="18" charset="0"/>
              <a:buNone/>
            </a:pPr>
            <a:r>
              <a:rPr lang="en-US" altLang="en-US">
                <a:latin typeface="Times-Roman" charset="0"/>
              </a:rPr>
              <a:t>3. Cardholder certificate.</a:t>
            </a:r>
            <a:r>
              <a:rPr lang="en-US" altLang="en-US">
                <a:latin typeface="Helvetica" panose="020B0604020202020204" pitchFamily="34" charset="0"/>
              </a:rPr>
              <a:t> </a:t>
            </a:r>
            <a:r>
              <a:rPr lang="en-US" altLang="en-US">
                <a:latin typeface="Times-Roman" charset="0"/>
              </a:rPr>
              <a:t>This contains the cardholder’s public signature key.</a:t>
            </a:r>
            <a:endParaRPr lang="en-AU" altLang="en-US">
              <a:latin typeface="Times-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0700CB-C856-727E-29BC-32ACCB594D7D}"/>
              </a:ext>
            </a:extLst>
          </p:cNvPr>
          <p:cNvSpPr>
            <a:spLocks noGrp="1" noChangeArrowheads="1"/>
          </p:cNvSpPr>
          <p:nvPr>
            <p:ph type="sldNum" sz="quarter" idx="5"/>
          </p:nvPr>
        </p:nvSpPr>
        <p:spPr>
          <a:ln/>
        </p:spPr>
        <p:txBody>
          <a:bodyPr/>
          <a:lstStyle/>
          <a:p>
            <a:fld id="{1C541DB8-7DBE-4729-B7A1-811FEF8ED43E}" type="slidenum">
              <a:rPr lang="en-AU" altLang="en-US"/>
              <a:pPr/>
              <a:t>19</a:t>
            </a:fld>
            <a:endParaRPr lang="en-AU" altLang="en-US"/>
          </a:p>
        </p:txBody>
      </p:sp>
      <p:sp>
        <p:nvSpPr>
          <p:cNvPr id="93186" name="Rectangle 2">
            <a:extLst>
              <a:ext uri="{FF2B5EF4-FFF2-40B4-BE49-F238E27FC236}">
                <a16:creationId xmlns:a16="http://schemas.microsoft.com/office/drawing/2014/main" id="{823D2B44-0551-1E37-65F9-BFC73C4CE928}"/>
              </a:ext>
            </a:extLst>
          </p:cNvPr>
          <p:cNvSpPr>
            <a:spLocks noRot="1" noChangeArrowheads="1" noTextEdit="1"/>
          </p:cNvSpPr>
          <p:nvPr>
            <p:ph type="sldImg"/>
          </p:nvPr>
        </p:nvSpPr>
        <p:spPr>
          <a:ln/>
        </p:spPr>
      </p:sp>
      <p:sp>
        <p:nvSpPr>
          <p:cNvPr id="93187" name="Rectangle 3">
            <a:extLst>
              <a:ext uri="{FF2B5EF4-FFF2-40B4-BE49-F238E27FC236}">
                <a16:creationId xmlns:a16="http://schemas.microsoft.com/office/drawing/2014/main" id="{5F6CD434-1907-7980-2940-433D07D76A7B}"/>
              </a:ext>
            </a:extLst>
          </p:cNvPr>
          <p:cNvSpPr>
            <a:spLocks noGrp="1" noChangeArrowheads="1"/>
          </p:cNvSpPr>
          <p:nvPr>
            <p:ph type="body" idx="1"/>
          </p:nvPr>
        </p:nvSpPr>
        <p:spPr/>
        <p:txBody>
          <a:bodyPr/>
          <a:lstStyle/>
          <a:p>
            <a:r>
              <a:rPr lang="en-US" altLang="en-US"/>
              <a:t>When the merchant receives the Purchase Request message,  the actions listed are performed. </a:t>
            </a:r>
          </a:p>
          <a:p>
            <a:r>
              <a:rPr lang="en-US" altLang="en-US"/>
              <a:t>Details of the request verification are shown on the next slide; and of the payment authorization on the following slide.</a:t>
            </a:r>
          </a:p>
          <a:p>
            <a:r>
              <a:rPr lang="en-US" altLang="en-US"/>
              <a:t>The Purchase Response message includes a response block that acknowledges the order and references the corresponding transaction number. This block is signed by the merchant using its private signature key.The block and its signature are sent to the customer, along with the merchant’s signature certificate.</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3A883C-C99F-65E8-2DBA-608E9C711D8F}"/>
              </a:ext>
            </a:extLst>
          </p:cNvPr>
          <p:cNvSpPr>
            <a:spLocks noGrp="1" noChangeArrowheads="1"/>
          </p:cNvSpPr>
          <p:nvPr>
            <p:ph type="sldNum" sz="quarter" idx="5"/>
          </p:nvPr>
        </p:nvSpPr>
        <p:spPr>
          <a:ln/>
        </p:spPr>
        <p:txBody>
          <a:bodyPr/>
          <a:lstStyle/>
          <a:p>
            <a:fld id="{09865923-6C0F-4DFC-9642-49CA39441B91}" type="slidenum">
              <a:rPr lang="en-AU" altLang="en-US"/>
              <a:pPr/>
              <a:t>20</a:t>
            </a:fld>
            <a:endParaRPr lang="en-AU" altLang="en-US"/>
          </a:p>
        </p:txBody>
      </p:sp>
      <p:sp>
        <p:nvSpPr>
          <p:cNvPr id="69634" name="Rectangle 2">
            <a:extLst>
              <a:ext uri="{FF2B5EF4-FFF2-40B4-BE49-F238E27FC236}">
                <a16:creationId xmlns:a16="http://schemas.microsoft.com/office/drawing/2014/main" id="{5B0DE5E9-F0E2-77D2-291A-5303EC09FC2E}"/>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A5069A2B-EF87-AB04-5DBD-247DC41EAC17}"/>
              </a:ext>
            </a:extLst>
          </p:cNvPr>
          <p:cNvSpPr>
            <a:spLocks noGrp="1" noChangeArrowheads="1"/>
          </p:cNvSpPr>
          <p:nvPr>
            <p:ph type="body" idx="1"/>
          </p:nvPr>
        </p:nvSpPr>
        <p:spPr/>
        <p:txBody>
          <a:bodyPr/>
          <a:lstStyle/>
          <a:p>
            <a:r>
              <a:rPr lang="en-US" altLang="en-US"/>
              <a:t>Stallings Fig 17.11 illustrates the crypto processes used by the merchant to verify the customer’s purchase request order (step 2 on previous slide).</a:t>
            </a:r>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449E1A9-9304-FFEF-C510-1BC7D20A2FF5}"/>
              </a:ext>
            </a:extLst>
          </p:cNvPr>
          <p:cNvSpPr>
            <a:spLocks noGrp="1" noChangeArrowheads="1"/>
          </p:cNvSpPr>
          <p:nvPr>
            <p:ph type="sldNum" sz="quarter" idx="5"/>
          </p:nvPr>
        </p:nvSpPr>
        <p:spPr>
          <a:ln/>
        </p:spPr>
        <p:txBody>
          <a:bodyPr/>
          <a:lstStyle/>
          <a:p>
            <a:fld id="{948F6FA2-F269-42D0-885D-9CF3A9011D2B}" type="slidenum">
              <a:rPr lang="en-AU" altLang="en-US"/>
              <a:pPr/>
              <a:t>3</a:t>
            </a:fld>
            <a:endParaRPr lang="en-AU" altLang="en-US"/>
          </a:p>
        </p:txBody>
      </p:sp>
      <p:sp>
        <p:nvSpPr>
          <p:cNvPr id="48130" name="Rectangle 1026">
            <a:extLst>
              <a:ext uri="{FF2B5EF4-FFF2-40B4-BE49-F238E27FC236}">
                <a16:creationId xmlns:a16="http://schemas.microsoft.com/office/drawing/2014/main" id="{143C6922-ECED-B820-4034-35ABCC3D2EBD}"/>
              </a:ext>
            </a:extLst>
          </p:cNvPr>
          <p:cNvSpPr>
            <a:spLocks noRot="1" noChangeArrowheads="1" noTextEdit="1"/>
          </p:cNvSpPr>
          <p:nvPr>
            <p:ph type="sldImg"/>
          </p:nvPr>
        </p:nvSpPr>
        <p:spPr>
          <a:ln/>
        </p:spPr>
      </p:sp>
      <p:sp>
        <p:nvSpPr>
          <p:cNvPr id="48131" name="Rectangle 1027">
            <a:extLst>
              <a:ext uri="{FF2B5EF4-FFF2-40B4-BE49-F238E27FC236}">
                <a16:creationId xmlns:a16="http://schemas.microsoft.com/office/drawing/2014/main" id="{D1F1F935-5F99-4BC7-771F-49AE0738B74F}"/>
              </a:ext>
            </a:extLst>
          </p:cNvPr>
          <p:cNvSpPr>
            <a:spLocks noGrp="1" noChangeArrowheads="1"/>
          </p:cNvSpPr>
          <p:nvPr>
            <p:ph type="body" idx="1"/>
          </p:nvPr>
        </p:nvSpPr>
        <p:spPr/>
        <p:txBody>
          <a:bodyPr/>
          <a:lstStyle/>
          <a:p>
            <a:r>
              <a:rPr lang="en-US" altLang="en-US"/>
              <a:t>SSL probably most widely used Web security mechanism. Its implemented at the Transport layer; cf IPSec at Network layer; or various Application layer mechanisms eg. S/MIME &amp; SET (later).</a:t>
            </a:r>
          </a:p>
          <a:p>
            <a:r>
              <a:rPr lang="en-US" altLang="en-US">
                <a:latin typeface="Times-Roman" charset="0"/>
              </a:rPr>
              <a:t>SSL is designed to make use of TCP to provide a reliable end-to-end secure service. Netscape originated SSL. Version 3 of the protocol was designed with public review and input from industry and was published as an Internet draft document. Subsequently, the IETF TLS working group was formed to develop a common standard. SSL is not a single protocol but rather two layers of protocol, as shown next.</a:t>
            </a:r>
            <a:endParaRPr lang="en-AU" altLang="en-US">
              <a:latin typeface="Times-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B738C87-F25B-0782-3FCC-CA6CE025C9DC}"/>
              </a:ext>
            </a:extLst>
          </p:cNvPr>
          <p:cNvSpPr>
            <a:spLocks noGrp="1" noChangeArrowheads="1"/>
          </p:cNvSpPr>
          <p:nvPr>
            <p:ph type="sldNum" sz="quarter" idx="5"/>
          </p:nvPr>
        </p:nvSpPr>
        <p:spPr>
          <a:ln/>
        </p:spPr>
        <p:txBody>
          <a:bodyPr/>
          <a:lstStyle/>
          <a:p>
            <a:fld id="{076E55CA-66D1-4911-A02E-FDBCB99B0254}" type="slidenum">
              <a:rPr lang="en-AU" altLang="en-US"/>
              <a:pPr/>
              <a:t>21</a:t>
            </a:fld>
            <a:endParaRPr lang="en-AU" altLang="en-US"/>
          </a:p>
        </p:txBody>
      </p:sp>
      <p:sp>
        <p:nvSpPr>
          <p:cNvPr id="94210" name="Rectangle 2">
            <a:extLst>
              <a:ext uri="{FF2B5EF4-FFF2-40B4-BE49-F238E27FC236}">
                <a16:creationId xmlns:a16="http://schemas.microsoft.com/office/drawing/2014/main" id="{69ACE18A-3609-DC20-5CFD-72581E272A55}"/>
              </a:ext>
            </a:extLst>
          </p:cNvPr>
          <p:cNvSpPr>
            <a:spLocks noRot="1" noChangeArrowheads="1" noTextEdit="1"/>
          </p:cNvSpPr>
          <p:nvPr>
            <p:ph type="sldImg"/>
          </p:nvPr>
        </p:nvSpPr>
        <p:spPr>
          <a:ln/>
        </p:spPr>
      </p:sp>
      <p:sp>
        <p:nvSpPr>
          <p:cNvPr id="94211" name="Rectangle 3">
            <a:extLst>
              <a:ext uri="{FF2B5EF4-FFF2-40B4-BE49-F238E27FC236}">
                <a16:creationId xmlns:a16="http://schemas.microsoft.com/office/drawing/2014/main" id="{5123F850-8D2E-0D1C-1336-9CBDEC8362E6}"/>
              </a:ext>
            </a:extLst>
          </p:cNvPr>
          <p:cNvSpPr>
            <a:spLocks noGrp="1" noChangeArrowheads="1"/>
          </p:cNvSpPr>
          <p:nvPr>
            <p:ph type="body" idx="1"/>
          </p:nvPr>
        </p:nvSpPr>
        <p:spPr/>
        <p:txBody>
          <a:bodyPr/>
          <a:lstStyle/>
          <a:p>
            <a:r>
              <a:rPr lang="en-US" altLang="en-US"/>
              <a:t>During the processing of an order from a cardholder, the merchant authorizes the transaction with the payment gateway (step 3 in merchants list previously). </a:t>
            </a:r>
          </a:p>
          <a:p>
            <a:r>
              <a:rPr lang="en-US" altLang="en-US"/>
              <a:t>The payment authorization ensures that the transaction was approved by the issuer, guarantees the merchant will receive payment, so merchant can provide services or goods to customer. </a:t>
            </a:r>
          </a:p>
          <a:p>
            <a:r>
              <a:rPr lang="en-US" altLang="en-US"/>
              <a:t>The payment authorization exchange consists of two messages: Authorization Request and Authorization response.</a:t>
            </a:r>
          </a:p>
          <a:p>
            <a:r>
              <a:rPr lang="en-US" altLang="en-US"/>
              <a:t>The payment gateway performs the tasks shown on receiving the Authorization Request message.</a:t>
            </a:r>
          </a:p>
          <a:p>
            <a:endParaRPr lang="en-US" altLang="en-US"/>
          </a:p>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790FF9-A147-D808-1E87-25ACE181AEEB}"/>
              </a:ext>
            </a:extLst>
          </p:cNvPr>
          <p:cNvSpPr>
            <a:spLocks noGrp="1" noChangeArrowheads="1"/>
          </p:cNvSpPr>
          <p:nvPr>
            <p:ph type="sldNum" sz="quarter" idx="5"/>
          </p:nvPr>
        </p:nvSpPr>
        <p:spPr>
          <a:ln/>
        </p:spPr>
        <p:txBody>
          <a:bodyPr/>
          <a:lstStyle/>
          <a:p>
            <a:fld id="{1300E20C-9601-445B-8673-614730DCF5EC}" type="slidenum">
              <a:rPr lang="en-AU" altLang="en-US"/>
              <a:pPr/>
              <a:t>22</a:t>
            </a:fld>
            <a:endParaRPr lang="en-AU" altLang="en-US"/>
          </a:p>
        </p:txBody>
      </p:sp>
      <p:sp>
        <p:nvSpPr>
          <p:cNvPr id="95234" name="Rectangle 2">
            <a:extLst>
              <a:ext uri="{FF2B5EF4-FFF2-40B4-BE49-F238E27FC236}">
                <a16:creationId xmlns:a16="http://schemas.microsoft.com/office/drawing/2014/main" id="{97FBC965-CA80-A425-107B-0CC44978BCDC}"/>
              </a:ext>
            </a:extLst>
          </p:cNvPr>
          <p:cNvSpPr>
            <a:spLocks noRot="1" noChangeArrowheads="1" noTextEdit="1"/>
          </p:cNvSpPr>
          <p:nvPr>
            <p:ph type="sldImg"/>
          </p:nvPr>
        </p:nvSpPr>
        <p:spPr>
          <a:ln/>
        </p:spPr>
      </p:sp>
      <p:sp>
        <p:nvSpPr>
          <p:cNvPr id="95235" name="Rectangle 3">
            <a:extLst>
              <a:ext uri="{FF2B5EF4-FFF2-40B4-BE49-F238E27FC236}">
                <a16:creationId xmlns:a16="http://schemas.microsoft.com/office/drawing/2014/main" id="{F1D01213-D54F-A386-843A-AED6C95E67ED}"/>
              </a:ext>
            </a:extLst>
          </p:cNvPr>
          <p:cNvSpPr>
            <a:spLocks noGrp="1" noChangeArrowheads="1"/>
          </p:cNvSpPr>
          <p:nvPr>
            <p:ph type="body" idx="1"/>
          </p:nvPr>
        </p:nvSpPr>
        <p:spPr/>
        <p:txBody>
          <a:bodyPr/>
          <a:lstStyle/>
          <a:p>
            <a:r>
              <a:rPr lang="en-US" altLang="en-US"/>
              <a:t>To obtain payment, the merchant sends a capture request message to the payment gateway, for which the merchant generates, signs, and encrypts</a:t>
            </a:r>
          </a:p>
          <a:p>
            <a:r>
              <a:rPr lang="en-US" altLang="en-US"/>
              <a:t>a capture request block, including payment amount and transaction ID.</a:t>
            </a:r>
          </a:p>
          <a:p>
            <a:r>
              <a:rPr lang="en-US" altLang="en-US"/>
              <a:t>The payment gateway receives the capture request message, decrypts and verifies the capture request block and decrypts and verifies the capture token block. It then checks for consistency between the capture request and capture token.</a:t>
            </a:r>
          </a:p>
          <a:p>
            <a:r>
              <a:rPr lang="en-US" altLang="en-US"/>
              <a:t>It then creates a clearing request sent to the issuer over the private payment network, which causes funds to be transferred to the merchant’s account.</a:t>
            </a:r>
          </a:p>
          <a:p>
            <a:r>
              <a:rPr lang="en-US" altLang="en-US"/>
              <a:t>The gateway then notifies the merchant of payment in a Capture Response message, which includes a capture response block that the gateway signs</a:t>
            </a:r>
          </a:p>
          <a:p>
            <a:r>
              <a:rPr lang="en-US" altLang="en-US"/>
              <a:t>and encrypts, plus the gateway’s signature key certificate. The merchant software stores the capture response to be used for reconciliation with payment received from the acquirer.</a:t>
            </a:r>
          </a:p>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FC75D-45A5-DF45-D07D-CBC8BF969663}"/>
              </a:ext>
            </a:extLst>
          </p:cNvPr>
          <p:cNvSpPr>
            <a:spLocks noGrp="1" noChangeArrowheads="1"/>
          </p:cNvSpPr>
          <p:nvPr>
            <p:ph type="sldNum" sz="quarter" idx="5"/>
          </p:nvPr>
        </p:nvSpPr>
        <p:spPr>
          <a:ln/>
        </p:spPr>
        <p:txBody>
          <a:bodyPr/>
          <a:lstStyle/>
          <a:p>
            <a:fld id="{59539A4A-CF48-4BA3-8249-33280A528912}" type="slidenum">
              <a:rPr lang="en-AU" altLang="en-US"/>
              <a:pPr/>
              <a:t>23</a:t>
            </a:fld>
            <a:endParaRPr lang="en-AU" altLang="en-US"/>
          </a:p>
        </p:txBody>
      </p:sp>
      <p:sp>
        <p:nvSpPr>
          <p:cNvPr id="96258" name="Rectangle 2">
            <a:extLst>
              <a:ext uri="{FF2B5EF4-FFF2-40B4-BE49-F238E27FC236}">
                <a16:creationId xmlns:a16="http://schemas.microsoft.com/office/drawing/2014/main" id="{7B3DE1E3-5CB4-05E0-43FD-66EF13B372D5}"/>
              </a:ext>
            </a:extLst>
          </p:cNvPr>
          <p:cNvSpPr>
            <a:spLocks noRot="1" noChangeArrowheads="1" noTextEdit="1"/>
          </p:cNvSpPr>
          <p:nvPr>
            <p:ph type="sldImg"/>
          </p:nvPr>
        </p:nvSpPr>
        <p:spPr>
          <a:ln/>
        </p:spPr>
      </p:sp>
      <p:sp>
        <p:nvSpPr>
          <p:cNvPr id="96259" name="Rectangle 3">
            <a:extLst>
              <a:ext uri="{FF2B5EF4-FFF2-40B4-BE49-F238E27FC236}">
                <a16:creationId xmlns:a16="http://schemas.microsoft.com/office/drawing/2014/main" id="{0008F15A-6744-54F0-793E-D526EBA9A79B}"/>
              </a:ext>
            </a:extLst>
          </p:cNvPr>
          <p:cNvSpPr>
            <a:spLocks noGrp="1" noChangeArrowheads="1"/>
          </p:cNvSpPr>
          <p:nvPr>
            <p:ph type="body" idx="1"/>
          </p:nvPr>
        </p:nvSpPr>
        <p:spPr/>
        <p:txBody>
          <a:bodyPr/>
          <a:lstStyle/>
          <a:p>
            <a:r>
              <a:rPr lang="en-US" altLang="en-US"/>
              <a:t>Chapter 17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9F3E53-ABDD-EA9B-2C55-1CA4810BBFA6}"/>
              </a:ext>
            </a:extLst>
          </p:cNvPr>
          <p:cNvSpPr>
            <a:spLocks noGrp="1" noChangeArrowheads="1"/>
          </p:cNvSpPr>
          <p:nvPr>
            <p:ph type="sldNum" sz="quarter" idx="5"/>
          </p:nvPr>
        </p:nvSpPr>
        <p:spPr>
          <a:ln/>
        </p:spPr>
        <p:txBody>
          <a:bodyPr/>
          <a:lstStyle/>
          <a:p>
            <a:fld id="{249B0490-A7D1-41DE-BE9A-FD4D506E6B64}" type="slidenum">
              <a:rPr lang="en-AU" altLang="en-US"/>
              <a:pPr/>
              <a:t>4</a:t>
            </a:fld>
            <a:endParaRPr lang="en-AU" altLang="en-US"/>
          </a:p>
        </p:txBody>
      </p:sp>
      <p:sp>
        <p:nvSpPr>
          <p:cNvPr id="50178" name="Rectangle 2">
            <a:extLst>
              <a:ext uri="{FF2B5EF4-FFF2-40B4-BE49-F238E27FC236}">
                <a16:creationId xmlns:a16="http://schemas.microsoft.com/office/drawing/2014/main" id="{6620CF1E-0331-89B2-A745-43376C8CCB28}"/>
              </a:ext>
            </a:extLst>
          </p:cNvPr>
          <p:cNvSpPr>
            <a:spLocks noRot="1" noChangeArrowheads="1" noTextEdit="1"/>
          </p:cNvSpPr>
          <p:nvPr>
            <p:ph type="sldImg"/>
          </p:nvPr>
        </p:nvSpPr>
        <p:spPr>
          <a:ln/>
        </p:spPr>
      </p:sp>
      <p:sp>
        <p:nvSpPr>
          <p:cNvPr id="50179" name="Rectangle 3">
            <a:extLst>
              <a:ext uri="{FF2B5EF4-FFF2-40B4-BE49-F238E27FC236}">
                <a16:creationId xmlns:a16="http://schemas.microsoft.com/office/drawing/2014/main" id="{F3066E34-6EF7-CD72-D576-9F9769E7E4A3}"/>
              </a:ext>
            </a:extLst>
          </p:cNvPr>
          <p:cNvSpPr>
            <a:spLocks noGrp="1" noChangeArrowheads="1"/>
          </p:cNvSpPr>
          <p:nvPr>
            <p:ph type="body" idx="1"/>
          </p:nvPr>
        </p:nvSpPr>
        <p:spPr/>
        <p:txBody>
          <a:bodyPr/>
          <a:lstStyle/>
          <a:p>
            <a:r>
              <a:rPr lang="en-US" altLang="en-US"/>
              <a:t>Stallings Figure 17.2 shows the SSL Protocol stack. </a:t>
            </a:r>
            <a:r>
              <a:rPr lang="en-US" altLang="en-US">
                <a:latin typeface="Times-Roman" charset="0"/>
              </a:rPr>
              <a:t>The SSL Record Protocol provides basic security services to various higher-layer protocols. In particular, the Hypertext Transfer Protocol (HTTP), which provides the transfer service for Web client/server interaction, can operate on top of SSL. Three higher-layer protocols are also defined as part of SSL: the Handshake Protocol, Change Cipher Spec Protocol, and Alert Protocol. These SSL-specific protocols are used in the management of SSL exchanges.</a:t>
            </a:r>
            <a:endParaRPr lang="en-AU" altLang="en-US">
              <a:latin typeface="Times-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C8B102-EA8C-4AC5-5E3A-DBF33AECD382}"/>
              </a:ext>
            </a:extLst>
          </p:cNvPr>
          <p:cNvSpPr>
            <a:spLocks noGrp="1" noChangeArrowheads="1"/>
          </p:cNvSpPr>
          <p:nvPr>
            <p:ph type="sldNum" sz="quarter" idx="5"/>
          </p:nvPr>
        </p:nvSpPr>
        <p:spPr>
          <a:ln/>
        </p:spPr>
        <p:txBody>
          <a:bodyPr/>
          <a:lstStyle/>
          <a:p>
            <a:fld id="{7644B027-674C-4803-974D-D854BD05B6D5}" type="slidenum">
              <a:rPr lang="en-AU" altLang="en-US"/>
              <a:pPr/>
              <a:t>5</a:t>
            </a:fld>
            <a:endParaRPr lang="en-AU" altLang="en-US"/>
          </a:p>
        </p:txBody>
      </p:sp>
      <p:sp>
        <p:nvSpPr>
          <p:cNvPr id="83970" name="Rectangle 1026">
            <a:extLst>
              <a:ext uri="{FF2B5EF4-FFF2-40B4-BE49-F238E27FC236}">
                <a16:creationId xmlns:a16="http://schemas.microsoft.com/office/drawing/2014/main" id="{6DEF860E-E3FC-11D7-4FF8-4974209FE304}"/>
              </a:ext>
            </a:extLst>
          </p:cNvPr>
          <p:cNvSpPr>
            <a:spLocks noRot="1" noChangeArrowheads="1" noTextEdit="1"/>
          </p:cNvSpPr>
          <p:nvPr>
            <p:ph type="sldImg"/>
          </p:nvPr>
        </p:nvSpPr>
        <p:spPr>
          <a:ln/>
        </p:spPr>
      </p:sp>
      <p:sp>
        <p:nvSpPr>
          <p:cNvPr id="83971" name="Rectangle 1027">
            <a:extLst>
              <a:ext uri="{FF2B5EF4-FFF2-40B4-BE49-F238E27FC236}">
                <a16:creationId xmlns:a16="http://schemas.microsoft.com/office/drawing/2014/main" id="{683606AD-D640-3567-C4D3-6E8869028315}"/>
              </a:ext>
            </a:extLst>
          </p:cNvPr>
          <p:cNvSpPr>
            <a:spLocks noGrp="1" noChangeArrowheads="1"/>
          </p:cNvSpPr>
          <p:nvPr>
            <p:ph type="body" idx="1"/>
          </p:nvPr>
        </p:nvSpPr>
        <p:spPr/>
        <p:txBody>
          <a:bodyPr/>
          <a:lstStyle/>
          <a:p>
            <a:r>
              <a:rPr lang="en-US" altLang="en-US">
                <a:latin typeface="Times-Roman" charset="0"/>
              </a:rPr>
              <a:t>Two important SSL concepts are the SSL connection and the SSL session:</a:t>
            </a:r>
          </a:p>
          <a:p>
            <a:r>
              <a:rPr lang="en-US" altLang="en-US">
                <a:latin typeface="Times-Roman" charset="0"/>
              </a:rPr>
              <a:t>•</a:t>
            </a:r>
            <a:r>
              <a:rPr lang="en-US" altLang="en-US">
                <a:latin typeface="Helvetica" panose="020B0604020202020204" pitchFamily="34" charset="0"/>
              </a:rPr>
              <a:t> </a:t>
            </a:r>
            <a:r>
              <a:rPr lang="en-US" altLang="en-US">
                <a:latin typeface="Times-Roman" charset="0"/>
              </a:rPr>
              <a:t>Connection:</a:t>
            </a:r>
            <a:r>
              <a:rPr lang="en-US" altLang="en-US">
                <a:latin typeface="Helvetica" panose="020B0604020202020204" pitchFamily="34" charset="0"/>
              </a:rPr>
              <a:t> </a:t>
            </a:r>
            <a:r>
              <a:rPr lang="en-US" altLang="en-US">
                <a:latin typeface="Times-Roman" charset="0"/>
              </a:rPr>
              <a:t>A connection is a network transport that provides a suitable type of service, such connections are transient, peer-to-peer relationships, associated with one session</a:t>
            </a:r>
          </a:p>
          <a:p>
            <a:r>
              <a:rPr lang="en-US" altLang="en-US">
                <a:latin typeface="Times-Roman" charset="0"/>
              </a:rPr>
              <a:t>•</a:t>
            </a:r>
            <a:r>
              <a:rPr lang="en-US" altLang="en-US">
                <a:latin typeface="Helvetica" panose="020B0604020202020204" pitchFamily="34" charset="0"/>
              </a:rPr>
              <a:t> </a:t>
            </a:r>
            <a:r>
              <a:rPr lang="en-US" altLang="en-US">
                <a:latin typeface="Times-Roman" charset="0"/>
              </a:rPr>
              <a:t>Session: An SSL session is an association between a client and a server, created by the Handshake Protocol. Sessions define a set of cryptographic security parameters, which can be shared among multiple connections. Sessions are used to avoid the expensive negotiation of new security parameters for each connection.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A06A3A-F03A-0BEE-C6A8-65297E408394}"/>
              </a:ext>
            </a:extLst>
          </p:cNvPr>
          <p:cNvSpPr>
            <a:spLocks noGrp="1" noChangeArrowheads="1"/>
          </p:cNvSpPr>
          <p:nvPr>
            <p:ph type="sldNum" sz="quarter" idx="5"/>
          </p:nvPr>
        </p:nvSpPr>
        <p:spPr>
          <a:ln/>
        </p:spPr>
        <p:txBody>
          <a:bodyPr/>
          <a:lstStyle/>
          <a:p>
            <a:fld id="{18F8A5E1-6578-460A-B4F3-228818AA8184}" type="slidenum">
              <a:rPr lang="en-AU" altLang="en-US"/>
              <a:pPr/>
              <a:t>6</a:t>
            </a:fld>
            <a:endParaRPr lang="en-AU" altLang="en-US"/>
          </a:p>
        </p:txBody>
      </p:sp>
      <p:sp>
        <p:nvSpPr>
          <p:cNvPr id="53250" name="Rectangle 2">
            <a:extLst>
              <a:ext uri="{FF2B5EF4-FFF2-40B4-BE49-F238E27FC236}">
                <a16:creationId xmlns:a16="http://schemas.microsoft.com/office/drawing/2014/main" id="{CF9822C8-0FEC-D876-28A9-360230D9EAB4}"/>
              </a:ext>
            </a:extLst>
          </p:cNvPr>
          <p:cNvSpPr>
            <a:spLocks noRot="1" noChangeArrowheads="1" noTextEdit="1"/>
          </p:cNvSpPr>
          <p:nvPr>
            <p:ph type="sldImg"/>
          </p:nvPr>
        </p:nvSpPr>
        <p:spPr>
          <a:ln/>
        </p:spPr>
      </p:sp>
      <p:sp>
        <p:nvSpPr>
          <p:cNvPr id="53251" name="Rectangle 3">
            <a:extLst>
              <a:ext uri="{FF2B5EF4-FFF2-40B4-BE49-F238E27FC236}">
                <a16:creationId xmlns:a16="http://schemas.microsoft.com/office/drawing/2014/main" id="{7CE0E5D6-73BC-9464-1ED9-72A9384F78D3}"/>
              </a:ext>
            </a:extLst>
          </p:cNvPr>
          <p:cNvSpPr>
            <a:spLocks noGrp="1" noChangeArrowheads="1"/>
          </p:cNvSpPr>
          <p:nvPr>
            <p:ph type="body" idx="1"/>
          </p:nvPr>
        </p:nvSpPr>
        <p:spPr/>
        <p:txBody>
          <a:bodyPr/>
          <a:lstStyle/>
          <a:p>
            <a:r>
              <a:rPr lang="en-US" altLang="en-US"/>
              <a:t>SSL Record Protocol defines two services for SSL connections:</a:t>
            </a:r>
          </a:p>
          <a:p>
            <a:r>
              <a:rPr lang="en-US" altLang="en-US">
                <a:latin typeface="Times-Roman" charset="0"/>
              </a:rPr>
              <a:t>•</a:t>
            </a:r>
            <a:r>
              <a:rPr lang="en-US" altLang="en-US">
                <a:latin typeface="Helvetica" panose="020B0604020202020204" pitchFamily="34" charset="0"/>
              </a:rPr>
              <a:t> </a:t>
            </a:r>
            <a:r>
              <a:rPr lang="en-US" altLang="en-US">
                <a:latin typeface="Times-Roman" charset="0"/>
              </a:rPr>
              <a:t>Message Integrity:</a:t>
            </a:r>
            <a:r>
              <a:rPr lang="en-US" altLang="en-US">
                <a:latin typeface="Helvetica" panose="020B0604020202020204" pitchFamily="34" charset="0"/>
              </a:rPr>
              <a:t> </a:t>
            </a:r>
            <a:r>
              <a:rPr lang="en-US" altLang="en-US">
                <a:latin typeface="Times-Roman" charset="0"/>
              </a:rPr>
              <a:t>The Handshake Protocol also defines a shared secret key that is used to form a message authentication code (MAC), which is similar to HMAC</a:t>
            </a:r>
          </a:p>
          <a:p>
            <a:r>
              <a:rPr lang="en-US" altLang="en-US">
                <a:latin typeface="Times-Roman" charset="0"/>
              </a:rPr>
              <a:t>•</a:t>
            </a:r>
            <a:r>
              <a:rPr lang="en-US" altLang="en-US">
                <a:latin typeface="Helvetica" panose="020B0604020202020204" pitchFamily="34" charset="0"/>
              </a:rPr>
              <a:t> </a:t>
            </a:r>
            <a:r>
              <a:rPr lang="en-US" altLang="en-US">
                <a:latin typeface="Times-Roman" charset="0"/>
              </a:rPr>
              <a:t>Confidentiality:</a:t>
            </a:r>
            <a:r>
              <a:rPr lang="en-US" altLang="en-US">
                <a:latin typeface="Helvetica" panose="020B0604020202020204" pitchFamily="34" charset="0"/>
              </a:rPr>
              <a:t> </a:t>
            </a:r>
            <a:r>
              <a:rPr lang="en-US" altLang="en-US">
                <a:latin typeface="Times-Roman" charset="0"/>
              </a:rPr>
              <a:t>The Handshake Protocol defines a shared secret key that is used for conventional encryption of SSL payloads. The </a:t>
            </a:r>
            <a:r>
              <a:rPr lang="en-US" altLang="en-US"/>
              <a:t>message is compressed before being concatenated with the MAC and encrypted, with a range of ciphers being supported as shown.</a:t>
            </a:r>
            <a:endParaRPr lang="en-US" altLang="en-US">
              <a:latin typeface="Times-Roman" charset="0"/>
            </a:endParaRPr>
          </a:p>
          <a:p>
            <a:endParaRPr lang="en-AU" altLang="en-US">
              <a:latin typeface="Times-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DBF1C5-94A6-2DEE-2021-7B943CE8EE80}"/>
              </a:ext>
            </a:extLst>
          </p:cNvPr>
          <p:cNvSpPr>
            <a:spLocks noGrp="1" noChangeArrowheads="1"/>
          </p:cNvSpPr>
          <p:nvPr>
            <p:ph type="sldNum" sz="quarter" idx="5"/>
          </p:nvPr>
        </p:nvSpPr>
        <p:spPr>
          <a:ln/>
        </p:spPr>
        <p:txBody>
          <a:bodyPr/>
          <a:lstStyle/>
          <a:p>
            <a:fld id="{F3DB859A-45E9-403D-ACBB-E1D675691454}" type="slidenum">
              <a:rPr lang="en-AU" altLang="en-US"/>
              <a:pPr/>
              <a:t>7</a:t>
            </a:fld>
            <a:endParaRPr lang="en-AU" altLang="en-US"/>
          </a:p>
        </p:txBody>
      </p:sp>
      <p:sp>
        <p:nvSpPr>
          <p:cNvPr id="80898" name="Rectangle 2">
            <a:extLst>
              <a:ext uri="{FF2B5EF4-FFF2-40B4-BE49-F238E27FC236}">
                <a16:creationId xmlns:a16="http://schemas.microsoft.com/office/drawing/2014/main" id="{6D67BA83-EC46-616F-3D44-98805785CAE3}"/>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Rectangle 3">
            <a:extLst>
              <a:ext uri="{FF2B5EF4-FFF2-40B4-BE49-F238E27FC236}">
                <a16:creationId xmlns:a16="http://schemas.microsoft.com/office/drawing/2014/main" id="{EC969D45-5B41-4443-1E55-558F07BE6815}"/>
              </a:ext>
            </a:extLst>
          </p:cNvPr>
          <p:cNvSpPr>
            <a:spLocks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en-US"/>
              <a:t>Stallings </a:t>
            </a:r>
            <a:r>
              <a:rPr lang="en-US" altLang="en-US">
                <a:latin typeface="Times-Roman" charset="0"/>
              </a:rPr>
              <a:t>Figure17.3 shows the overall operation of the SSL Record Protocol. The Record Protocol takes an application message to be transmitted, fragments the data into manageable blocks, optionally compresses the data, applies a MAC, encrypts, adds a header, and transmits the resulting unit in a TCP segment. Received data are decrypted, verified, decompressed, and reassembled and then delivered to higher-layer applications. </a:t>
            </a:r>
            <a:endParaRPr lang="en-AU" altLang="en-US">
              <a:latin typeface="Times-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425A10-CDD3-00FF-3386-E5C256F843A4}"/>
              </a:ext>
            </a:extLst>
          </p:cNvPr>
          <p:cNvSpPr>
            <a:spLocks noGrp="1" noChangeArrowheads="1"/>
          </p:cNvSpPr>
          <p:nvPr>
            <p:ph type="sldNum" sz="quarter" idx="5"/>
          </p:nvPr>
        </p:nvSpPr>
        <p:spPr>
          <a:ln/>
        </p:spPr>
        <p:txBody>
          <a:bodyPr/>
          <a:lstStyle/>
          <a:p>
            <a:fld id="{3F64BB03-9D88-404D-A931-0D770742CD77}" type="slidenum">
              <a:rPr lang="en-AU" altLang="en-US"/>
              <a:pPr/>
              <a:t>8</a:t>
            </a:fld>
            <a:endParaRPr lang="en-AU" altLang="en-US"/>
          </a:p>
        </p:txBody>
      </p:sp>
      <p:sp>
        <p:nvSpPr>
          <p:cNvPr id="84994" name="Rectangle 2">
            <a:extLst>
              <a:ext uri="{FF2B5EF4-FFF2-40B4-BE49-F238E27FC236}">
                <a16:creationId xmlns:a16="http://schemas.microsoft.com/office/drawing/2014/main" id="{51996066-948B-ADBF-94B9-74B1C88DB2D6}"/>
              </a:ext>
            </a:extLst>
          </p:cNvPr>
          <p:cNvSpPr>
            <a:spLocks noRot="1" noChangeArrowheads="1" noTextEdit="1"/>
          </p:cNvSpPr>
          <p:nvPr>
            <p:ph type="sldImg"/>
          </p:nvPr>
        </p:nvSpPr>
        <p:spPr>
          <a:ln/>
        </p:spPr>
      </p:sp>
      <p:sp>
        <p:nvSpPr>
          <p:cNvPr id="84995" name="Rectangle 3">
            <a:extLst>
              <a:ext uri="{FF2B5EF4-FFF2-40B4-BE49-F238E27FC236}">
                <a16:creationId xmlns:a16="http://schemas.microsoft.com/office/drawing/2014/main" id="{C4C59F97-CB4D-1173-4B86-9598498D7FFF}"/>
              </a:ext>
            </a:extLst>
          </p:cNvPr>
          <p:cNvSpPr>
            <a:spLocks noGrp="1" noChangeArrowheads="1"/>
          </p:cNvSpPr>
          <p:nvPr>
            <p:ph type="body" idx="1"/>
          </p:nvPr>
        </p:nvSpPr>
        <p:spPr/>
        <p:txBody>
          <a:bodyPr/>
          <a:lstStyle/>
          <a:p>
            <a:r>
              <a:rPr lang="en-US" altLang="en-US">
                <a:latin typeface="Times-Roman" charset="0"/>
              </a:rPr>
              <a:t>The Change Cipher Spec Protocol is one of the three SSL-specific protocols that use the SSL Record Protocol, and it is the simplest, consisting of a single message. Its purpose  is to cause the pending state to be copied into the current state, which updates the cipher suite to be used on this connection.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7DBC1C4-FC8F-7B39-2899-05F7F1A0607E}"/>
              </a:ext>
            </a:extLst>
          </p:cNvPr>
          <p:cNvSpPr>
            <a:spLocks noGrp="1" noChangeArrowheads="1"/>
          </p:cNvSpPr>
          <p:nvPr>
            <p:ph type="sldNum" sz="quarter" idx="5"/>
          </p:nvPr>
        </p:nvSpPr>
        <p:spPr>
          <a:ln/>
        </p:spPr>
        <p:txBody>
          <a:bodyPr/>
          <a:lstStyle/>
          <a:p>
            <a:fld id="{3A9720B6-2F1F-4ECC-9146-CBA948730C90}" type="slidenum">
              <a:rPr lang="en-AU" altLang="en-US"/>
              <a:pPr/>
              <a:t>9</a:t>
            </a:fld>
            <a:endParaRPr lang="en-AU" altLang="en-US"/>
          </a:p>
        </p:txBody>
      </p:sp>
      <p:sp>
        <p:nvSpPr>
          <p:cNvPr id="86018" name="Rectangle 2">
            <a:extLst>
              <a:ext uri="{FF2B5EF4-FFF2-40B4-BE49-F238E27FC236}">
                <a16:creationId xmlns:a16="http://schemas.microsoft.com/office/drawing/2014/main" id="{1CCB7C62-6032-A84E-45E0-27D985FF1625}"/>
              </a:ext>
            </a:extLst>
          </p:cNvPr>
          <p:cNvSpPr>
            <a:spLocks noRot="1" noChangeArrowheads="1" noTextEdit="1"/>
          </p:cNvSpPr>
          <p:nvPr>
            <p:ph type="sldImg"/>
          </p:nvPr>
        </p:nvSpPr>
        <p:spPr>
          <a:ln/>
        </p:spPr>
      </p:sp>
      <p:sp>
        <p:nvSpPr>
          <p:cNvPr id="86019" name="Rectangle 3">
            <a:extLst>
              <a:ext uri="{FF2B5EF4-FFF2-40B4-BE49-F238E27FC236}">
                <a16:creationId xmlns:a16="http://schemas.microsoft.com/office/drawing/2014/main" id="{E9C2DA28-8BA7-DCC1-B192-C4434BE0BDC7}"/>
              </a:ext>
            </a:extLst>
          </p:cNvPr>
          <p:cNvSpPr>
            <a:spLocks noGrp="1" noChangeArrowheads="1"/>
          </p:cNvSpPr>
          <p:nvPr>
            <p:ph type="body" idx="1"/>
          </p:nvPr>
        </p:nvSpPr>
        <p:spPr/>
        <p:txBody>
          <a:bodyPr/>
          <a:lstStyle/>
          <a:p>
            <a:r>
              <a:rPr lang="en-US" altLang="en-US">
                <a:latin typeface="Times-Roman" charset="0"/>
              </a:rPr>
              <a:t>The Alert Protocol is used to convey SSL-related alerts to the peer entity. As with other applications that use SSL, alert messages are compressed and encrypted, as specified by the current state.</a:t>
            </a:r>
          </a:p>
          <a:p>
            <a:r>
              <a:rPr lang="en-US" altLang="en-US">
                <a:latin typeface="Times-Roman" charset="0"/>
              </a:rPr>
              <a:t>Each message in this protocol consists of two bytes, the first takes the value warning(1) or fatal(2) to convey the severity of the message. The second byte contains a code that indicates the specific alert. The first group shown are the fatal alerts, the others are warnings.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1FE1B9-8E69-A2AF-697E-C1AB020C9002}"/>
              </a:ext>
            </a:extLst>
          </p:cNvPr>
          <p:cNvSpPr>
            <a:spLocks noGrp="1" noChangeArrowheads="1"/>
          </p:cNvSpPr>
          <p:nvPr>
            <p:ph type="sldNum" sz="quarter" idx="5"/>
          </p:nvPr>
        </p:nvSpPr>
        <p:spPr>
          <a:ln/>
        </p:spPr>
        <p:txBody>
          <a:bodyPr/>
          <a:lstStyle/>
          <a:p>
            <a:fld id="{B78CB3C4-054E-4BA3-8A91-167379E5C151}" type="slidenum">
              <a:rPr lang="en-AU" altLang="en-US"/>
              <a:pPr/>
              <a:t>10</a:t>
            </a:fld>
            <a:endParaRPr lang="en-AU" altLang="en-US"/>
          </a:p>
        </p:txBody>
      </p:sp>
      <p:sp>
        <p:nvSpPr>
          <p:cNvPr id="87042" name="Rectangle 2">
            <a:extLst>
              <a:ext uri="{FF2B5EF4-FFF2-40B4-BE49-F238E27FC236}">
                <a16:creationId xmlns:a16="http://schemas.microsoft.com/office/drawing/2014/main" id="{FBBA0F63-BD85-DB7B-1B9F-24E1205F3085}"/>
              </a:ext>
            </a:extLst>
          </p:cNvPr>
          <p:cNvSpPr>
            <a:spLocks noRot="1" noChangeArrowheads="1" noTextEdit="1"/>
          </p:cNvSpPr>
          <p:nvPr>
            <p:ph type="sldImg"/>
          </p:nvPr>
        </p:nvSpPr>
        <p:spPr>
          <a:ln/>
        </p:spPr>
      </p:sp>
      <p:sp>
        <p:nvSpPr>
          <p:cNvPr id="87043" name="Rectangle 3">
            <a:extLst>
              <a:ext uri="{FF2B5EF4-FFF2-40B4-BE49-F238E27FC236}">
                <a16:creationId xmlns:a16="http://schemas.microsoft.com/office/drawing/2014/main" id="{0BBFAA55-F7B1-EADC-F861-4F5004044AA6}"/>
              </a:ext>
            </a:extLst>
          </p:cNvPr>
          <p:cNvSpPr>
            <a:spLocks noGrp="1" noChangeArrowheads="1"/>
          </p:cNvSpPr>
          <p:nvPr>
            <p:ph type="body" idx="1"/>
          </p:nvPr>
        </p:nvSpPr>
        <p:spPr/>
        <p:txBody>
          <a:bodyPr/>
          <a:lstStyle/>
          <a:p>
            <a:r>
              <a:rPr lang="en-US" altLang="en-US">
                <a:latin typeface="Times-Roman" charset="0"/>
              </a:rPr>
              <a:t>The most complex part of SSL is the Handshake Protocol. This protocol allows the server and client to authenticate each other and to negotiate an encryption and MAC algorithm and cryptographic keys to be used to protect data sent in an SSL record. The Handshake Protocol is used before any application data is transmitted.</a:t>
            </a:r>
            <a:r>
              <a:rPr lang="en-US" altLang="en-US">
                <a:latin typeface="Helvetica" panose="020B0604020202020204" pitchFamily="34" charset="0"/>
              </a:rPr>
              <a:t> </a:t>
            </a:r>
            <a:r>
              <a:rPr lang="en-US" altLang="en-US">
                <a:latin typeface="Times-Roman" charset="0"/>
              </a:rPr>
              <a:t>The Handshake Protocol consists of a series of messages exchanged by client and server, which can be viewed in 4 phases:</a:t>
            </a:r>
          </a:p>
          <a:p>
            <a:pPr>
              <a:buFontTx/>
              <a:buChar char="•"/>
            </a:pPr>
            <a:r>
              <a:rPr lang="en-US" altLang="en-US">
                <a:latin typeface="Times-Roman" charset="0"/>
              </a:rPr>
              <a:t>Phase 1. Establish Security Capabilities - this phase is used  by the client to initiate a logical connection and to establish the security capabilities that will be associated with it</a:t>
            </a:r>
          </a:p>
          <a:p>
            <a:pPr>
              <a:buFontTx/>
              <a:buChar char="•"/>
            </a:pPr>
            <a:r>
              <a:rPr lang="en-US" altLang="en-US">
                <a:latin typeface="Times-Roman" charset="0"/>
              </a:rPr>
              <a:t>Phase 2. Server Authentication and Key Exchange - the server begins this phase by sending its certificate if it needs to be authenticated.</a:t>
            </a:r>
          </a:p>
          <a:p>
            <a:pPr>
              <a:buFontTx/>
              <a:buChar char="•"/>
            </a:pPr>
            <a:r>
              <a:rPr lang="en-US" altLang="en-US">
                <a:latin typeface="Times-Roman" charset="0"/>
              </a:rPr>
              <a:t>Phase 3. Client Authentication and Key Exchange - the client should verify that the server provided a valid certificate if required and check that the server_hello parameters are acceptable</a:t>
            </a:r>
          </a:p>
          <a:p>
            <a:pPr>
              <a:buFontTx/>
              <a:buChar char="•"/>
            </a:pPr>
            <a:r>
              <a:rPr lang="en-US" altLang="en-US">
                <a:latin typeface="Times-Roman" charset="0"/>
              </a:rPr>
              <a:t>Phase 4. Finish - this phase completes the setting up of a secure connection. The client sends a change_cipher_spec message and copies the pending CipherSpec into the current CipherSpec</a:t>
            </a:r>
          </a:p>
          <a:p>
            <a:endParaRPr lang="en-US" altLang="en-US">
              <a:latin typeface="Times-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446745" cy="707886"/>
          </a:xfrm>
          <a:prstGeom prst="rect">
            <a:avLst/>
          </a:prstGeom>
        </p:spPr>
        <p:txBody>
          <a:bodyPr wrap="square">
            <a:spAutoFit/>
          </a:bodyPr>
          <a:lstStyle/>
          <a:p>
            <a:pPr algn="ctr"/>
            <a:r>
              <a:rPr lang="en-US" altLang="en-US" sz="4000" i="0" dirty="0">
                <a:latin typeface="Arial" panose="020B0604020202020204" pitchFamily="34" charset="0"/>
              </a:rPr>
              <a:t>Web Security</a:t>
            </a: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443CD80-FEFE-19C0-25A1-DCC5FA80E728}"/>
              </a:ext>
            </a:extLst>
          </p:cNvPr>
          <p:cNvSpPr>
            <a:spLocks noGrp="1" noChangeArrowheads="1"/>
          </p:cNvSpPr>
          <p:nvPr>
            <p:ph type="title"/>
          </p:nvPr>
        </p:nvSpPr>
        <p:spPr>
          <a:xfrm>
            <a:off x="1537447" y="-53182"/>
            <a:ext cx="10515600" cy="1325563"/>
          </a:xfrm>
        </p:spPr>
        <p:txBody>
          <a:bodyPr/>
          <a:lstStyle/>
          <a:p>
            <a:r>
              <a:rPr lang="en-US" altLang="en-US" dirty="0"/>
              <a:t>SSL Handshake Protocol</a:t>
            </a:r>
            <a:endParaRPr lang="en-AU" altLang="en-US" dirty="0"/>
          </a:p>
        </p:txBody>
      </p:sp>
      <p:sp>
        <p:nvSpPr>
          <p:cNvPr id="56323" name="Rectangle 3">
            <a:extLst>
              <a:ext uri="{FF2B5EF4-FFF2-40B4-BE49-F238E27FC236}">
                <a16:creationId xmlns:a16="http://schemas.microsoft.com/office/drawing/2014/main" id="{FF0B24A5-5A29-AF89-0A66-FF7AFC06363A}"/>
              </a:ext>
            </a:extLst>
          </p:cNvPr>
          <p:cNvSpPr>
            <a:spLocks noGrp="1" noChangeArrowheads="1"/>
          </p:cNvSpPr>
          <p:nvPr>
            <p:ph type="body" idx="1"/>
          </p:nvPr>
        </p:nvSpPr>
        <p:spPr>
          <a:xfrm>
            <a:off x="1981200" y="1447800"/>
            <a:ext cx="8458200" cy="4800600"/>
          </a:xfrm>
        </p:spPr>
        <p:txBody>
          <a:bodyPr/>
          <a:lstStyle/>
          <a:p>
            <a:pPr marL="609600" indent="-609600"/>
            <a:r>
              <a:rPr lang="en-AU" altLang="en-US"/>
              <a:t>allows server &amp; client to:</a:t>
            </a:r>
          </a:p>
          <a:p>
            <a:pPr marL="990600" lvl="1" indent="-533400"/>
            <a:r>
              <a:rPr lang="en-AU" altLang="en-US"/>
              <a:t>authenticate each other</a:t>
            </a:r>
          </a:p>
          <a:p>
            <a:pPr marL="990600" lvl="1" indent="-533400"/>
            <a:r>
              <a:rPr lang="en-AU" altLang="en-US"/>
              <a:t>to negotiate encryption &amp; MAC algorithms</a:t>
            </a:r>
          </a:p>
          <a:p>
            <a:pPr marL="990600" lvl="1" indent="-533400"/>
            <a:r>
              <a:rPr lang="en-AU" altLang="en-US"/>
              <a:t>to negotiate cryptographic keys to be used</a:t>
            </a:r>
          </a:p>
          <a:p>
            <a:pPr marL="609600" indent="-609600"/>
            <a:r>
              <a:rPr lang="en-US" altLang="en-US"/>
              <a:t>comprises a series of messages in phases</a:t>
            </a:r>
          </a:p>
          <a:p>
            <a:pPr marL="990600" lvl="1" indent="-533400">
              <a:buFont typeface="Times" panose="02020603050405020304" pitchFamily="18" charset="0"/>
              <a:buAutoNum type="arabicPeriod"/>
            </a:pPr>
            <a:r>
              <a:rPr lang="en-AU" altLang="en-US"/>
              <a:t>Establish Security Capabilities</a:t>
            </a:r>
          </a:p>
          <a:p>
            <a:pPr marL="990600" lvl="1" indent="-533400">
              <a:buFont typeface="Times" panose="02020603050405020304" pitchFamily="18" charset="0"/>
              <a:buAutoNum type="arabicPeriod"/>
            </a:pPr>
            <a:r>
              <a:rPr lang="en-AU" altLang="en-US"/>
              <a:t>Server Authentication and Key Exchange</a:t>
            </a:r>
          </a:p>
          <a:p>
            <a:pPr marL="990600" lvl="1" indent="-533400">
              <a:buFont typeface="Times" panose="02020603050405020304" pitchFamily="18" charset="0"/>
              <a:buAutoNum type="arabicPeriod"/>
            </a:pPr>
            <a:r>
              <a:rPr lang="en-AU" altLang="en-US"/>
              <a:t>Client Authentication and Key Exchange</a:t>
            </a:r>
          </a:p>
          <a:p>
            <a:pPr marL="990600" lvl="1" indent="-533400">
              <a:buFont typeface="Times" panose="02020603050405020304" pitchFamily="18" charset="0"/>
              <a:buAutoNum type="arabicPeriod"/>
            </a:pPr>
            <a:r>
              <a:rPr lang="en-AU" altLang="en-US"/>
              <a:t>Finish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9710D8E-DEF4-F23A-585E-C13EC4307C53}"/>
              </a:ext>
            </a:extLst>
          </p:cNvPr>
          <p:cNvSpPr>
            <a:spLocks noGrp="1" noChangeArrowheads="1"/>
          </p:cNvSpPr>
          <p:nvPr>
            <p:ph type="title"/>
          </p:nvPr>
        </p:nvSpPr>
        <p:spPr>
          <a:xfrm>
            <a:off x="1676400" y="-172757"/>
            <a:ext cx="10515600" cy="1325563"/>
          </a:xfrm>
        </p:spPr>
        <p:txBody>
          <a:bodyPr/>
          <a:lstStyle/>
          <a:p>
            <a:r>
              <a:rPr lang="en-US" altLang="en-US" dirty="0"/>
              <a:t>SSL Handshake Protocol</a:t>
            </a:r>
            <a:endParaRPr lang="en-AU" altLang="en-US" dirty="0"/>
          </a:p>
        </p:txBody>
      </p:sp>
      <p:pic>
        <p:nvPicPr>
          <p:cNvPr id="57349" name="Picture 5">
            <a:extLst>
              <a:ext uri="{FF2B5EF4-FFF2-40B4-BE49-F238E27FC236}">
                <a16:creationId xmlns:a16="http://schemas.microsoft.com/office/drawing/2014/main" id="{91E55A94-6435-91C5-5901-C0347A3D5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80" b="10739"/>
          <a:stretch>
            <a:fillRect/>
          </a:stretch>
        </p:blipFill>
        <p:spPr bwMode="auto">
          <a:xfrm>
            <a:off x="3765550" y="1152806"/>
            <a:ext cx="4660900" cy="51673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08C987C-7E05-3971-BA15-F09CEEC39BFE}"/>
              </a:ext>
            </a:extLst>
          </p:cNvPr>
          <p:cNvSpPr>
            <a:spLocks noGrp="1" noChangeArrowheads="1"/>
          </p:cNvSpPr>
          <p:nvPr>
            <p:ph type="title"/>
          </p:nvPr>
        </p:nvSpPr>
        <p:spPr>
          <a:xfrm>
            <a:off x="1528483" y="0"/>
            <a:ext cx="10515600" cy="1325563"/>
          </a:xfrm>
        </p:spPr>
        <p:txBody>
          <a:bodyPr/>
          <a:lstStyle/>
          <a:p>
            <a:r>
              <a:rPr lang="en-US" altLang="en-US" dirty="0"/>
              <a:t>TLS (Transport Layer Security)</a:t>
            </a:r>
            <a:endParaRPr lang="en-AU" altLang="en-US" dirty="0"/>
          </a:p>
        </p:txBody>
      </p:sp>
      <p:sp>
        <p:nvSpPr>
          <p:cNvPr id="59395" name="Rectangle 3">
            <a:extLst>
              <a:ext uri="{FF2B5EF4-FFF2-40B4-BE49-F238E27FC236}">
                <a16:creationId xmlns:a16="http://schemas.microsoft.com/office/drawing/2014/main" id="{0580092B-F4C1-1468-3730-AFD493F55FDB}"/>
              </a:ext>
            </a:extLst>
          </p:cNvPr>
          <p:cNvSpPr>
            <a:spLocks noGrp="1" noChangeArrowheads="1"/>
          </p:cNvSpPr>
          <p:nvPr>
            <p:ph type="body" idx="1"/>
          </p:nvPr>
        </p:nvSpPr>
        <p:spPr>
          <a:xfrm>
            <a:off x="936812" y="1574613"/>
            <a:ext cx="10515600" cy="4351338"/>
          </a:xfrm>
        </p:spPr>
        <p:txBody>
          <a:bodyPr/>
          <a:lstStyle/>
          <a:p>
            <a:pPr>
              <a:lnSpc>
                <a:spcPct val="90000"/>
              </a:lnSpc>
            </a:pPr>
            <a:r>
              <a:rPr lang="en-US" altLang="en-US" dirty="0"/>
              <a:t>IETF standard RFC 2246 similar to SSLv3</a:t>
            </a:r>
          </a:p>
          <a:p>
            <a:pPr>
              <a:lnSpc>
                <a:spcPct val="90000"/>
              </a:lnSpc>
            </a:pPr>
            <a:r>
              <a:rPr lang="en-US" altLang="en-US" dirty="0"/>
              <a:t>with minor differences</a:t>
            </a:r>
          </a:p>
          <a:p>
            <a:pPr lvl="1">
              <a:lnSpc>
                <a:spcPct val="90000"/>
              </a:lnSpc>
            </a:pPr>
            <a:r>
              <a:rPr lang="en-US" altLang="en-US" dirty="0"/>
              <a:t>in record format version number</a:t>
            </a:r>
          </a:p>
          <a:p>
            <a:pPr lvl="1">
              <a:lnSpc>
                <a:spcPct val="90000"/>
              </a:lnSpc>
            </a:pPr>
            <a:r>
              <a:rPr lang="en-US" altLang="en-US" dirty="0"/>
              <a:t>uses HMAC for MAC</a:t>
            </a:r>
          </a:p>
          <a:p>
            <a:pPr lvl="1">
              <a:lnSpc>
                <a:spcPct val="90000"/>
              </a:lnSpc>
            </a:pPr>
            <a:r>
              <a:rPr lang="en-US" altLang="en-US" dirty="0"/>
              <a:t>a pseudo-random function expands secrets</a:t>
            </a:r>
          </a:p>
          <a:p>
            <a:pPr lvl="1">
              <a:lnSpc>
                <a:spcPct val="90000"/>
              </a:lnSpc>
            </a:pPr>
            <a:r>
              <a:rPr lang="en-US" altLang="en-US" dirty="0"/>
              <a:t>has additional alert codes</a:t>
            </a:r>
          </a:p>
          <a:p>
            <a:pPr lvl="1">
              <a:lnSpc>
                <a:spcPct val="90000"/>
              </a:lnSpc>
            </a:pPr>
            <a:r>
              <a:rPr lang="en-US" altLang="en-US" dirty="0"/>
              <a:t>some changes in supported ciphers</a:t>
            </a:r>
          </a:p>
          <a:p>
            <a:pPr lvl="1">
              <a:lnSpc>
                <a:spcPct val="90000"/>
              </a:lnSpc>
            </a:pPr>
            <a:r>
              <a:rPr lang="en-US" altLang="en-US" dirty="0"/>
              <a:t>changes in certificate types &amp; negotiations</a:t>
            </a:r>
          </a:p>
          <a:p>
            <a:pPr lvl="1">
              <a:lnSpc>
                <a:spcPct val="90000"/>
              </a:lnSpc>
            </a:pPr>
            <a:r>
              <a:rPr lang="en-US" altLang="en-US" dirty="0"/>
              <a:t>changes in crypto computations &amp; padding</a:t>
            </a:r>
            <a:endParaRPr lang="en-AU"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2656037-37B7-EE4F-33C1-8130C78DE466}"/>
              </a:ext>
            </a:extLst>
          </p:cNvPr>
          <p:cNvSpPr>
            <a:spLocks noGrp="1" noChangeArrowheads="1"/>
          </p:cNvSpPr>
          <p:nvPr>
            <p:ph type="title"/>
          </p:nvPr>
        </p:nvSpPr>
        <p:spPr>
          <a:xfrm>
            <a:off x="1600200" y="0"/>
            <a:ext cx="10515600" cy="1325563"/>
          </a:xfrm>
        </p:spPr>
        <p:txBody>
          <a:bodyPr/>
          <a:lstStyle/>
          <a:p>
            <a:r>
              <a:rPr lang="en-US" altLang="en-US" sz="4000" dirty="0"/>
              <a:t>Secure Electronic Transactions (SET)</a:t>
            </a:r>
            <a:endParaRPr lang="en-AU" altLang="en-US" sz="4000" dirty="0"/>
          </a:p>
        </p:txBody>
      </p:sp>
      <p:sp>
        <p:nvSpPr>
          <p:cNvPr id="60419" name="Rectangle 3">
            <a:extLst>
              <a:ext uri="{FF2B5EF4-FFF2-40B4-BE49-F238E27FC236}">
                <a16:creationId xmlns:a16="http://schemas.microsoft.com/office/drawing/2014/main" id="{B7E3A11C-14E0-6BC9-1BD8-B4DEE4596B4D}"/>
              </a:ext>
            </a:extLst>
          </p:cNvPr>
          <p:cNvSpPr>
            <a:spLocks noGrp="1" noChangeArrowheads="1"/>
          </p:cNvSpPr>
          <p:nvPr>
            <p:ph type="body" idx="1"/>
          </p:nvPr>
        </p:nvSpPr>
        <p:spPr/>
        <p:txBody>
          <a:bodyPr/>
          <a:lstStyle/>
          <a:p>
            <a:r>
              <a:rPr lang="en-AU" altLang="en-US"/>
              <a:t>open encryption &amp; security specification</a:t>
            </a:r>
          </a:p>
          <a:p>
            <a:r>
              <a:rPr lang="en-AU" altLang="en-US"/>
              <a:t>to protect Internet credit card transactions</a:t>
            </a:r>
          </a:p>
          <a:p>
            <a:r>
              <a:rPr lang="en-US" altLang="en-US"/>
              <a:t>developed in 1996 by Mastercard, Visa etc</a:t>
            </a:r>
            <a:endParaRPr lang="en-AU" altLang="en-US"/>
          </a:p>
          <a:p>
            <a:r>
              <a:rPr lang="en-US" altLang="en-US"/>
              <a:t>not a payment system</a:t>
            </a:r>
          </a:p>
          <a:p>
            <a:r>
              <a:rPr lang="en-US" altLang="en-US"/>
              <a:t>rather </a:t>
            </a:r>
            <a:r>
              <a:rPr lang="en-AU" altLang="en-US"/>
              <a:t>a set of security protocols &amp; formats</a:t>
            </a:r>
          </a:p>
          <a:p>
            <a:pPr lvl="1"/>
            <a:r>
              <a:rPr lang="en-US" altLang="en-US"/>
              <a:t>secure communications amongst parties</a:t>
            </a:r>
          </a:p>
          <a:p>
            <a:pPr lvl="1"/>
            <a:r>
              <a:rPr lang="en-US" altLang="en-US"/>
              <a:t>trust from use of X.509v3 certificates</a:t>
            </a:r>
          </a:p>
          <a:p>
            <a:pPr lvl="1"/>
            <a:r>
              <a:rPr lang="en-US" altLang="en-US"/>
              <a:t>privacy by restricted info to those who need it</a:t>
            </a:r>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0919078-4021-CE6F-30DE-BE0226141054}"/>
              </a:ext>
            </a:extLst>
          </p:cNvPr>
          <p:cNvSpPr>
            <a:spLocks noGrp="1" noChangeArrowheads="1"/>
          </p:cNvSpPr>
          <p:nvPr>
            <p:ph type="title"/>
          </p:nvPr>
        </p:nvSpPr>
        <p:spPr>
          <a:xfrm>
            <a:off x="1591236" y="-118970"/>
            <a:ext cx="10515600" cy="1325563"/>
          </a:xfrm>
        </p:spPr>
        <p:txBody>
          <a:bodyPr/>
          <a:lstStyle/>
          <a:p>
            <a:r>
              <a:rPr lang="en-US" altLang="en-US" dirty="0"/>
              <a:t>SET Components</a:t>
            </a:r>
            <a:endParaRPr lang="en-AU" altLang="en-US" dirty="0"/>
          </a:p>
        </p:txBody>
      </p:sp>
      <p:pic>
        <p:nvPicPr>
          <p:cNvPr id="61443" name="Picture 3">
            <a:extLst>
              <a:ext uri="{FF2B5EF4-FFF2-40B4-BE49-F238E27FC236}">
                <a16:creationId xmlns:a16="http://schemas.microsoft.com/office/drawing/2014/main" id="{2AC2FF3C-EC0F-4F85-7165-FDD9B7B88EF0}"/>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noFill/>
          <a:extLst>
            <a:ext uri="{909E8E84-426E-40DD-AFC4-6F175D3DCCD1}">
              <a14:hiddenFill xmlns:a14="http://schemas.microsoft.com/office/drawing/2010/main">
                <a:solidFill>
                  <a:schemeClr val="accent1">
                    <a:alpha val="70000"/>
                  </a:schemeClr>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EAD6B2F-2D36-872E-6360-2B8D2C9E0986}"/>
              </a:ext>
            </a:extLst>
          </p:cNvPr>
          <p:cNvSpPr>
            <a:spLocks noGrp="1" noChangeArrowheads="1"/>
          </p:cNvSpPr>
          <p:nvPr>
            <p:ph type="title"/>
          </p:nvPr>
        </p:nvSpPr>
        <p:spPr>
          <a:xfrm>
            <a:off x="1537447" y="0"/>
            <a:ext cx="10515600" cy="1325563"/>
          </a:xfrm>
        </p:spPr>
        <p:txBody>
          <a:bodyPr/>
          <a:lstStyle/>
          <a:p>
            <a:r>
              <a:rPr lang="en-US" altLang="en-US" dirty="0"/>
              <a:t>SET Transaction</a:t>
            </a:r>
            <a:endParaRPr lang="en-AU" altLang="en-US" dirty="0"/>
          </a:p>
        </p:txBody>
      </p:sp>
      <p:sp>
        <p:nvSpPr>
          <p:cNvPr id="63491" name="Rectangle 3">
            <a:extLst>
              <a:ext uri="{FF2B5EF4-FFF2-40B4-BE49-F238E27FC236}">
                <a16:creationId xmlns:a16="http://schemas.microsoft.com/office/drawing/2014/main" id="{DF4C2C6F-1053-392F-ED0C-5E576CD7B57C}"/>
              </a:ext>
            </a:extLst>
          </p:cNvPr>
          <p:cNvSpPr>
            <a:spLocks noGrp="1" noChangeArrowheads="1"/>
          </p:cNvSpPr>
          <p:nvPr>
            <p:ph type="body" idx="1"/>
          </p:nvPr>
        </p:nvSpPr>
        <p:spPr/>
        <p:txBody>
          <a:bodyPr>
            <a:normAutofit lnSpcReduction="10000"/>
          </a:bodyPr>
          <a:lstStyle/>
          <a:p>
            <a:pPr marL="533400" indent="-533400">
              <a:lnSpc>
                <a:spcPct val="80000"/>
              </a:lnSpc>
              <a:buFontTx/>
              <a:buAutoNum type="arabicPeriod"/>
            </a:pPr>
            <a:r>
              <a:rPr lang="en-AU" altLang="en-US"/>
              <a:t>customer opens account</a:t>
            </a:r>
          </a:p>
          <a:p>
            <a:pPr marL="533400" indent="-533400">
              <a:lnSpc>
                <a:spcPct val="80000"/>
              </a:lnSpc>
              <a:buFontTx/>
              <a:buAutoNum type="arabicPeriod"/>
            </a:pPr>
            <a:r>
              <a:rPr lang="en-AU" altLang="en-US"/>
              <a:t>customer receives a certificate</a:t>
            </a:r>
          </a:p>
          <a:p>
            <a:pPr marL="533400" indent="-533400">
              <a:lnSpc>
                <a:spcPct val="80000"/>
              </a:lnSpc>
              <a:buFontTx/>
              <a:buAutoNum type="arabicPeriod"/>
            </a:pPr>
            <a:r>
              <a:rPr lang="en-AU" altLang="en-US"/>
              <a:t>merchants have their own certificates</a:t>
            </a:r>
          </a:p>
          <a:p>
            <a:pPr marL="533400" indent="-533400">
              <a:lnSpc>
                <a:spcPct val="80000"/>
              </a:lnSpc>
              <a:buFontTx/>
              <a:buAutoNum type="arabicPeriod"/>
            </a:pPr>
            <a:r>
              <a:rPr lang="en-AU" altLang="en-US"/>
              <a:t>customer places an order</a:t>
            </a:r>
          </a:p>
          <a:p>
            <a:pPr marL="533400" indent="-533400">
              <a:lnSpc>
                <a:spcPct val="80000"/>
              </a:lnSpc>
              <a:buFontTx/>
              <a:buAutoNum type="arabicPeriod"/>
            </a:pPr>
            <a:r>
              <a:rPr lang="en-AU" altLang="en-US"/>
              <a:t>merchant is verified</a:t>
            </a:r>
          </a:p>
          <a:p>
            <a:pPr marL="533400" indent="-533400">
              <a:lnSpc>
                <a:spcPct val="80000"/>
              </a:lnSpc>
              <a:buFontTx/>
              <a:buAutoNum type="arabicPeriod"/>
            </a:pPr>
            <a:r>
              <a:rPr lang="en-AU" altLang="en-US"/>
              <a:t>order and payment are sent</a:t>
            </a:r>
          </a:p>
          <a:p>
            <a:pPr marL="533400" indent="-533400">
              <a:lnSpc>
                <a:spcPct val="80000"/>
              </a:lnSpc>
              <a:buFontTx/>
              <a:buAutoNum type="arabicPeriod"/>
            </a:pPr>
            <a:r>
              <a:rPr lang="en-AU" altLang="en-US"/>
              <a:t>merchant requests payment authorization</a:t>
            </a:r>
          </a:p>
          <a:p>
            <a:pPr marL="533400" indent="-533400">
              <a:lnSpc>
                <a:spcPct val="80000"/>
              </a:lnSpc>
              <a:buFontTx/>
              <a:buAutoNum type="arabicPeriod"/>
            </a:pPr>
            <a:r>
              <a:rPr lang="en-AU" altLang="en-US"/>
              <a:t>merchant confirms order</a:t>
            </a:r>
          </a:p>
          <a:p>
            <a:pPr marL="533400" indent="-533400">
              <a:lnSpc>
                <a:spcPct val="80000"/>
              </a:lnSpc>
              <a:buFontTx/>
              <a:buAutoNum type="arabicPeriod"/>
            </a:pPr>
            <a:r>
              <a:rPr lang="en-AU" altLang="en-US"/>
              <a:t>merchant provides goods or service</a:t>
            </a:r>
          </a:p>
          <a:p>
            <a:pPr marL="533400" indent="-533400">
              <a:lnSpc>
                <a:spcPct val="80000"/>
              </a:lnSpc>
              <a:buFontTx/>
              <a:buAutoNum type="arabicPeriod"/>
            </a:pPr>
            <a:r>
              <a:rPr lang="en-AU" altLang="en-US"/>
              <a:t>merchant requests payment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FF63A78-72EA-1663-A5E2-22C9FF440DB4}"/>
              </a:ext>
            </a:extLst>
          </p:cNvPr>
          <p:cNvSpPr>
            <a:spLocks noGrp="1" noChangeArrowheads="1"/>
          </p:cNvSpPr>
          <p:nvPr>
            <p:ph type="title"/>
          </p:nvPr>
        </p:nvSpPr>
        <p:spPr>
          <a:xfrm>
            <a:off x="1676400" y="0"/>
            <a:ext cx="10515600" cy="1325563"/>
          </a:xfrm>
        </p:spPr>
        <p:txBody>
          <a:bodyPr/>
          <a:lstStyle/>
          <a:p>
            <a:r>
              <a:rPr lang="en-US" altLang="en-US" dirty="0"/>
              <a:t>Dual Signature</a:t>
            </a:r>
            <a:endParaRPr lang="en-AU" altLang="en-US" dirty="0"/>
          </a:p>
        </p:txBody>
      </p:sp>
      <p:sp>
        <p:nvSpPr>
          <p:cNvPr id="65539" name="Rectangle 3">
            <a:extLst>
              <a:ext uri="{FF2B5EF4-FFF2-40B4-BE49-F238E27FC236}">
                <a16:creationId xmlns:a16="http://schemas.microsoft.com/office/drawing/2014/main" id="{4961D2F3-A5E3-A08E-2D31-D1E7FFA07306}"/>
              </a:ext>
            </a:extLst>
          </p:cNvPr>
          <p:cNvSpPr>
            <a:spLocks noGrp="1" noChangeArrowheads="1"/>
          </p:cNvSpPr>
          <p:nvPr>
            <p:ph type="body" idx="1"/>
          </p:nvPr>
        </p:nvSpPr>
        <p:spPr/>
        <p:txBody>
          <a:bodyPr/>
          <a:lstStyle/>
          <a:p>
            <a:r>
              <a:rPr lang="en-US" altLang="en-US"/>
              <a:t>customer creates dual messages</a:t>
            </a:r>
          </a:p>
          <a:p>
            <a:pPr lvl="1"/>
            <a:r>
              <a:rPr lang="en-US" altLang="en-US"/>
              <a:t>order information (OI) for merchant</a:t>
            </a:r>
          </a:p>
          <a:p>
            <a:pPr lvl="1"/>
            <a:r>
              <a:rPr lang="en-US" altLang="en-US"/>
              <a:t>payment information (PI) for bank</a:t>
            </a:r>
          </a:p>
          <a:p>
            <a:r>
              <a:rPr lang="en-US" altLang="en-US"/>
              <a:t>neither party needs details of other</a:t>
            </a:r>
          </a:p>
          <a:p>
            <a:r>
              <a:rPr lang="en-US" altLang="en-US"/>
              <a:t>but </a:t>
            </a:r>
            <a:r>
              <a:rPr lang="en-US" altLang="en-US" b="1"/>
              <a:t>must</a:t>
            </a:r>
            <a:r>
              <a:rPr lang="en-US" altLang="en-US"/>
              <a:t> know they are linked</a:t>
            </a:r>
          </a:p>
          <a:p>
            <a:r>
              <a:rPr lang="en-US" altLang="en-US"/>
              <a:t>use a dual signature for this</a:t>
            </a:r>
          </a:p>
          <a:p>
            <a:pPr lvl="1"/>
            <a:r>
              <a:rPr lang="en-US" altLang="en-US"/>
              <a:t>signed concatenated hashes of OI &amp; PI</a:t>
            </a:r>
          </a:p>
          <a:p>
            <a:pPr lvl="2">
              <a:buFontTx/>
              <a:buNone/>
            </a:pPr>
            <a:r>
              <a:rPr lang="en-US" altLang="en-US">
                <a:latin typeface="Courier New" panose="02070309020205020404" pitchFamily="49" charset="0"/>
              </a:rPr>
              <a:t>DS=E(PR</a:t>
            </a:r>
            <a:r>
              <a:rPr lang="en-US" altLang="en-US" baseline="-25000">
                <a:latin typeface="Courier New" panose="02070309020205020404" pitchFamily="49" charset="0"/>
              </a:rPr>
              <a:t>c</a:t>
            </a:r>
            <a:r>
              <a:rPr lang="en-US" altLang="en-US">
                <a:latin typeface="Courier New" panose="02070309020205020404" pitchFamily="49" charset="0"/>
              </a:rPr>
              <a:t>, [H(H(PI)||H(OI))])</a:t>
            </a:r>
            <a:endParaRPr lang="en-AU" altLang="en-US">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C92A612-C586-705D-21FA-B1D6D8D9F85D}"/>
              </a:ext>
            </a:extLst>
          </p:cNvPr>
          <p:cNvSpPr>
            <a:spLocks noGrp="1" noChangeArrowheads="1"/>
          </p:cNvSpPr>
          <p:nvPr>
            <p:ph type="title"/>
          </p:nvPr>
        </p:nvSpPr>
        <p:spPr>
          <a:xfrm>
            <a:off x="1676400" y="-181722"/>
            <a:ext cx="10515600" cy="1325563"/>
          </a:xfrm>
        </p:spPr>
        <p:txBody>
          <a:bodyPr/>
          <a:lstStyle/>
          <a:p>
            <a:r>
              <a:rPr lang="en-US" altLang="en-US" dirty="0"/>
              <a:t>SET Purchase Request</a:t>
            </a:r>
            <a:endParaRPr lang="en-AU" altLang="en-US" dirty="0"/>
          </a:p>
        </p:txBody>
      </p:sp>
      <p:sp>
        <p:nvSpPr>
          <p:cNvPr id="81924" name="Rectangle 4">
            <a:extLst>
              <a:ext uri="{FF2B5EF4-FFF2-40B4-BE49-F238E27FC236}">
                <a16:creationId xmlns:a16="http://schemas.microsoft.com/office/drawing/2014/main" id="{FFFF2471-DF93-66DA-6D3B-B61DC38995E0}"/>
              </a:ext>
            </a:extLst>
          </p:cNvPr>
          <p:cNvSpPr>
            <a:spLocks noGrp="1" noChangeArrowheads="1"/>
          </p:cNvSpPr>
          <p:nvPr>
            <p:ph type="body" idx="1"/>
          </p:nvPr>
        </p:nvSpPr>
        <p:spPr/>
        <p:txBody>
          <a:bodyPr/>
          <a:lstStyle/>
          <a:p>
            <a:pPr marL="609600" indent="-609600"/>
            <a:r>
              <a:rPr lang="en-US" altLang="en-US">
                <a:latin typeface="Times-Roman" charset="0"/>
              </a:rPr>
              <a:t>SET purchase request exchange consists of four messages</a:t>
            </a:r>
          </a:p>
          <a:p>
            <a:pPr marL="990600" lvl="1" indent="-533400">
              <a:buFont typeface="Times" panose="02020603050405020304" pitchFamily="18" charset="0"/>
              <a:buAutoNum type="arabicPeriod"/>
            </a:pPr>
            <a:r>
              <a:rPr lang="en-US" altLang="en-US">
                <a:latin typeface="Times-Roman" charset="0"/>
              </a:rPr>
              <a:t>Initiate Request - get certificates</a:t>
            </a:r>
          </a:p>
          <a:p>
            <a:pPr marL="990600" lvl="1" indent="-533400">
              <a:buFont typeface="Times" panose="02020603050405020304" pitchFamily="18" charset="0"/>
              <a:buAutoNum type="arabicPeriod"/>
            </a:pPr>
            <a:r>
              <a:rPr lang="en-US" altLang="en-US">
                <a:latin typeface="Times-Roman" charset="0"/>
              </a:rPr>
              <a:t>Initiate Response - signed response</a:t>
            </a:r>
          </a:p>
          <a:p>
            <a:pPr marL="990600" lvl="1" indent="-533400">
              <a:buFont typeface="Times" panose="02020603050405020304" pitchFamily="18" charset="0"/>
              <a:buAutoNum type="arabicPeriod"/>
            </a:pPr>
            <a:r>
              <a:rPr lang="en-US" altLang="en-US">
                <a:latin typeface="Times-Roman" charset="0"/>
              </a:rPr>
              <a:t>Purchase Request - of OI &amp; PI</a:t>
            </a:r>
          </a:p>
          <a:p>
            <a:pPr marL="990600" lvl="1" indent="-533400">
              <a:buFont typeface="Times" panose="02020603050405020304" pitchFamily="18" charset="0"/>
              <a:buAutoNum type="arabicPeriod"/>
            </a:pPr>
            <a:r>
              <a:rPr lang="en-US" altLang="en-US">
                <a:latin typeface="Times-Roman" charset="0"/>
              </a:rPr>
              <a:t>Purchase Response - ack order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3E90FC0-AD97-D531-2047-C26CEF2957E0}"/>
              </a:ext>
            </a:extLst>
          </p:cNvPr>
          <p:cNvSpPr>
            <a:spLocks noGrp="1" noChangeArrowheads="1"/>
          </p:cNvSpPr>
          <p:nvPr>
            <p:ph type="title"/>
          </p:nvPr>
        </p:nvSpPr>
        <p:spPr>
          <a:xfrm>
            <a:off x="1501588" y="0"/>
            <a:ext cx="10515600" cy="1325563"/>
          </a:xfrm>
        </p:spPr>
        <p:txBody>
          <a:bodyPr/>
          <a:lstStyle/>
          <a:p>
            <a:r>
              <a:rPr lang="en-US" altLang="en-US" dirty="0"/>
              <a:t>Purchase Request – Customer</a:t>
            </a:r>
            <a:endParaRPr lang="en-AU" altLang="en-US" dirty="0"/>
          </a:p>
        </p:txBody>
      </p:sp>
      <p:pic>
        <p:nvPicPr>
          <p:cNvPr id="66565" name="Picture 5">
            <a:extLst>
              <a:ext uri="{FF2B5EF4-FFF2-40B4-BE49-F238E27FC236}">
                <a16:creationId xmlns:a16="http://schemas.microsoft.com/office/drawing/2014/main" id="{F86AA845-49CC-C29B-5480-0281D6559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362200" y="1828801"/>
            <a:ext cx="7539038" cy="47466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5A7D909-DA77-6A76-EEDD-7AAD1B021564}"/>
              </a:ext>
            </a:extLst>
          </p:cNvPr>
          <p:cNvSpPr>
            <a:spLocks noGrp="1" noChangeArrowheads="1"/>
          </p:cNvSpPr>
          <p:nvPr>
            <p:ph type="title"/>
          </p:nvPr>
        </p:nvSpPr>
        <p:spPr>
          <a:xfrm>
            <a:off x="1465730" y="-65181"/>
            <a:ext cx="10515600" cy="1325563"/>
          </a:xfrm>
        </p:spPr>
        <p:txBody>
          <a:bodyPr/>
          <a:lstStyle/>
          <a:p>
            <a:r>
              <a:rPr lang="en-US" altLang="en-US" dirty="0"/>
              <a:t>Purchase Request – Merchant</a:t>
            </a:r>
            <a:endParaRPr lang="en-AU" altLang="en-US" dirty="0"/>
          </a:p>
        </p:txBody>
      </p:sp>
      <p:sp>
        <p:nvSpPr>
          <p:cNvPr id="71683" name="Rectangle 3">
            <a:extLst>
              <a:ext uri="{FF2B5EF4-FFF2-40B4-BE49-F238E27FC236}">
                <a16:creationId xmlns:a16="http://schemas.microsoft.com/office/drawing/2014/main" id="{39EB76E2-4948-E04D-A6CC-8CB8A770E294}"/>
              </a:ext>
            </a:extLst>
          </p:cNvPr>
          <p:cNvSpPr>
            <a:spLocks noGrp="1" noChangeArrowheads="1"/>
          </p:cNvSpPr>
          <p:nvPr>
            <p:ph type="body" idx="1"/>
          </p:nvPr>
        </p:nvSpPr>
        <p:spPr/>
        <p:txBody>
          <a:bodyPr/>
          <a:lstStyle/>
          <a:p>
            <a:pPr marL="533400" indent="-533400">
              <a:buFontTx/>
              <a:buAutoNum type="arabicPeriod"/>
            </a:pPr>
            <a:r>
              <a:rPr lang="en-AU" altLang="en-US"/>
              <a:t>verifies cardholder certificates using CA sigs</a:t>
            </a:r>
          </a:p>
          <a:p>
            <a:pPr marL="533400" indent="-533400">
              <a:buFontTx/>
              <a:buAutoNum type="arabicPeriod"/>
            </a:pPr>
            <a:r>
              <a:rPr lang="en-AU" altLang="en-US"/>
              <a:t>verifies dual signature using customer's public signature key to ensure order has not been tampered with in transit &amp; that it was signed using cardholder's private signature key</a:t>
            </a:r>
          </a:p>
          <a:p>
            <a:pPr marL="533400" indent="-533400">
              <a:buFontTx/>
              <a:buAutoNum type="arabicPeriod"/>
            </a:pPr>
            <a:r>
              <a:rPr lang="en-AU" altLang="en-US"/>
              <a:t>processes order and forwards the payment information to the payment gateway for authorization (described later)</a:t>
            </a:r>
          </a:p>
          <a:p>
            <a:pPr marL="533400" indent="-533400">
              <a:buFontTx/>
              <a:buAutoNum type="arabicPeriod"/>
            </a:pPr>
            <a:r>
              <a:rPr lang="en-AU" altLang="en-US"/>
              <a:t>sends a purchase response to cardholder</a:t>
            </a:r>
          </a:p>
          <a:p>
            <a:pPr marL="533400" indent="-533400"/>
            <a:endParaRPr lang="en-A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CE79B9E-6CD5-11BD-38A4-01178BABF786}"/>
              </a:ext>
            </a:extLst>
          </p:cNvPr>
          <p:cNvSpPr>
            <a:spLocks noGrp="1" noChangeArrowheads="1"/>
          </p:cNvSpPr>
          <p:nvPr>
            <p:ph type="title"/>
          </p:nvPr>
        </p:nvSpPr>
        <p:spPr>
          <a:xfrm>
            <a:off x="1528483" y="0"/>
            <a:ext cx="10515600" cy="1325563"/>
          </a:xfrm>
        </p:spPr>
        <p:txBody>
          <a:bodyPr/>
          <a:lstStyle/>
          <a:p>
            <a:r>
              <a:rPr lang="en-US" altLang="en-US" dirty="0"/>
              <a:t>Web Security</a:t>
            </a:r>
            <a:endParaRPr lang="en-AU" altLang="en-US" dirty="0"/>
          </a:p>
        </p:txBody>
      </p:sp>
      <p:sp>
        <p:nvSpPr>
          <p:cNvPr id="46083" name="Rectangle 3">
            <a:extLst>
              <a:ext uri="{FF2B5EF4-FFF2-40B4-BE49-F238E27FC236}">
                <a16:creationId xmlns:a16="http://schemas.microsoft.com/office/drawing/2014/main" id="{CC05752D-3467-1805-14A1-3FB1FF79E742}"/>
              </a:ext>
            </a:extLst>
          </p:cNvPr>
          <p:cNvSpPr>
            <a:spLocks noGrp="1" noChangeArrowheads="1"/>
          </p:cNvSpPr>
          <p:nvPr>
            <p:ph type="body" idx="1"/>
          </p:nvPr>
        </p:nvSpPr>
        <p:spPr/>
        <p:txBody>
          <a:bodyPr/>
          <a:lstStyle/>
          <a:p>
            <a:pPr>
              <a:lnSpc>
                <a:spcPct val="90000"/>
              </a:lnSpc>
            </a:pPr>
            <a:r>
              <a:rPr lang="en-US" altLang="en-US"/>
              <a:t>Web now widely used by business, government, individuals</a:t>
            </a:r>
          </a:p>
          <a:p>
            <a:pPr>
              <a:lnSpc>
                <a:spcPct val="90000"/>
              </a:lnSpc>
            </a:pPr>
            <a:r>
              <a:rPr lang="en-US" altLang="en-US"/>
              <a:t>but Internet &amp; Web are vulnerable</a:t>
            </a:r>
          </a:p>
          <a:p>
            <a:pPr>
              <a:lnSpc>
                <a:spcPct val="90000"/>
              </a:lnSpc>
            </a:pPr>
            <a:r>
              <a:rPr lang="en-US" altLang="en-US"/>
              <a:t>have a variety of threats</a:t>
            </a:r>
          </a:p>
          <a:p>
            <a:pPr lvl="1">
              <a:lnSpc>
                <a:spcPct val="90000"/>
              </a:lnSpc>
            </a:pPr>
            <a:r>
              <a:rPr lang="en-US" altLang="en-US"/>
              <a:t>integrity</a:t>
            </a:r>
          </a:p>
          <a:p>
            <a:pPr lvl="1">
              <a:lnSpc>
                <a:spcPct val="90000"/>
              </a:lnSpc>
            </a:pPr>
            <a:r>
              <a:rPr lang="en-US" altLang="en-US"/>
              <a:t>confidentiality</a:t>
            </a:r>
          </a:p>
          <a:p>
            <a:pPr lvl="1">
              <a:lnSpc>
                <a:spcPct val="90000"/>
              </a:lnSpc>
            </a:pPr>
            <a:r>
              <a:rPr lang="en-US" altLang="en-US"/>
              <a:t>denial of service</a:t>
            </a:r>
          </a:p>
          <a:p>
            <a:pPr lvl="1">
              <a:lnSpc>
                <a:spcPct val="90000"/>
              </a:lnSpc>
            </a:pPr>
            <a:r>
              <a:rPr lang="en-US" altLang="en-US"/>
              <a:t>authentication</a:t>
            </a:r>
          </a:p>
          <a:p>
            <a:pPr>
              <a:lnSpc>
                <a:spcPct val="90000"/>
              </a:lnSpc>
            </a:pPr>
            <a:r>
              <a:rPr lang="en-US" altLang="en-US"/>
              <a:t>need added security mechanisms</a:t>
            </a:r>
            <a:endParaRPr lang="en-A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D48B0B5-488A-2A47-A3B6-E993C6645660}"/>
              </a:ext>
            </a:extLst>
          </p:cNvPr>
          <p:cNvSpPr>
            <a:spLocks noGrp="1" noChangeArrowheads="1"/>
          </p:cNvSpPr>
          <p:nvPr>
            <p:ph type="title"/>
          </p:nvPr>
        </p:nvSpPr>
        <p:spPr>
          <a:xfrm>
            <a:off x="1537447" y="-83111"/>
            <a:ext cx="10515600" cy="1325563"/>
          </a:xfrm>
        </p:spPr>
        <p:txBody>
          <a:bodyPr/>
          <a:lstStyle/>
          <a:p>
            <a:r>
              <a:rPr lang="en-US" altLang="en-US" dirty="0"/>
              <a:t>Purchase Request – Merchant</a:t>
            </a:r>
            <a:endParaRPr lang="en-AU" altLang="en-US" dirty="0"/>
          </a:p>
        </p:txBody>
      </p:sp>
      <p:pic>
        <p:nvPicPr>
          <p:cNvPr id="68613" name="Picture 5">
            <a:extLst>
              <a:ext uri="{FF2B5EF4-FFF2-40B4-BE49-F238E27FC236}">
                <a16:creationId xmlns:a16="http://schemas.microsoft.com/office/drawing/2014/main" id="{826F5476-A3CE-7CBD-779E-CAD3FDD6C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523565" y="1264864"/>
            <a:ext cx="7539038" cy="47466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CD8AA22-B91C-EE1B-A71A-726AF93C7429}"/>
              </a:ext>
            </a:extLst>
          </p:cNvPr>
          <p:cNvSpPr>
            <a:spLocks noGrp="1" noChangeArrowheads="1"/>
          </p:cNvSpPr>
          <p:nvPr>
            <p:ph type="title"/>
          </p:nvPr>
        </p:nvSpPr>
        <p:spPr>
          <a:xfrm>
            <a:off x="1676400" y="-199651"/>
            <a:ext cx="10515600" cy="1325563"/>
          </a:xfrm>
        </p:spPr>
        <p:txBody>
          <a:bodyPr/>
          <a:lstStyle/>
          <a:p>
            <a:r>
              <a:rPr lang="en-US" altLang="en-US" dirty="0"/>
              <a:t>Payment Gateway Authorization</a:t>
            </a:r>
            <a:endParaRPr lang="en-AU" altLang="en-US" dirty="0"/>
          </a:p>
        </p:txBody>
      </p:sp>
      <p:sp>
        <p:nvSpPr>
          <p:cNvPr id="70659" name="Rectangle 3">
            <a:extLst>
              <a:ext uri="{FF2B5EF4-FFF2-40B4-BE49-F238E27FC236}">
                <a16:creationId xmlns:a16="http://schemas.microsoft.com/office/drawing/2014/main" id="{B30A5326-14B0-D24C-917B-6D015AF59087}"/>
              </a:ext>
            </a:extLst>
          </p:cNvPr>
          <p:cNvSpPr>
            <a:spLocks noGrp="1" noChangeArrowheads="1"/>
          </p:cNvSpPr>
          <p:nvPr>
            <p:ph type="body" idx="1"/>
          </p:nvPr>
        </p:nvSpPr>
        <p:spPr>
          <a:xfrm>
            <a:off x="1089212" y="1449108"/>
            <a:ext cx="10515600" cy="4351338"/>
          </a:xfrm>
        </p:spPr>
        <p:txBody>
          <a:bodyPr>
            <a:normAutofit lnSpcReduction="10000"/>
          </a:bodyPr>
          <a:lstStyle/>
          <a:p>
            <a:pPr marL="457200" indent="-457200">
              <a:buFontTx/>
              <a:buAutoNum type="arabicPeriod"/>
            </a:pPr>
            <a:r>
              <a:rPr lang="en-AU" altLang="en-US" sz="2400" dirty="0"/>
              <a:t>verifies all certificates</a:t>
            </a:r>
          </a:p>
          <a:p>
            <a:pPr marL="457200" indent="-457200">
              <a:buFontTx/>
              <a:buAutoNum type="arabicPeriod"/>
            </a:pPr>
            <a:r>
              <a:rPr lang="en-AU" altLang="en-US" sz="2400" dirty="0"/>
              <a:t>decrypts digital envelope of authorization block to obtain symmetric key &amp; then decrypts authorization block</a:t>
            </a:r>
          </a:p>
          <a:p>
            <a:pPr marL="457200" indent="-457200">
              <a:buFontTx/>
              <a:buAutoNum type="arabicPeriod"/>
            </a:pPr>
            <a:r>
              <a:rPr lang="en-AU" altLang="en-US" sz="2400" dirty="0"/>
              <a:t>verifies merchant's signature on authorization block</a:t>
            </a:r>
          </a:p>
          <a:p>
            <a:pPr marL="457200" indent="-457200">
              <a:buFontTx/>
              <a:buAutoNum type="arabicPeriod"/>
            </a:pPr>
            <a:r>
              <a:rPr lang="en-AU" altLang="en-US" sz="2400" dirty="0"/>
              <a:t>decrypts digital envelope of payment block to obtain symmetric key &amp; then decrypts payment block</a:t>
            </a:r>
          </a:p>
          <a:p>
            <a:pPr marL="457200" indent="-457200">
              <a:buFontTx/>
              <a:buAutoNum type="arabicPeriod"/>
            </a:pPr>
            <a:r>
              <a:rPr lang="en-AU" altLang="en-US" sz="2400" dirty="0"/>
              <a:t>verifies dual signature on payment block</a:t>
            </a:r>
          </a:p>
          <a:p>
            <a:pPr marL="457200" indent="-457200">
              <a:buFontTx/>
              <a:buAutoNum type="arabicPeriod"/>
            </a:pPr>
            <a:r>
              <a:rPr lang="en-AU" altLang="en-US" sz="2400" dirty="0"/>
              <a:t>verifies that transaction ID received from merchant matches that in PI received (indirectly) from customer</a:t>
            </a:r>
          </a:p>
          <a:p>
            <a:pPr marL="457200" indent="-457200">
              <a:buFontTx/>
              <a:buAutoNum type="arabicPeriod"/>
            </a:pPr>
            <a:r>
              <a:rPr lang="en-AU" altLang="en-US" sz="2400" dirty="0"/>
              <a:t>requests &amp; receives an authorization from issuer</a:t>
            </a:r>
          </a:p>
          <a:p>
            <a:pPr marL="457200" indent="-457200">
              <a:buFontTx/>
              <a:buAutoNum type="arabicPeriod"/>
            </a:pPr>
            <a:r>
              <a:rPr lang="en-US" altLang="en-US" sz="2400" dirty="0"/>
              <a:t>sends authorization response back to merchant</a:t>
            </a:r>
            <a:endParaRPr lang="en-AU"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79A4AA0-AE69-52B9-6038-FD8C58B1A6FD}"/>
              </a:ext>
            </a:extLst>
          </p:cNvPr>
          <p:cNvSpPr>
            <a:spLocks noGrp="1" noChangeArrowheads="1"/>
          </p:cNvSpPr>
          <p:nvPr>
            <p:ph type="title"/>
          </p:nvPr>
        </p:nvSpPr>
        <p:spPr>
          <a:xfrm>
            <a:off x="1797424" y="0"/>
            <a:ext cx="10515600" cy="1325563"/>
          </a:xfrm>
        </p:spPr>
        <p:txBody>
          <a:bodyPr/>
          <a:lstStyle/>
          <a:p>
            <a:r>
              <a:rPr lang="en-US" altLang="en-US" dirty="0"/>
              <a:t>Payment Capture</a:t>
            </a:r>
            <a:endParaRPr lang="en-AU" altLang="en-US" dirty="0"/>
          </a:p>
        </p:txBody>
      </p:sp>
      <p:sp>
        <p:nvSpPr>
          <p:cNvPr id="72707" name="Rectangle 3">
            <a:extLst>
              <a:ext uri="{FF2B5EF4-FFF2-40B4-BE49-F238E27FC236}">
                <a16:creationId xmlns:a16="http://schemas.microsoft.com/office/drawing/2014/main" id="{AF45C668-97D6-60C9-D0C6-528FDE606E26}"/>
              </a:ext>
            </a:extLst>
          </p:cNvPr>
          <p:cNvSpPr>
            <a:spLocks noGrp="1" noChangeArrowheads="1"/>
          </p:cNvSpPr>
          <p:nvPr>
            <p:ph type="body" idx="1"/>
          </p:nvPr>
        </p:nvSpPr>
        <p:spPr/>
        <p:txBody>
          <a:bodyPr/>
          <a:lstStyle/>
          <a:p>
            <a:r>
              <a:rPr lang="en-US" altLang="en-US"/>
              <a:t>merchant sends payment gateway a payment capture request</a:t>
            </a:r>
          </a:p>
          <a:p>
            <a:r>
              <a:rPr lang="en-US" altLang="en-US"/>
              <a:t>gateway checks request</a:t>
            </a:r>
          </a:p>
          <a:p>
            <a:r>
              <a:rPr lang="en-US" altLang="en-US"/>
              <a:t>then causes funds to be transferred to merchants account</a:t>
            </a:r>
          </a:p>
          <a:p>
            <a:r>
              <a:rPr lang="en-US" altLang="en-US"/>
              <a:t>notifies merchant using capture response</a:t>
            </a:r>
            <a:endParaRPr lang="en-AU"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0A3C69C-D5E7-BF28-95BA-E0620B5F3671}"/>
              </a:ext>
            </a:extLst>
          </p:cNvPr>
          <p:cNvSpPr>
            <a:spLocks noGrp="1" noChangeArrowheads="1"/>
          </p:cNvSpPr>
          <p:nvPr>
            <p:ph type="title"/>
          </p:nvPr>
        </p:nvSpPr>
        <p:spPr>
          <a:xfrm>
            <a:off x="1546412" y="-110005"/>
            <a:ext cx="10515600" cy="1325563"/>
          </a:xfrm>
        </p:spPr>
        <p:txBody>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3A50F5D0-84AA-E422-C383-573F9E2E5E83}"/>
              </a:ext>
            </a:extLst>
          </p:cNvPr>
          <p:cNvSpPr>
            <a:spLocks noGrp="1" noChangeArrowheads="1"/>
          </p:cNvSpPr>
          <p:nvPr>
            <p:ph type="body" idx="1"/>
          </p:nvPr>
        </p:nvSpPr>
        <p:spPr/>
        <p:txBody>
          <a:bodyPr/>
          <a:lstStyle/>
          <a:p>
            <a:r>
              <a:rPr lang="en-US" altLang="en-US"/>
              <a:t>have considered:</a:t>
            </a:r>
          </a:p>
          <a:p>
            <a:pPr lvl="1"/>
            <a:r>
              <a:rPr lang="en-US" altLang="en-US"/>
              <a:t>need for web security</a:t>
            </a:r>
          </a:p>
          <a:p>
            <a:pPr lvl="1"/>
            <a:r>
              <a:rPr lang="en-US" altLang="en-US"/>
              <a:t>SSL/TLS transport layer security protocols</a:t>
            </a:r>
          </a:p>
          <a:p>
            <a:pPr lvl="1"/>
            <a:r>
              <a:rPr lang="en-US" altLang="en-US"/>
              <a:t>SET secure credit card payment protocols</a:t>
            </a:r>
          </a:p>
          <a:p>
            <a:pPr lvl="1"/>
            <a:endParaRPr lang="en-US" altLang="en-US"/>
          </a:p>
          <a:p>
            <a:pPr lvl="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6DA0D06-8499-FA80-BAD2-55589CC0361D}"/>
              </a:ext>
            </a:extLst>
          </p:cNvPr>
          <p:cNvSpPr>
            <a:spLocks noGrp="1" noChangeArrowheads="1"/>
          </p:cNvSpPr>
          <p:nvPr>
            <p:ph type="title"/>
          </p:nvPr>
        </p:nvSpPr>
        <p:spPr>
          <a:xfrm>
            <a:off x="1582270" y="-101040"/>
            <a:ext cx="10515600" cy="1325563"/>
          </a:xfrm>
        </p:spPr>
        <p:txBody>
          <a:bodyPr/>
          <a:lstStyle/>
          <a:p>
            <a:r>
              <a:rPr lang="en-US" altLang="en-US" dirty="0"/>
              <a:t>SSL (Secure Socket Layer)</a:t>
            </a:r>
            <a:endParaRPr lang="en-AU" altLang="en-US" dirty="0"/>
          </a:p>
        </p:txBody>
      </p:sp>
      <p:sp>
        <p:nvSpPr>
          <p:cNvPr id="47107" name="Rectangle 3">
            <a:extLst>
              <a:ext uri="{FF2B5EF4-FFF2-40B4-BE49-F238E27FC236}">
                <a16:creationId xmlns:a16="http://schemas.microsoft.com/office/drawing/2014/main" id="{7CB79EA3-368E-8DD0-DF22-31117E611924}"/>
              </a:ext>
            </a:extLst>
          </p:cNvPr>
          <p:cNvSpPr>
            <a:spLocks noGrp="1" noChangeArrowheads="1"/>
          </p:cNvSpPr>
          <p:nvPr>
            <p:ph type="body" idx="1"/>
          </p:nvPr>
        </p:nvSpPr>
        <p:spPr/>
        <p:txBody>
          <a:bodyPr/>
          <a:lstStyle/>
          <a:p>
            <a:pPr>
              <a:lnSpc>
                <a:spcPct val="90000"/>
              </a:lnSpc>
            </a:pPr>
            <a:r>
              <a:rPr lang="en-US" altLang="en-US"/>
              <a:t>transport layer security service</a:t>
            </a:r>
          </a:p>
          <a:p>
            <a:pPr>
              <a:lnSpc>
                <a:spcPct val="90000"/>
              </a:lnSpc>
            </a:pPr>
            <a:r>
              <a:rPr lang="en-US" altLang="en-US"/>
              <a:t>originally developed by Netscape</a:t>
            </a:r>
          </a:p>
          <a:p>
            <a:pPr>
              <a:lnSpc>
                <a:spcPct val="90000"/>
              </a:lnSpc>
            </a:pPr>
            <a:r>
              <a:rPr lang="en-US" altLang="en-US"/>
              <a:t>version 3 designed with public input</a:t>
            </a:r>
          </a:p>
          <a:p>
            <a:pPr>
              <a:lnSpc>
                <a:spcPct val="90000"/>
              </a:lnSpc>
            </a:pPr>
            <a:r>
              <a:rPr lang="en-US" altLang="en-US"/>
              <a:t>subsequently became Internet standard known as TLS (Transport Layer Security)</a:t>
            </a:r>
          </a:p>
          <a:p>
            <a:pPr>
              <a:lnSpc>
                <a:spcPct val="90000"/>
              </a:lnSpc>
            </a:pPr>
            <a:r>
              <a:rPr lang="en-US" altLang="en-US"/>
              <a:t>uses TCP to provide a reliable end-to-end service</a:t>
            </a:r>
          </a:p>
          <a:p>
            <a:pPr>
              <a:lnSpc>
                <a:spcPct val="90000"/>
              </a:lnSpc>
            </a:pPr>
            <a:r>
              <a:rPr lang="en-US" altLang="en-US"/>
              <a:t>SSL has two layers of protocols</a:t>
            </a:r>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A899E04-4605-3545-BB61-51A65C8CB7BA}"/>
              </a:ext>
            </a:extLst>
          </p:cNvPr>
          <p:cNvSpPr>
            <a:spLocks noGrp="1" noChangeArrowheads="1"/>
          </p:cNvSpPr>
          <p:nvPr>
            <p:ph type="title"/>
          </p:nvPr>
        </p:nvSpPr>
        <p:spPr>
          <a:xfrm>
            <a:off x="1676400" y="0"/>
            <a:ext cx="10515600" cy="1325563"/>
          </a:xfrm>
        </p:spPr>
        <p:txBody>
          <a:bodyPr/>
          <a:lstStyle/>
          <a:p>
            <a:r>
              <a:rPr lang="en-US" altLang="en-US" dirty="0"/>
              <a:t>SSL Architecture</a:t>
            </a:r>
            <a:endParaRPr lang="en-AU" altLang="en-US" dirty="0"/>
          </a:p>
        </p:txBody>
      </p:sp>
      <p:pic>
        <p:nvPicPr>
          <p:cNvPr id="49157" name="Picture 5">
            <a:extLst>
              <a:ext uri="{FF2B5EF4-FFF2-40B4-BE49-F238E27FC236}">
                <a16:creationId xmlns:a16="http://schemas.microsoft.com/office/drawing/2014/main" id="{6F64D77A-71EF-00C4-5C50-256B6FCDE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477" t="18529" r="21477" b="37059"/>
          <a:stretch>
            <a:fillRect/>
          </a:stretch>
        </p:blipFill>
        <p:spPr bwMode="auto">
          <a:xfrm>
            <a:off x="3106272" y="1775013"/>
            <a:ext cx="5737225" cy="345122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8DE211E-2A76-393F-B560-D390EAE62A1B}"/>
              </a:ext>
            </a:extLst>
          </p:cNvPr>
          <p:cNvSpPr>
            <a:spLocks noGrp="1" noChangeArrowheads="1"/>
          </p:cNvSpPr>
          <p:nvPr>
            <p:ph type="title"/>
          </p:nvPr>
        </p:nvSpPr>
        <p:spPr>
          <a:xfrm>
            <a:off x="1573306" y="0"/>
            <a:ext cx="10515600" cy="1325563"/>
          </a:xfrm>
        </p:spPr>
        <p:txBody>
          <a:bodyPr/>
          <a:lstStyle/>
          <a:p>
            <a:r>
              <a:rPr lang="en-US" altLang="en-US" dirty="0"/>
              <a:t>SSL Architecture</a:t>
            </a:r>
            <a:endParaRPr lang="en-AU" altLang="en-US" dirty="0"/>
          </a:p>
        </p:txBody>
      </p:sp>
      <p:sp>
        <p:nvSpPr>
          <p:cNvPr id="51203" name="Rectangle 3">
            <a:extLst>
              <a:ext uri="{FF2B5EF4-FFF2-40B4-BE49-F238E27FC236}">
                <a16:creationId xmlns:a16="http://schemas.microsoft.com/office/drawing/2014/main" id="{599FC91D-F4A2-D29C-0701-A3B50FE1B3FC}"/>
              </a:ext>
            </a:extLst>
          </p:cNvPr>
          <p:cNvSpPr>
            <a:spLocks noGrp="1" noChangeArrowheads="1"/>
          </p:cNvSpPr>
          <p:nvPr>
            <p:ph type="body" idx="1"/>
          </p:nvPr>
        </p:nvSpPr>
        <p:spPr>
          <a:xfrm>
            <a:off x="838200" y="1565648"/>
            <a:ext cx="10515600" cy="4351338"/>
          </a:xfrm>
        </p:spPr>
        <p:txBody>
          <a:bodyPr/>
          <a:lstStyle/>
          <a:p>
            <a:r>
              <a:rPr lang="en-US" altLang="en-US" b="1" dirty="0"/>
              <a:t>SSL connection</a:t>
            </a:r>
          </a:p>
          <a:p>
            <a:pPr lvl="1"/>
            <a:r>
              <a:rPr lang="en-US" altLang="en-US" dirty="0"/>
              <a:t>a transient, peer-to-peer, communications link</a:t>
            </a:r>
          </a:p>
          <a:p>
            <a:pPr lvl="1"/>
            <a:r>
              <a:rPr lang="en-US" altLang="en-US" dirty="0"/>
              <a:t>associated with 1 SSL session</a:t>
            </a:r>
            <a:endParaRPr lang="en-AU" altLang="en-US" dirty="0"/>
          </a:p>
          <a:p>
            <a:r>
              <a:rPr lang="en-US" altLang="en-US" b="1" dirty="0"/>
              <a:t>SSL session</a:t>
            </a:r>
          </a:p>
          <a:p>
            <a:pPr lvl="1"/>
            <a:r>
              <a:rPr lang="en-US" altLang="en-US" dirty="0"/>
              <a:t>an association between client &amp; server</a:t>
            </a:r>
          </a:p>
          <a:p>
            <a:pPr lvl="1"/>
            <a:r>
              <a:rPr lang="en-US" altLang="en-US" dirty="0"/>
              <a:t>created by the Handshake Protocol</a:t>
            </a:r>
          </a:p>
          <a:p>
            <a:pPr lvl="1"/>
            <a:r>
              <a:rPr lang="en-US" altLang="en-US" dirty="0"/>
              <a:t>define a set of cryptographic parameters</a:t>
            </a:r>
          </a:p>
          <a:p>
            <a:pPr lvl="1"/>
            <a:r>
              <a:rPr lang="en-US" altLang="en-US" dirty="0"/>
              <a:t>may be shared by multiple SSL connections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9DCF5B5-0D85-2B58-C9FE-CF47A6738D6B}"/>
              </a:ext>
            </a:extLst>
          </p:cNvPr>
          <p:cNvSpPr>
            <a:spLocks noGrp="1" noChangeArrowheads="1"/>
          </p:cNvSpPr>
          <p:nvPr>
            <p:ph type="title"/>
          </p:nvPr>
        </p:nvSpPr>
        <p:spPr>
          <a:xfrm>
            <a:off x="1483659" y="-83110"/>
            <a:ext cx="10515600" cy="1325563"/>
          </a:xfrm>
        </p:spPr>
        <p:txBody>
          <a:bodyPr/>
          <a:lstStyle/>
          <a:p>
            <a:r>
              <a:rPr lang="en-US" altLang="en-US" dirty="0"/>
              <a:t>SSL Record Protocol Services</a:t>
            </a:r>
            <a:endParaRPr lang="en-AU" altLang="en-US" dirty="0"/>
          </a:p>
        </p:txBody>
      </p:sp>
      <p:sp>
        <p:nvSpPr>
          <p:cNvPr id="52227" name="Rectangle 3">
            <a:extLst>
              <a:ext uri="{FF2B5EF4-FFF2-40B4-BE49-F238E27FC236}">
                <a16:creationId xmlns:a16="http://schemas.microsoft.com/office/drawing/2014/main" id="{491B635A-3F90-88BB-7496-5ECF7422C766}"/>
              </a:ext>
            </a:extLst>
          </p:cNvPr>
          <p:cNvSpPr>
            <a:spLocks noGrp="1" noChangeArrowheads="1"/>
          </p:cNvSpPr>
          <p:nvPr>
            <p:ph type="body" idx="1"/>
          </p:nvPr>
        </p:nvSpPr>
        <p:spPr/>
        <p:txBody>
          <a:bodyPr/>
          <a:lstStyle/>
          <a:p>
            <a:pPr>
              <a:lnSpc>
                <a:spcPct val="90000"/>
              </a:lnSpc>
            </a:pPr>
            <a:r>
              <a:rPr lang="en-US" altLang="en-US" b="1"/>
              <a:t>message integrity</a:t>
            </a:r>
          </a:p>
          <a:p>
            <a:pPr lvl="1">
              <a:lnSpc>
                <a:spcPct val="90000"/>
              </a:lnSpc>
            </a:pPr>
            <a:r>
              <a:rPr lang="en-US" altLang="en-US"/>
              <a:t>using a MAC with shared secret key</a:t>
            </a:r>
          </a:p>
          <a:p>
            <a:pPr lvl="1">
              <a:lnSpc>
                <a:spcPct val="90000"/>
              </a:lnSpc>
            </a:pPr>
            <a:r>
              <a:rPr lang="en-US" altLang="en-US"/>
              <a:t>similar to HMAC but with different padding</a:t>
            </a:r>
            <a:endParaRPr lang="en-AU" altLang="en-US"/>
          </a:p>
          <a:p>
            <a:pPr>
              <a:lnSpc>
                <a:spcPct val="90000"/>
              </a:lnSpc>
            </a:pPr>
            <a:r>
              <a:rPr lang="en-US" altLang="en-US" b="1"/>
              <a:t>confidentiality</a:t>
            </a:r>
          </a:p>
          <a:p>
            <a:pPr lvl="1">
              <a:lnSpc>
                <a:spcPct val="90000"/>
              </a:lnSpc>
            </a:pPr>
            <a:r>
              <a:rPr lang="en-US" altLang="en-US"/>
              <a:t>using symmetric encryption with a shared secret key defined by Handshake Protocol</a:t>
            </a:r>
          </a:p>
          <a:p>
            <a:pPr lvl="1">
              <a:lnSpc>
                <a:spcPct val="90000"/>
              </a:lnSpc>
            </a:pPr>
            <a:r>
              <a:rPr lang="en-US" altLang="en-US"/>
              <a:t>AES, IDEA, RC2-40, DES-40, DES, 3DES, Fortezza, RC4-40, RC4-128</a:t>
            </a:r>
          </a:p>
          <a:p>
            <a:pPr lvl="1">
              <a:lnSpc>
                <a:spcPct val="90000"/>
              </a:lnSpc>
            </a:pPr>
            <a:r>
              <a:rPr lang="en-US" altLang="en-US"/>
              <a:t>message is compressed before encryption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CCA2CA1-2A3B-32EA-AEE9-57ABD5FAC887}"/>
              </a:ext>
            </a:extLst>
          </p:cNvPr>
          <p:cNvSpPr>
            <a:spLocks noGrp="1" noChangeArrowheads="1"/>
          </p:cNvSpPr>
          <p:nvPr>
            <p:ph type="title"/>
          </p:nvPr>
        </p:nvSpPr>
        <p:spPr>
          <a:xfrm>
            <a:off x="1676400" y="0"/>
            <a:ext cx="10515600" cy="1325563"/>
          </a:xfrm>
        </p:spPr>
        <p:txBody>
          <a:bodyPr/>
          <a:lstStyle/>
          <a:p>
            <a:r>
              <a:rPr lang="en-US" altLang="en-US" dirty="0"/>
              <a:t>SSL Record Protocol Operation</a:t>
            </a:r>
            <a:endParaRPr lang="en-AU" altLang="en-US" dirty="0"/>
          </a:p>
        </p:txBody>
      </p:sp>
      <p:pic>
        <p:nvPicPr>
          <p:cNvPr id="79878" name="Picture 6">
            <a:extLst>
              <a:ext uri="{FF2B5EF4-FFF2-40B4-BE49-F238E27FC236}">
                <a16:creationId xmlns:a16="http://schemas.microsoft.com/office/drawing/2014/main" id="{2ABA21F3-3554-063C-8F79-C97D34D11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8529"/>
          <a:stretch>
            <a:fillRect/>
          </a:stretch>
        </p:blipFill>
        <p:spPr bwMode="auto">
          <a:xfrm>
            <a:off x="2057401" y="1905001"/>
            <a:ext cx="8043863" cy="448786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9EFCDA5-0AD0-4871-4280-19FB51A8E09E}"/>
              </a:ext>
            </a:extLst>
          </p:cNvPr>
          <p:cNvSpPr>
            <a:spLocks noGrp="1" noChangeArrowheads="1"/>
          </p:cNvSpPr>
          <p:nvPr>
            <p:ph type="title"/>
          </p:nvPr>
        </p:nvSpPr>
        <p:spPr>
          <a:xfrm>
            <a:off x="1519518" y="0"/>
            <a:ext cx="10515600" cy="1325563"/>
          </a:xfrm>
        </p:spPr>
        <p:txBody>
          <a:bodyPr/>
          <a:lstStyle/>
          <a:p>
            <a:r>
              <a:rPr lang="en-US" altLang="en-US" sz="4000" dirty="0"/>
              <a:t>SSL Change Cipher Spec Protocol</a:t>
            </a:r>
            <a:endParaRPr lang="en-AU" altLang="en-US" sz="4000" dirty="0"/>
          </a:p>
        </p:txBody>
      </p:sp>
      <p:sp>
        <p:nvSpPr>
          <p:cNvPr id="54275" name="Rectangle 3">
            <a:extLst>
              <a:ext uri="{FF2B5EF4-FFF2-40B4-BE49-F238E27FC236}">
                <a16:creationId xmlns:a16="http://schemas.microsoft.com/office/drawing/2014/main" id="{55AC2C24-3A7C-8466-19F5-19A051AF295B}"/>
              </a:ext>
            </a:extLst>
          </p:cNvPr>
          <p:cNvSpPr>
            <a:spLocks noGrp="1" noChangeArrowheads="1"/>
          </p:cNvSpPr>
          <p:nvPr>
            <p:ph type="body" idx="1"/>
          </p:nvPr>
        </p:nvSpPr>
        <p:spPr/>
        <p:txBody>
          <a:bodyPr/>
          <a:lstStyle/>
          <a:p>
            <a:r>
              <a:rPr lang="en-US" altLang="en-US"/>
              <a:t>one of 3 SSL specific protocols which use the SSL Record protocol</a:t>
            </a:r>
          </a:p>
          <a:p>
            <a:r>
              <a:rPr lang="en-US" altLang="en-US"/>
              <a:t>a single message</a:t>
            </a:r>
          </a:p>
          <a:p>
            <a:r>
              <a:rPr lang="en-US" altLang="en-US"/>
              <a:t>causes pending state to become current</a:t>
            </a:r>
          </a:p>
          <a:p>
            <a:r>
              <a:rPr lang="en-US" altLang="en-US"/>
              <a:t>hence updating the cipher suite in use</a:t>
            </a:r>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EC8BBD1-E7FF-7B26-0319-007835EDA796}"/>
              </a:ext>
            </a:extLst>
          </p:cNvPr>
          <p:cNvSpPr>
            <a:spLocks noGrp="1" noChangeArrowheads="1"/>
          </p:cNvSpPr>
          <p:nvPr>
            <p:ph type="title"/>
          </p:nvPr>
        </p:nvSpPr>
        <p:spPr>
          <a:xfrm>
            <a:off x="1712259" y="0"/>
            <a:ext cx="10515600" cy="1325563"/>
          </a:xfrm>
        </p:spPr>
        <p:txBody>
          <a:bodyPr/>
          <a:lstStyle/>
          <a:p>
            <a:r>
              <a:rPr lang="en-US" altLang="en-US" dirty="0"/>
              <a:t>SSL Alert Protocol</a:t>
            </a:r>
            <a:endParaRPr lang="en-AU" altLang="en-US" dirty="0"/>
          </a:p>
        </p:txBody>
      </p:sp>
      <p:sp>
        <p:nvSpPr>
          <p:cNvPr id="55299" name="Rectangle 3">
            <a:extLst>
              <a:ext uri="{FF2B5EF4-FFF2-40B4-BE49-F238E27FC236}">
                <a16:creationId xmlns:a16="http://schemas.microsoft.com/office/drawing/2014/main" id="{2538791A-99C4-3DCB-225E-E3BC3188A3C5}"/>
              </a:ext>
            </a:extLst>
          </p:cNvPr>
          <p:cNvSpPr>
            <a:spLocks noGrp="1" noChangeArrowheads="1"/>
          </p:cNvSpPr>
          <p:nvPr>
            <p:ph type="body" idx="1"/>
          </p:nvPr>
        </p:nvSpPr>
        <p:spPr>
          <a:xfrm>
            <a:off x="1981200" y="1447800"/>
            <a:ext cx="8229600" cy="5029200"/>
          </a:xfrm>
        </p:spPr>
        <p:txBody>
          <a:bodyPr/>
          <a:lstStyle/>
          <a:p>
            <a:r>
              <a:rPr lang="en-US" altLang="en-US"/>
              <a:t>conveys SSL-related alerts to peer entity</a:t>
            </a:r>
          </a:p>
          <a:p>
            <a:r>
              <a:rPr lang="en-US" altLang="en-US"/>
              <a:t>severity</a:t>
            </a:r>
          </a:p>
          <a:p>
            <a:pPr lvl="2"/>
            <a:r>
              <a:rPr lang="en-US" altLang="en-US"/>
              <a:t>warning or fatal</a:t>
            </a:r>
          </a:p>
          <a:p>
            <a:r>
              <a:rPr lang="en-US" altLang="en-US"/>
              <a:t>specific alert</a:t>
            </a:r>
          </a:p>
          <a:p>
            <a:pPr lvl="2"/>
            <a:r>
              <a:rPr lang="en-AU" altLang="en-US"/>
              <a:t>fatal: unexpected message, bad record mac, decompression failure, handshake failure, illegal parameter</a:t>
            </a:r>
          </a:p>
          <a:p>
            <a:pPr lvl="2"/>
            <a:r>
              <a:rPr lang="en-AU" altLang="en-US"/>
              <a:t>warning: close notify, no certificate, bad certificate, unsupported certificate, certificate revoked, certificate expired, certificate unknown</a:t>
            </a:r>
          </a:p>
          <a:p>
            <a:r>
              <a:rPr lang="en-US" altLang="en-US"/>
              <a:t>compressed &amp; encrypted like all SSL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2869</Words>
  <Application>Microsoft Office PowerPoint</Application>
  <PresentationFormat>Widescreen</PresentationFormat>
  <Paragraphs>213</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Courier New</vt:lpstr>
      <vt:lpstr>Helvetica</vt:lpstr>
      <vt:lpstr>Times</vt:lpstr>
      <vt:lpstr>Times New Roman</vt:lpstr>
      <vt:lpstr>Times-Roman</vt:lpstr>
      <vt:lpstr>Office Theme</vt:lpstr>
      <vt:lpstr>PowerPoint Presentation</vt:lpstr>
      <vt:lpstr>Web Security</vt:lpstr>
      <vt:lpstr>SSL (Secure Socket Layer)</vt:lpstr>
      <vt:lpstr>SSL Architecture</vt:lpstr>
      <vt:lpstr>SSL Architecture</vt:lpstr>
      <vt:lpstr>SSL Record Protocol Services</vt:lpstr>
      <vt:lpstr>SSL Record Protocol Operation</vt:lpstr>
      <vt:lpstr>SSL Change Cipher Spec Protocol</vt:lpstr>
      <vt:lpstr>SSL Alert Protocol</vt:lpstr>
      <vt:lpstr>SSL Handshake Protocol</vt:lpstr>
      <vt:lpstr>SSL Handshake Protocol</vt:lpstr>
      <vt:lpstr>TLS (Transport Layer Security)</vt:lpstr>
      <vt:lpstr>Secure Electronic Transactions (SET)</vt:lpstr>
      <vt:lpstr>SET Components</vt:lpstr>
      <vt:lpstr>SET Transaction</vt:lpstr>
      <vt:lpstr>Dual Signature</vt:lpstr>
      <vt:lpstr>SET Purchase Request</vt:lpstr>
      <vt:lpstr>Purchase Request – Customer</vt:lpstr>
      <vt:lpstr>Purchase Request – Merchant</vt:lpstr>
      <vt:lpstr>Purchase Request – Merchant</vt:lpstr>
      <vt:lpstr>Payment Gateway Authorization</vt:lpstr>
      <vt:lpstr>Payment Capture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83</cp:revision>
  <dcterms:created xsi:type="dcterms:W3CDTF">2020-10-17T09:21:13Z</dcterms:created>
  <dcterms:modified xsi:type="dcterms:W3CDTF">2022-11-11T10:20:08Z</dcterms:modified>
</cp:coreProperties>
</file>