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handoutMasterIdLst>
    <p:handoutMasterId r:id="rId22"/>
  </p:handoutMasterIdLst>
  <p:sldIdLst>
    <p:sldId id="267" r:id="rId2"/>
    <p:sldId id="268" r:id="rId3"/>
    <p:sldId id="269" r:id="rId4"/>
    <p:sldId id="285" r:id="rId5"/>
    <p:sldId id="286" r:id="rId6"/>
    <p:sldId id="287" r:id="rId7"/>
    <p:sldId id="288" r:id="rId8"/>
    <p:sldId id="289" r:id="rId9"/>
    <p:sldId id="290" r:id="rId10"/>
    <p:sldId id="291" r:id="rId11"/>
    <p:sldId id="292" r:id="rId12"/>
    <p:sldId id="293" r:id="rId13"/>
    <p:sldId id="294" r:id="rId14"/>
    <p:sldId id="295" r:id="rId15"/>
    <p:sldId id="296" r:id="rId16"/>
    <p:sldId id="297" r:id="rId17"/>
    <p:sldId id="298" r:id="rId18"/>
    <p:sldId id="299" r:id="rId19"/>
    <p:sldId id="278" r:id="rId2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20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086" autoAdjust="0"/>
    <p:restoredTop sz="93620" autoAdjust="0"/>
  </p:normalViewPr>
  <p:slideViewPr>
    <p:cSldViewPr snapToGrid="0" snapToObjects="1">
      <p:cViewPr varScale="1">
        <p:scale>
          <a:sx n="37" d="100"/>
          <a:sy n="37" d="100"/>
        </p:scale>
        <p:origin x="708" y="3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47659CB-BF84-F74F-95EB-6F953048C7FA}"/>
              </a:ext>
            </a:extLst>
          </p:cNvPr>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a:extLst>
              <a:ext uri="{FF2B5EF4-FFF2-40B4-BE49-F238E27FC236}">
                <a16:creationId xmlns:a16="http://schemas.microsoft.com/office/drawing/2014/main" id="{2B7085A3-07F8-A34F-9A0B-6F4694CDA1EA}"/>
              </a:ext>
            </a:extLst>
          </p:cNvPr>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A4FFA247-0B2D-A648-ACD1-EF9D1C1BBAEB}" type="datetime1">
              <a:rPr lang="en-IN" smtClean="0"/>
              <a:pPr/>
              <a:t>06-02-2023</a:t>
            </a:fld>
            <a:endParaRPr lang="en-US"/>
          </a:p>
        </p:txBody>
      </p:sp>
      <p:sp>
        <p:nvSpPr>
          <p:cNvPr id="4" name="Footer Placeholder 3">
            <a:extLst>
              <a:ext uri="{FF2B5EF4-FFF2-40B4-BE49-F238E27FC236}">
                <a16:creationId xmlns:a16="http://schemas.microsoft.com/office/drawing/2014/main" id="{AFA908EB-DD7C-3B4A-A7DF-2AF619263ECA}"/>
              </a:ext>
            </a:extLst>
          </p:cNvPr>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CB1C41E-5188-D247-8003-4D23BEC7A965}"/>
              </a:ext>
            </a:extLst>
          </p:cNvPr>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B0A92BAF-94A5-4240-A2BF-E6524060C5D1}" type="slidenum">
              <a:rPr lang="en-US" smtClean="0"/>
              <a:pPr/>
              <a:t>‹#›</a:t>
            </a:fld>
            <a:endParaRPr lang="en-US"/>
          </a:p>
        </p:txBody>
      </p:sp>
    </p:spTree>
    <p:extLst>
      <p:ext uri="{BB962C8B-B14F-4D97-AF65-F5344CB8AC3E}">
        <p14:creationId xmlns:p14="http://schemas.microsoft.com/office/powerpoint/2010/main" val="2351061773"/>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0D247752-78CA-404D-91C8-45DA75B158D6}" type="datetime1">
              <a:rPr lang="en-IN" smtClean="0"/>
              <a:pPr/>
              <a:t>06-02-2023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F2DDEA72-A9DA-0241-B584-7E6AEC2B0F1F}" type="slidenum">
              <a:rPr lang="en-US" smtClean="0"/>
              <a:pPr/>
              <a:t>‹#›</a:t>
            </a:fld>
            <a:endParaRPr lang="en-US"/>
          </a:p>
        </p:txBody>
      </p:sp>
    </p:spTree>
    <p:extLst>
      <p:ext uri="{BB962C8B-B14F-4D97-AF65-F5344CB8AC3E}">
        <p14:creationId xmlns:p14="http://schemas.microsoft.com/office/powerpoint/2010/main" val="444403577"/>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F9A5BE3-5A5B-44E3-8AA7-2FF86D799163}"/>
              </a:ext>
            </a:extLst>
          </p:cNvPr>
          <p:cNvSpPr txBox="1">
            <a:spLocks noChangeArrowheads="1"/>
          </p:cNvSpPr>
          <p:nvPr userDrawn="1"/>
        </p:nvSpPr>
        <p:spPr>
          <a:xfrm>
            <a:off x="1504949" y="-16453"/>
            <a:ext cx="10687051" cy="1033112"/>
          </a:xfrm>
          <a:prstGeom prst="rect">
            <a:avLst/>
          </a:prstGeom>
          <a:solidFill>
            <a:srgbClr val="C00000"/>
          </a:solidFill>
        </p:spPr>
        <p:txBody>
          <a:bodyPr/>
          <a:lstStyle/>
          <a:p>
            <a:pPr algn="ctr" fontAlgn="base"/>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65ABD3C1-236C-4266-A705-0CE62129A058}"/>
              </a:ext>
            </a:extLst>
          </p:cNvPr>
          <p:cNvSpPr txBox="1">
            <a:spLocks noChangeArrowheads="1"/>
          </p:cNvSpPr>
          <p:nvPr userDrawn="1"/>
        </p:nvSpPr>
        <p:spPr>
          <a:xfrm>
            <a:off x="-1" y="6436129"/>
            <a:ext cx="12191997" cy="401782"/>
          </a:xfrm>
          <a:prstGeom prst="rect">
            <a:avLst/>
          </a:prstGeom>
          <a:solidFill>
            <a:srgbClr val="C00000"/>
          </a:solidFill>
        </p:spPr>
        <p:txBody>
          <a:bodyPr/>
          <a:lstStyle/>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8" name="Content Placeholder 6">
            <a:extLst>
              <a:ext uri="{FF2B5EF4-FFF2-40B4-BE49-F238E27FC236}">
                <a16:creationId xmlns:a16="http://schemas.microsoft.com/office/drawing/2014/main" id="{3CAEDAA3-C774-417B-BDA7-EF306AEEC9BF}"/>
              </a:ext>
            </a:extLst>
          </p:cNvPr>
          <p:cNvSpPr>
            <a:spLocks noGrp="1"/>
          </p:cNvSpPr>
          <p:nvPr>
            <p:ph sz="quarter" idx="10" hasCustomPrompt="1"/>
          </p:nvPr>
        </p:nvSpPr>
        <p:spPr>
          <a:xfrm>
            <a:off x="2045492" y="20089"/>
            <a:ext cx="9605963" cy="649287"/>
          </a:xfrm>
          <a:prstGeom prst="rect">
            <a:avLst/>
          </a:prstGeom>
        </p:spPr>
        <p:txBody>
          <a:bodyPr/>
          <a:lstStyle>
            <a:lvl1pPr algn="ctr">
              <a:buNone/>
              <a:defRPr b="1">
                <a:solidFill>
                  <a:schemeClr val="bg1"/>
                </a:solidFill>
                <a:latin typeface="Times New Roman" panose="02020603050405020304" pitchFamily="18" charset="0"/>
                <a:cs typeface="Times New Roman" panose="02020603050405020304" pitchFamily="18" charset="0"/>
              </a:defRPr>
            </a:lvl1pPr>
            <a:lvl2pPr>
              <a:buNone/>
              <a:defRPr/>
            </a:lvl2pPr>
            <a:lvl3pPr>
              <a:buNone/>
              <a:defRPr/>
            </a:lvl3pPr>
            <a:lvl4pPr>
              <a:buNone/>
              <a:defRPr/>
            </a:lvl4pPr>
            <a:lvl5pPr>
              <a:buNone/>
              <a:defRPr/>
            </a:lvl5p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Name of the School</a:t>
            </a:r>
          </a:p>
        </p:txBody>
      </p:sp>
      <p:sp>
        <p:nvSpPr>
          <p:cNvPr id="11" name="Content Placeholder 10">
            <a:extLst>
              <a:ext uri="{FF2B5EF4-FFF2-40B4-BE49-F238E27FC236}">
                <a16:creationId xmlns:a16="http://schemas.microsoft.com/office/drawing/2014/main" id="{D83E2018-2781-4FDB-B3C2-6781341C6A3E}"/>
              </a:ext>
            </a:extLst>
          </p:cNvPr>
          <p:cNvSpPr>
            <a:spLocks noGrp="1"/>
          </p:cNvSpPr>
          <p:nvPr>
            <p:ph sz="quarter" idx="11" hasCustomPrompt="1"/>
          </p:nvPr>
        </p:nvSpPr>
        <p:spPr>
          <a:xfrm>
            <a:off x="1927666" y="595313"/>
            <a:ext cx="2997200" cy="401637"/>
          </a:xfrm>
          <a:prstGeom prst="rect">
            <a:avLst/>
          </a:prstGeom>
        </p:spPr>
        <p:txBody>
          <a:bodyPr/>
          <a:lstStyle>
            <a:lvl1pPr>
              <a:buNone/>
              <a:defRPr sz="2400" b="1">
                <a:solidFill>
                  <a:schemeClr val="bg1"/>
                </a:solidFill>
                <a:latin typeface="Times New Roman" panose="02020603050405020304" pitchFamily="18" charset="0"/>
                <a:cs typeface="Times New Roman" panose="02020603050405020304" pitchFamily="18" charset="0"/>
              </a:defRPr>
            </a:lvl1pPr>
          </a:lstStyle>
          <a:p>
            <a:pPr lvl="0"/>
            <a:r>
              <a:rPr lang="en-IN" sz="2400" dirty="0">
                <a:latin typeface="Times New Roman" panose="02020603050405020304" pitchFamily="18" charset="0"/>
                <a:cs typeface="Times New Roman" panose="02020603050405020304" pitchFamily="18" charset="0"/>
              </a:rPr>
              <a:t>Course Code:</a:t>
            </a:r>
            <a:endParaRPr lang="en-IN" dirty="0"/>
          </a:p>
        </p:txBody>
      </p:sp>
      <p:sp>
        <p:nvSpPr>
          <p:cNvPr id="13" name="Content Placeholder 12">
            <a:extLst>
              <a:ext uri="{FF2B5EF4-FFF2-40B4-BE49-F238E27FC236}">
                <a16:creationId xmlns:a16="http://schemas.microsoft.com/office/drawing/2014/main" id="{5825FB51-6B9C-4324-A427-6EF1A852C39A}"/>
              </a:ext>
            </a:extLst>
          </p:cNvPr>
          <p:cNvSpPr>
            <a:spLocks noGrp="1"/>
          </p:cNvSpPr>
          <p:nvPr>
            <p:ph sz="quarter" idx="12" hasCustomPrompt="1"/>
          </p:nvPr>
        </p:nvSpPr>
        <p:spPr>
          <a:xfrm>
            <a:off x="6499952" y="621327"/>
            <a:ext cx="3375346" cy="401638"/>
          </a:xfrm>
          <a:prstGeom prst="rect">
            <a:avLst/>
          </a:prstGeom>
        </p:spPr>
        <p:txBody>
          <a:bodyPr/>
          <a:lstStyle>
            <a:lvl1pPr>
              <a:buNone/>
              <a:defRPr sz="2400" b="1">
                <a:solidFill>
                  <a:schemeClr val="bg1"/>
                </a:solidFill>
                <a:latin typeface="Times New Roman" panose="02020603050405020304" pitchFamily="18" charset="0"/>
                <a:cs typeface="Times New Roman" panose="02020603050405020304" pitchFamily="18" charset="0"/>
              </a:defRPr>
            </a:lvl1pPr>
            <a:lvl2pPr>
              <a:buNone/>
              <a:defRPr sz="2400">
                <a:solidFill>
                  <a:schemeClr val="bg1"/>
                </a:solidFill>
                <a:latin typeface="Times New Roman" panose="02020603050405020304" pitchFamily="18" charset="0"/>
                <a:cs typeface="Times New Roman" panose="02020603050405020304" pitchFamily="18" charset="0"/>
              </a:defRPr>
            </a:lvl2pPr>
            <a:lvl3pPr>
              <a:buNone/>
              <a:defRPr sz="2400">
                <a:solidFill>
                  <a:schemeClr val="bg1"/>
                </a:solidFill>
                <a:latin typeface="Times New Roman" panose="02020603050405020304" pitchFamily="18" charset="0"/>
                <a:cs typeface="Times New Roman" panose="02020603050405020304" pitchFamily="18" charset="0"/>
              </a:defRPr>
            </a:lvl3pPr>
            <a:lvl4pPr>
              <a:buNone/>
              <a:defRPr sz="2400">
                <a:solidFill>
                  <a:schemeClr val="bg1"/>
                </a:solidFill>
                <a:latin typeface="Times New Roman" panose="02020603050405020304" pitchFamily="18" charset="0"/>
                <a:cs typeface="Times New Roman" panose="02020603050405020304" pitchFamily="18" charset="0"/>
              </a:defRPr>
            </a:lvl4pPr>
            <a:lvl5pPr>
              <a:buNone/>
              <a:defRPr sz="2400">
                <a:solidFill>
                  <a:schemeClr val="bg1"/>
                </a:solidFill>
                <a:latin typeface="Times New Roman" panose="02020603050405020304" pitchFamily="18" charset="0"/>
                <a:cs typeface="Times New Roman" panose="02020603050405020304" pitchFamily="18" charset="0"/>
              </a:defRPr>
            </a:lvl5pPr>
          </a:lstStyle>
          <a:p>
            <a:pPr lvl="0"/>
            <a:r>
              <a:rPr lang="en-IN" dirty="0"/>
              <a:t>Course Name: </a:t>
            </a:r>
          </a:p>
        </p:txBody>
      </p:sp>
      <p:sp>
        <p:nvSpPr>
          <p:cNvPr id="15" name="Content Placeholder 14">
            <a:extLst>
              <a:ext uri="{FF2B5EF4-FFF2-40B4-BE49-F238E27FC236}">
                <a16:creationId xmlns:a16="http://schemas.microsoft.com/office/drawing/2014/main" id="{6C97CE12-D510-4F33-9BB5-723BDB17CC29}"/>
              </a:ext>
            </a:extLst>
          </p:cNvPr>
          <p:cNvSpPr>
            <a:spLocks noGrp="1"/>
          </p:cNvSpPr>
          <p:nvPr>
            <p:ph sz="quarter" idx="13" hasCustomPrompt="1"/>
          </p:nvPr>
        </p:nvSpPr>
        <p:spPr>
          <a:xfrm>
            <a:off x="561622" y="6435725"/>
            <a:ext cx="5938330" cy="422275"/>
          </a:xfrm>
          <a:prstGeom prst="rect">
            <a:avLst/>
          </a:prstGeom>
        </p:spPr>
        <p:txBody>
          <a:bodyPr/>
          <a:lstStyle>
            <a:lvl1pPr>
              <a:buNone/>
              <a:defRPr>
                <a:solidFill>
                  <a:schemeClr val="bg1"/>
                </a:solidFill>
                <a:latin typeface="Tinos"/>
              </a:defRPr>
            </a:lvl1pPr>
            <a:lvl2pPr>
              <a:defRPr>
                <a:solidFill>
                  <a:schemeClr val="bg1"/>
                </a:solidFill>
                <a:latin typeface="Tinos"/>
              </a:defRPr>
            </a:lvl2pPr>
            <a:lvl3pPr>
              <a:defRPr>
                <a:solidFill>
                  <a:schemeClr val="bg1"/>
                </a:solidFill>
                <a:latin typeface="Tinos"/>
              </a:defRPr>
            </a:lvl3pPr>
            <a:lvl4pPr>
              <a:defRPr>
                <a:solidFill>
                  <a:schemeClr val="bg1"/>
                </a:solidFill>
                <a:latin typeface="Tinos"/>
              </a:defRPr>
            </a:lvl4pPr>
            <a:lvl5pPr>
              <a:defRPr>
                <a:solidFill>
                  <a:schemeClr val="bg1"/>
                </a:solidFill>
                <a:latin typeface="Tinos"/>
              </a:defRPr>
            </a:lvl5pPr>
          </a:lstStyle>
          <a:p>
            <a:pPr lvl="0"/>
            <a:r>
              <a:rPr kumimoji="0" lang="en-IN" altLang="zh-CN" sz="2800" b="1" i="0" u="none" strike="noStrike" kern="1200" cap="none" spc="0" normalizeH="0" baseline="0" noProof="0" dirty="0">
                <a:ln>
                  <a:noFill/>
                </a:ln>
                <a:solidFill>
                  <a:schemeClr val="bg1"/>
                </a:solidFill>
                <a:effectLst/>
                <a:uLnTx/>
                <a:uFillTx/>
                <a:latin typeface="Tinos"/>
                <a:ea typeface="+mj-ea"/>
                <a:cs typeface="+mj-cs"/>
              </a:rPr>
              <a:t>Faculty Name: </a:t>
            </a:r>
            <a:endParaRPr lang="en-IN" dirty="0"/>
          </a:p>
        </p:txBody>
      </p:sp>
      <p:sp>
        <p:nvSpPr>
          <p:cNvPr id="16" name="Content Placeholder 14">
            <a:extLst>
              <a:ext uri="{FF2B5EF4-FFF2-40B4-BE49-F238E27FC236}">
                <a16:creationId xmlns:a16="http://schemas.microsoft.com/office/drawing/2014/main" id="{28C0D298-6A73-41EA-A2C5-D9A02D527B4A}"/>
              </a:ext>
            </a:extLst>
          </p:cNvPr>
          <p:cNvSpPr>
            <a:spLocks noGrp="1"/>
          </p:cNvSpPr>
          <p:nvPr>
            <p:ph sz="quarter" idx="14" hasCustomPrompt="1"/>
          </p:nvPr>
        </p:nvSpPr>
        <p:spPr>
          <a:xfrm>
            <a:off x="6683022" y="6415636"/>
            <a:ext cx="4947356" cy="422275"/>
          </a:xfrm>
          <a:prstGeom prst="rect">
            <a:avLst/>
          </a:prstGeom>
        </p:spPr>
        <p:txBody>
          <a:bodyPr/>
          <a:lstStyle>
            <a:lvl1pPr>
              <a:buNone/>
              <a:defRPr>
                <a:solidFill>
                  <a:schemeClr val="bg1"/>
                </a:solidFill>
                <a:latin typeface="Tinos"/>
              </a:defRPr>
            </a:lvl1pPr>
            <a:lvl2pPr>
              <a:defRPr>
                <a:solidFill>
                  <a:schemeClr val="bg1"/>
                </a:solidFill>
                <a:latin typeface="Tinos"/>
              </a:defRPr>
            </a:lvl2pPr>
            <a:lvl3pPr>
              <a:defRPr>
                <a:solidFill>
                  <a:schemeClr val="bg1"/>
                </a:solidFill>
                <a:latin typeface="Tinos"/>
              </a:defRPr>
            </a:lvl3pPr>
            <a:lvl4pPr>
              <a:defRPr>
                <a:solidFill>
                  <a:schemeClr val="bg1"/>
                </a:solidFill>
                <a:latin typeface="Tinos"/>
              </a:defRPr>
            </a:lvl4pPr>
            <a:lvl5pPr>
              <a:defRPr>
                <a:solidFill>
                  <a:schemeClr val="bg1"/>
                </a:solidFill>
                <a:latin typeface="Tinos"/>
              </a:defRPr>
            </a:lvl5pPr>
          </a:lstStyle>
          <a:p>
            <a:pPr lvl="0"/>
            <a:r>
              <a:rPr kumimoji="0" lang="en-IN" altLang="zh-CN" sz="2800" b="1" i="0" u="none" strike="noStrike" kern="1200" cap="none" spc="0" normalizeH="0" baseline="0" noProof="0" dirty="0">
                <a:ln>
                  <a:noFill/>
                </a:ln>
                <a:solidFill>
                  <a:schemeClr val="bg1"/>
                </a:solidFill>
                <a:effectLst/>
                <a:uLnTx/>
                <a:uFillTx/>
                <a:latin typeface="Tinos"/>
                <a:ea typeface="+mj-ea"/>
                <a:cs typeface="+mj-cs"/>
              </a:rPr>
              <a:t>Program Name: </a:t>
            </a:r>
            <a:endParaRPr lang="en-IN" dirty="0"/>
          </a:p>
        </p:txBody>
      </p:sp>
    </p:spTree>
    <p:extLst>
      <p:ext uri="{BB962C8B-B14F-4D97-AF65-F5344CB8AC3E}">
        <p14:creationId xmlns:p14="http://schemas.microsoft.com/office/powerpoint/2010/main" val="1203765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4359B1-2429-42A8-9DF4-8FCB7FFAE313}"/>
              </a:ext>
            </a:extLst>
          </p:cNvPr>
          <p:cNvSpPr>
            <a:spLocks noGrp="1"/>
          </p:cNvSpPr>
          <p:nvPr>
            <p:ph idx="1"/>
          </p:nvPr>
        </p:nvSpPr>
        <p:spPr>
          <a:xfrm>
            <a:off x="679450" y="1279525"/>
            <a:ext cx="10890250" cy="4873625"/>
          </a:xfrm>
          <a:prstGeom prst="rect">
            <a:avLst/>
          </a:prstGeom>
        </p:spPr>
        <p:txBody>
          <a:bodyPr/>
          <a:lstStyle>
            <a:lvl1pPr>
              <a:lnSpc>
                <a:spcPct val="150000"/>
              </a:lnSpc>
              <a:defRPr sz="24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a:t>
            </a:r>
          </a:p>
        </p:txBody>
      </p:sp>
      <p:sp>
        <p:nvSpPr>
          <p:cNvPr id="8" name="Content Placeholder 6">
            <a:extLst>
              <a:ext uri="{FF2B5EF4-FFF2-40B4-BE49-F238E27FC236}">
                <a16:creationId xmlns:a16="http://schemas.microsoft.com/office/drawing/2014/main" id="{35618F27-CB8E-40E1-9C77-44F19B3E0D8D}"/>
              </a:ext>
            </a:extLst>
          </p:cNvPr>
          <p:cNvSpPr>
            <a:spLocks noGrp="1"/>
          </p:cNvSpPr>
          <p:nvPr>
            <p:ph sz="quarter" idx="10" hasCustomPrompt="1"/>
          </p:nvPr>
        </p:nvSpPr>
        <p:spPr>
          <a:xfrm>
            <a:off x="2045492" y="207376"/>
            <a:ext cx="9605963" cy="649287"/>
          </a:xfrm>
          <a:prstGeom prst="rect">
            <a:avLst/>
          </a:prstGeom>
        </p:spPr>
        <p:txBody>
          <a:bodyPr/>
          <a:lstStyle>
            <a:lvl1pPr algn="ctr">
              <a:buNone/>
              <a:defRPr b="1">
                <a:solidFill>
                  <a:schemeClr val="bg1"/>
                </a:solidFill>
                <a:latin typeface="Times New Roman" panose="02020603050405020304" pitchFamily="18" charset="0"/>
                <a:cs typeface="Times New Roman" panose="02020603050405020304" pitchFamily="18" charset="0"/>
              </a:defRPr>
            </a:lvl1pPr>
            <a:lvl2pPr>
              <a:buNone/>
              <a:defRPr/>
            </a:lvl2pPr>
            <a:lvl3pPr>
              <a:buNone/>
              <a:defRPr/>
            </a:lvl3pPr>
            <a:lvl4pPr>
              <a:buNone/>
              <a:defRPr/>
            </a:lvl4pPr>
            <a:lvl5pPr>
              <a:buNone/>
              <a:defRPr/>
            </a:lvl5p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Heading</a:t>
            </a:r>
          </a:p>
        </p:txBody>
      </p:sp>
    </p:spTree>
    <p:extLst>
      <p:ext uri="{BB962C8B-B14F-4D97-AF65-F5344CB8AC3E}">
        <p14:creationId xmlns:p14="http://schemas.microsoft.com/office/powerpoint/2010/main" val="2655165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2D3E1D6-7737-41A0-8122-9D180736A633}"/>
              </a:ext>
            </a:extLst>
          </p:cNvPr>
          <p:cNvSpPr txBox="1">
            <a:spLocks noChangeArrowheads="1"/>
          </p:cNvSpPr>
          <p:nvPr userDrawn="1"/>
        </p:nvSpPr>
        <p:spPr>
          <a:xfrm>
            <a:off x="1504949" y="-16453"/>
            <a:ext cx="10687051" cy="1033112"/>
          </a:xfrm>
          <a:prstGeom prst="rect">
            <a:avLst/>
          </a:prstGeom>
          <a:solidFill>
            <a:srgbClr val="C00000"/>
          </a:solidFill>
        </p:spPr>
        <p:txBody>
          <a:bodyPr/>
          <a:lstStyle/>
          <a:p>
            <a:pPr algn="ctr" fontAlgn="base"/>
            <a:endParaRPr lang="en-IN" sz="3200" dirty="0">
              <a:solidFill>
                <a:schemeClr val="bg1"/>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84D0B161-5707-460A-A3B7-C31938B5AB7A}"/>
              </a:ext>
            </a:extLst>
          </p:cNvPr>
          <p:cNvPicPr>
            <a:picLocks noChangeAspect="1"/>
          </p:cNvPicPr>
          <p:nvPr userDrawn="1"/>
        </p:nvPicPr>
        <p:blipFill>
          <a:blip r:embed="rId5"/>
          <a:stretch>
            <a:fillRect/>
          </a:stretch>
        </p:blipFill>
        <p:spPr>
          <a:xfrm>
            <a:off x="0" y="2597"/>
            <a:ext cx="1504949" cy="1023587"/>
          </a:xfrm>
          <a:prstGeom prst="rect">
            <a:avLst/>
          </a:prstGeom>
        </p:spPr>
      </p:pic>
      <p:sp>
        <p:nvSpPr>
          <p:cNvPr id="16" name="Title 1">
            <a:extLst>
              <a:ext uri="{FF2B5EF4-FFF2-40B4-BE49-F238E27FC236}">
                <a16:creationId xmlns:a16="http://schemas.microsoft.com/office/drawing/2014/main" id="{6DBE64E5-8EAF-45B4-8182-9635EF6DD25A}"/>
              </a:ext>
            </a:extLst>
          </p:cNvPr>
          <p:cNvSpPr txBox="1">
            <a:spLocks noChangeArrowheads="1"/>
          </p:cNvSpPr>
          <p:nvPr userDrawn="1"/>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830377531"/>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EAC33AA3-B0DC-4C41-8622-28C53461CABF}"/>
              </a:ext>
            </a:extLst>
          </p:cNvPr>
          <p:cNvSpPr>
            <a:spLocks noGrp="1"/>
          </p:cNvSpPr>
          <p:nvPr>
            <p:ph sz="quarter" idx="10"/>
          </p:nvPr>
        </p:nvSpPr>
        <p:spPr/>
        <p:txBody>
          <a:bodyPr/>
          <a:lstStyle/>
          <a:p>
            <a:r>
              <a:rPr lang="en-IN" dirty="0"/>
              <a:t>School of Computing Science and Engineering</a:t>
            </a:r>
          </a:p>
        </p:txBody>
      </p:sp>
      <p:sp>
        <p:nvSpPr>
          <p:cNvPr id="5" name="Content Placeholder 4">
            <a:extLst>
              <a:ext uri="{FF2B5EF4-FFF2-40B4-BE49-F238E27FC236}">
                <a16:creationId xmlns:a16="http://schemas.microsoft.com/office/drawing/2014/main" id="{FD6710BD-CFDC-4706-B5BD-5BED1982A272}"/>
              </a:ext>
            </a:extLst>
          </p:cNvPr>
          <p:cNvSpPr>
            <a:spLocks noGrp="1"/>
          </p:cNvSpPr>
          <p:nvPr>
            <p:ph sz="quarter" idx="11"/>
          </p:nvPr>
        </p:nvSpPr>
        <p:spPr>
          <a:xfrm>
            <a:off x="1504947" y="610711"/>
            <a:ext cx="3966358" cy="401637"/>
          </a:xfrm>
        </p:spPr>
        <p:txBody>
          <a:bodyPr/>
          <a:lstStyle/>
          <a:p>
            <a:r>
              <a:rPr lang="en-IN" sz="2000" dirty="0"/>
              <a:t>Course Code: BTCS9401</a:t>
            </a:r>
          </a:p>
        </p:txBody>
      </p:sp>
      <p:sp>
        <p:nvSpPr>
          <p:cNvPr id="6" name="Content Placeholder 5">
            <a:extLst>
              <a:ext uri="{FF2B5EF4-FFF2-40B4-BE49-F238E27FC236}">
                <a16:creationId xmlns:a16="http://schemas.microsoft.com/office/drawing/2014/main" id="{B77AB2BC-DF25-469F-8B90-0D8AE4B5DDCD}"/>
              </a:ext>
            </a:extLst>
          </p:cNvPr>
          <p:cNvSpPr>
            <a:spLocks noGrp="1"/>
          </p:cNvSpPr>
          <p:nvPr>
            <p:ph sz="quarter" idx="12"/>
          </p:nvPr>
        </p:nvSpPr>
        <p:spPr>
          <a:xfrm>
            <a:off x="5332163" y="610710"/>
            <a:ext cx="6940627" cy="401638"/>
          </a:xfrm>
        </p:spPr>
        <p:txBody>
          <a:bodyPr/>
          <a:lstStyle/>
          <a:p>
            <a:r>
              <a:rPr lang="en-IN" sz="2000" dirty="0"/>
              <a:t>Course Name: </a:t>
            </a:r>
            <a:r>
              <a:rPr lang="en-US" sz="2000" dirty="0">
                <a:latin typeface="Tinos"/>
                <a:ea typeface="+mj-ea"/>
                <a:cs typeface="+mj-cs"/>
              </a:rPr>
              <a:t>Data Science</a:t>
            </a:r>
            <a:endParaRPr lang="en-IN" sz="2000" dirty="0"/>
          </a:p>
        </p:txBody>
      </p:sp>
      <p:sp>
        <p:nvSpPr>
          <p:cNvPr id="9" name="Content Placeholder 8">
            <a:extLst>
              <a:ext uri="{FF2B5EF4-FFF2-40B4-BE49-F238E27FC236}">
                <a16:creationId xmlns:a16="http://schemas.microsoft.com/office/drawing/2014/main" id="{649E84E8-A18B-4E0E-84B7-DDDC1663DA68}"/>
              </a:ext>
            </a:extLst>
          </p:cNvPr>
          <p:cNvSpPr>
            <a:spLocks noGrp="1"/>
          </p:cNvSpPr>
          <p:nvPr>
            <p:ph sz="quarter" idx="13"/>
          </p:nvPr>
        </p:nvSpPr>
        <p:spPr/>
        <p:txBody>
          <a:bodyPr/>
          <a:lstStyle/>
          <a:p>
            <a:r>
              <a:rPr kumimoji="0" lang="en-IN" altLang="zh-CN" sz="2000" b="1" i="0" u="none" strike="noStrike" kern="1200" cap="none" spc="0" normalizeH="0" baseline="0" noProof="0" dirty="0">
                <a:ln>
                  <a:noFill/>
                </a:ln>
                <a:solidFill>
                  <a:schemeClr val="bg1"/>
                </a:solidFill>
                <a:effectLst/>
                <a:uLnTx/>
                <a:uFillTx/>
                <a:latin typeface="Tinos"/>
                <a:ea typeface="+mj-ea"/>
                <a:cs typeface="+mj-cs"/>
              </a:rPr>
              <a:t>Faculty Name: Mr. S. Prakash                                                            </a:t>
            </a:r>
            <a:endParaRPr lang="en-IN" sz="2000" b="1" dirty="0"/>
          </a:p>
        </p:txBody>
      </p:sp>
      <p:sp>
        <p:nvSpPr>
          <p:cNvPr id="10" name="Content Placeholder 9">
            <a:extLst>
              <a:ext uri="{FF2B5EF4-FFF2-40B4-BE49-F238E27FC236}">
                <a16:creationId xmlns:a16="http://schemas.microsoft.com/office/drawing/2014/main" id="{83FCDACA-5BF7-46C4-A2F4-86B251C944D8}"/>
              </a:ext>
            </a:extLst>
          </p:cNvPr>
          <p:cNvSpPr>
            <a:spLocks noGrp="1"/>
          </p:cNvSpPr>
          <p:nvPr>
            <p:ph sz="quarter" idx="14"/>
          </p:nvPr>
        </p:nvSpPr>
        <p:spPr/>
        <p:txBody>
          <a:bodyPr/>
          <a:lstStyle/>
          <a:p>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a:t>
            </a:r>
            <a:r>
              <a:rPr kumimoji="0" lang="en-IN" altLang="zh-CN" sz="2000" b="1" i="0" u="none" strike="noStrike" kern="1200" cap="none" spc="0" normalizeH="0" baseline="0" noProof="0" dirty="0" err="1">
                <a:ln>
                  <a:noFill/>
                </a:ln>
                <a:solidFill>
                  <a:schemeClr val="bg1"/>
                </a:solidFill>
                <a:effectLst/>
                <a:uLnTx/>
                <a:uFillTx/>
                <a:latin typeface="Tinos"/>
                <a:ea typeface="+mj-ea"/>
                <a:cs typeface="+mj-cs"/>
              </a:rPr>
              <a:t>B.Tech</a:t>
            </a:r>
            <a:endParaRPr lang="en-IN" sz="2000" dirty="0"/>
          </a:p>
        </p:txBody>
      </p:sp>
      <p:sp>
        <p:nvSpPr>
          <p:cNvPr id="2" name="Title 1">
            <a:extLst>
              <a:ext uri="{FF2B5EF4-FFF2-40B4-BE49-F238E27FC236}">
                <a16:creationId xmlns:a16="http://schemas.microsoft.com/office/drawing/2014/main" id="{D7407D14-4651-436E-887F-13AB7163B65C}"/>
              </a:ext>
            </a:extLst>
          </p:cNvPr>
          <p:cNvSpPr txBox="1">
            <a:spLocks/>
          </p:cNvSpPr>
          <p:nvPr/>
        </p:nvSpPr>
        <p:spPr>
          <a:xfrm>
            <a:off x="1295400" y="1770635"/>
            <a:ext cx="9786257" cy="33067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4400" b="1" dirty="0">
                <a:solidFill>
                  <a:srgbClr val="FF0000"/>
                </a:solidFill>
                <a:latin typeface="Times New Roman" pitchFamily="18" charset="0"/>
                <a:cs typeface="Times New Roman" pitchFamily="18" charset="0"/>
              </a:rPr>
              <a:t>UNIT -1</a:t>
            </a:r>
          </a:p>
          <a:p>
            <a:r>
              <a:rPr lang="en-US" b="1" dirty="0">
                <a:solidFill>
                  <a:srgbClr val="FF0000"/>
                </a:solidFill>
                <a:latin typeface="Times New Roman" pitchFamily="18" charset="0"/>
                <a:cs typeface="Times New Roman" pitchFamily="18" charset="0"/>
              </a:rPr>
              <a:t>	</a:t>
            </a:r>
          </a:p>
          <a:p>
            <a:pPr algn="ctr"/>
            <a:endParaRPr lang="en-US" sz="4400" dirty="0">
              <a:latin typeface="Times New Roman" pitchFamily="18" charset="0"/>
              <a:cs typeface="Times New Roman" pitchFamily="18" charset="0"/>
            </a:endParaRPr>
          </a:p>
        </p:txBody>
      </p:sp>
    </p:spTree>
    <p:extLst>
      <p:ext uri="{BB962C8B-B14F-4D97-AF65-F5344CB8AC3E}">
        <p14:creationId xmlns:p14="http://schemas.microsoft.com/office/powerpoint/2010/main" val="645367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FD3A0-BAC4-4B41-8124-8A3BA0DE6864}"/>
              </a:ext>
            </a:extLst>
          </p:cNvPr>
          <p:cNvSpPr>
            <a:spLocks noGrp="1"/>
          </p:cNvSpPr>
          <p:nvPr>
            <p:ph sz="quarter" idx="10"/>
          </p:nvPr>
        </p:nvSpPr>
        <p:spPr>
          <a:xfrm>
            <a:off x="2045492" y="240426"/>
            <a:ext cx="9605963" cy="649287"/>
          </a:xfrm>
        </p:spPr>
        <p:txBody>
          <a:bodyPr/>
          <a:lstStyle/>
          <a:p>
            <a:r>
              <a:rPr lang="en-IN" dirty="0"/>
              <a:t>Statistics for Data Science</a:t>
            </a:r>
          </a:p>
        </p:txBody>
      </p:sp>
      <p:sp>
        <p:nvSpPr>
          <p:cNvPr id="5" name="Content Placeholder 4">
            <a:extLst>
              <a:ext uri="{FF2B5EF4-FFF2-40B4-BE49-F238E27FC236}">
                <a16:creationId xmlns:a16="http://schemas.microsoft.com/office/drawing/2014/main" id="{5C406730-A046-4C1B-8125-EF3BE49EEDBF}"/>
              </a:ext>
            </a:extLst>
          </p:cNvPr>
          <p:cNvSpPr txBox="1">
            <a:spLocks/>
          </p:cNvSpPr>
          <p:nvPr/>
        </p:nvSpPr>
        <p:spPr>
          <a:xfrm>
            <a:off x="914400" y="1828800"/>
            <a:ext cx="9448082" cy="26816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1466CA2B-7550-A16A-8C06-DC182767651F}"/>
              </a:ext>
            </a:extLst>
          </p:cNvPr>
          <p:cNvSpPr txBox="1"/>
          <p:nvPr/>
        </p:nvSpPr>
        <p:spPr>
          <a:xfrm>
            <a:off x="1047135" y="1153032"/>
            <a:ext cx="10972799" cy="7112845"/>
          </a:xfrm>
          <a:prstGeom prst="rect">
            <a:avLst/>
          </a:prstGeom>
          <a:noFill/>
        </p:spPr>
        <p:txBody>
          <a:bodyPr wrap="square">
            <a:spAutoFit/>
          </a:bodyPr>
          <a:lstStyle/>
          <a:p>
            <a:pPr algn="l">
              <a:lnSpc>
                <a:spcPct val="150000"/>
              </a:lnSpc>
            </a:pPr>
            <a:r>
              <a:rPr lang="en-US" sz="2200" b="1" i="0" dirty="0">
                <a:solidFill>
                  <a:srgbClr val="000000"/>
                </a:solidFill>
                <a:effectLst/>
                <a:latin typeface="Verdana" panose="020B0604030504040204" pitchFamily="34" charset="0"/>
              </a:rPr>
              <a:t>1. Descriptive Statistics</a:t>
            </a:r>
          </a:p>
          <a:p>
            <a:pPr algn="l">
              <a:lnSpc>
                <a:spcPct val="150000"/>
              </a:lnSpc>
            </a:pPr>
            <a:r>
              <a:rPr lang="en-US" sz="2200" i="0" dirty="0">
                <a:solidFill>
                  <a:srgbClr val="000000"/>
                </a:solidFill>
                <a:effectLst/>
                <a:latin typeface="Verdana" panose="020B0604030504040204" pitchFamily="34" charset="0"/>
              </a:rPr>
              <a:t>It is used to describe the basic features of data that provide a summary of the given data set which can either represent the entire population or a sample of the population. It is derived from calculations that include:</a:t>
            </a:r>
          </a:p>
          <a:p>
            <a:pPr algn="l">
              <a:lnSpc>
                <a:spcPct val="150000"/>
              </a:lnSpc>
            </a:pPr>
            <a:r>
              <a:rPr lang="en-US" sz="2200" i="0" dirty="0">
                <a:solidFill>
                  <a:srgbClr val="000000"/>
                </a:solidFill>
                <a:effectLst/>
                <a:latin typeface="Verdana" panose="020B0604030504040204" pitchFamily="34" charset="0"/>
              </a:rPr>
              <a:t>Mean: It is the central value which is commonly known as arithmetic average.</a:t>
            </a:r>
          </a:p>
          <a:p>
            <a:pPr algn="l">
              <a:lnSpc>
                <a:spcPct val="150000"/>
              </a:lnSpc>
            </a:pPr>
            <a:r>
              <a:rPr lang="en-US" sz="2200" i="0" dirty="0">
                <a:solidFill>
                  <a:srgbClr val="000000"/>
                </a:solidFill>
                <a:effectLst/>
                <a:latin typeface="Verdana" panose="020B0604030504040204" pitchFamily="34" charset="0"/>
              </a:rPr>
              <a:t>Mode: It refers to the value that appears most often in a data set.</a:t>
            </a:r>
          </a:p>
          <a:p>
            <a:pPr algn="l">
              <a:lnSpc>
                <a:spcPct val="150000"/>
              </a:lnSpc>
            </a:pPr>
            <a:r>
              <a:rPr lang="en-US" sz="2200" i="0" dirty="0">
                <a:solidFill>
                  <a:srgbClr val="000000"/>
                </a:solidFill>
                <a:effectLst/>
                <a:latin typeface="Verdana" panose="020B0604030504040204" pitchFamily="34" charset="0"/>
              </a:rPr>
              <a:t>Median: It is the middle value of the ordered set that divides it in exactly half.</a:t>
            </a:r>
            <a:endParaRPr lang="en-US" sz="2200" dirty="0">
              <a:solidFill>
                <a:srgbClr val="000000"/>
              </a:solidFill>
              <a:latin typeface="Verdana" panose="020B0604030504040204" pitchFamily="34" charset="0"/>
            </a:endParaRPr>
          </a:p>
          <a:p>
            <a:pPr algn="l">
              <a:lnSpc>
                <a:spcPct val="150000"/>
              </a:lnSpc>
            </a:pPr>
            <a:endParaRPr lang="en-US" sz="2400" b="1" dirty="0">
              <a:solidFill>
                <a:srgbClr val="000000"/>
              </a:solidFill>
              <a:latin typeface="Verdana" panose="020B0604030504040204" pitchFamily="34" charset="0"/>
            </a:endParaRPr>
          </a:p>
          <a:p>
            <a:pPr algn="l">
              <a:lnSpc>
                <a:spcPct val="150000"/>
              </a:lnSpc>
            </a:pPr>
            <a:endParaRPr lang="en-US" sz="2400" b="1" dirty="0">
              <a:solidFill>
                <a:srgbClr val="000000"/>
              </a:solidFill>
              <a:latin typeface="Verdana" panose="020B0604030504040204" pitchFamily="34" charset="0"/>
            </a:endParaRPr>
          </a:p>
          <a:p>
            <a:pPr algn="l">
              <a:lnSpc>
                <a:spcPct val="150000"/>
              </a:lnSpc>
            </a:pPr>
            <a:endParaRPr lang="en-US" sz="2400" b="1" dirty="0">
              <a:solidFill>
                <a:srgbClr val="000000"/>
              </a:solidFill>
              <a:latin typeface="Verdana" panose="020B0604030504040204" pitchFamily="34" charset="0"/>
            </a:endParaRPr>
          </a:p>
          <a:p>
            <a:pPr algn="l">
              <a:lnSpc>
                <a:spcPct val="150000"/>
              </a:lnSpc>
            </a:pPr>
            <a:br>
              <a:rPr lang="en-US" b="1" dirty="0"/>
            </a:br>
            <a:endParaRPr lang="en-US" b="1" dirty="0"/>
          </a:p>
        </p:txBody>
      </p:sp>
    </p:spTree>
    <p:extLst>
      <p:ext uri="{BB962C8B-B14F-4D97-AF65-F5344CB8AC3E}">
        <p14:creationId xmlns:p14="http://schemas.microsoft.com/office/powerpoint/2010/main" val="664769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FD3A0-BAC4-4B41-8124-8A3BA0DE6864}"/>
              </a:ext>
            </a:extLst>
          </p:cNvPr>
          <p:cNvSpPr>
            <a:spLocks noGrp="1"/>
          </p:cNvSpPr>
          <p:nvPr>
            <p:ph sz="quarter" idx="10"/>
          </p:nvPr>
        </p:nvSpPr>
        <p:spPr>
          <a:xfrm>
            <a:off x="2045492" y="240426"/>
            <a:ext cx="9605963" cy="649287"/>
          </a:xfrm>
        </p:spPr>
        <p:txBody>
          <a:bodyPr/>
          <a:lstStyle/>
          <a:p>
            <a:r>
              <a:rPr lang="en-IN" dirty="0"/>
              <a:t>Statistics for Data Science</a:t>
            </a:r>
          </a:p>
        </p:txBody>
      </p:sp>
      <p:sp>
        <p:nvSpPr>
          <p:cNvPr id="5" name="Content Placeholder 4">
            <a:extLst>
              <a:ext uri="{FF2B5EF4-FFF2-40B4-BE49-F238E27FC236}">
                <a16:creationId xmlns:a16="http://schemas.microsoft.com/office/drawing/2014/main" id="{5C406730-A046-4C1B-8125-EF3BE49EEDBF}"/>
              </a:ext>
            </a:extLst>
          </p:cNvPr>
          <p:cNvSpPr txBox="1">
            <a:spLocks/>
          </p:cNvSpPr>
          <p:nvPr/>
        </p:nvSpPr>
        <p:spPr>
          <a:xfrm>
            <a:off x="914400" y="1828800"/>
            <a:ext cx="9448082" cy="26816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1466CA2B-7550-A16A-8C06-DC182767651F}"/>
              </a:ext>
            </a:extLst>
          </p:cNvPr>
          <p:cNvSpPr txBox="1"/>
          <p:nvPr/>
        </p:nvSpPr>
        <p:spPr>
          <a:xfrm>
            <a:off x="1047135" y="1153032"/>
            <a:ext cx="10972799" cy="7149521"/>
          </a:xfrm>
          <a:prstGeom prst="rect">
            <a:avLst/>
          </a:prstGeom>
          <a:noFill/>
        </p:spPr>
        <p:txBody>
          <a:bodyPr wrap="square">
            <a:spAutoFit/>
          </a:bodyPr>
          <a:lstStyle/>
          <a:p>
            <a:pPr algn="l">
              <a:lnSpc>
                <a:spcPct val="150000"/>
              </a:lnSpc>
            </a:pPr>
            <a:r>
              <a:rPr lang="en-US" sz="2200" b="1" i="0" dirty="0">
                <a:solidFill>
                  <a:srgbClr val="000000"/>
                </a:solidFill>
                <a:effectLst/>
                <a:latin typeface="Verdana" panose="020B0604030504040204" pitchFamily="34" charset="0"/>
              </a:rPr>
              <a:t>2. Variability</a:t>
            </a:r>
          </a:p>
          <a:p>
            <a:pPr algn="l">
              <a:lnSpc>
                <a:spcPct val="150000"/>
              </a:lnSpc>
            </a:pPr>
            <a:r>
              <a:rPr lang="en-US" sz="2200" i="0" dirty="0">
                <a:solidFill>
                  <a:srgbClr val="000000"/>
                </a:solidFill>
                <a:effectLst/>
                <a:latin typeface="Verdana" panose="020B0604030504040204" pitchFamily="34" charset="0"/>
              </a:rPr>
              <a:t>Variability includes the following parameters:</a:t>
            </a:r>
          </a:p>
          <a:p>
            <a:pPr algn="l">
              <a:lnSpc>
                <a:spcPct val="150000"/>
              </a:lnSpc>
            </a:pPr>
            <a:r>
              <a:rPr lang="en-US" sz="2200" b="1" i="0" dirty="0">
                <a:solidFill>
                  <a:srgbClr val="000000"/>
                </a:solidFill>
                <a:effectLst/>
                <a:latin typeface="Verdana" panose="020B0604030504040204" pitchFamily="34" charset="0"/>
              </a:rPr>
              <a:t>Standard Deviation: </a:t>
            </a:r>
            <a:r>
              <a:rPr lang="en-US" sz="2200" i="0" dirty="0">
                <a:solidFill>
                  <a:srgbClr val="000000"/>
                </a:solidFill>
                <a:effectLst/>
                <a:latin typeface="Verdana" panose="020B0604030504040204" pitchFamily="34" charset="0"/>
              </a:rPr>
              <a:t>It is a statistic that calculates the dispersion of a data set as compared to its mean.</a:t>
            </a:r>
          </a:p>
          <a:p>
            <a:pPr algn="l">
              <a:lnSpc>
                <a:spcPct val="150000"/>
              </a:lnSpc>
            </a:pPr>
            <a:r>
              <a:rPr lang="en-US" sz="2200" b="1" i="0" dirty="0">
                <a:solidFill>
                  <a:srgbClr val="000000"/>
                </a:solidFill>
                <a:effectLst/>
                <a:latin typeface="Verdana" panose="020B0604030504040204" pitchFamily="34" charset="0"/>
              </a:rPr>
              <a:t>Variance: </a:t>
            </a:r>
            <a:r>
              <a:rPr lang="en-US" sz="2200" i="0" dirty="0">
                <a:solidFill>
                  <a:srgbClr val="000000"/>
                </a:solidFill>
                <a:effectLst/>
                <a:latin typeface="Verdana" panose="020B0604030504040204" pitchFamily="34" charset="0"/>
              </a:rPr>
              <a:t>It refers to a statistical measure of the spread between the numbers in a data set. In general terms, it means the difference from the mean. A large variance indicates that numbers are far apart from the mean or average value. Small variance indicates that the numbers are closer to the average values. Zero variance indicates that the values are identical to the given set.</a:t>
            </a:r>
          </a:p>
          <a:p>
            <a:pPr algn="l">
              <a:lnSpc>
                <a:spcPct val="150000"/>
              </a:lnSpc>
            </a:pPr>
            <a:endParaRPr lang="en-US" sz="2200" b="1" dirty="0">
              <a:solidFill>
                <a:srgbClr val="000000"/>
              </a:solidFill>
              <a:latin typeface="Verdana" panose="020B0604030504040204" pitchFamily="34" charset="0"/>
            </a:endParaRPr>
          </a:p>
          <a:p>
            <a:pPr algn="l">
              <a:lnSpc>
                <a:spcPct val="150000"/>
              </a:lnSpc>
            </a:pPr>
            <a:endParaRPr lang="en-US" sz="2200" b="1" dirty="0">
              <a:solidFill>
                <a:srgbClr val="000000"/>
              </a:solidFill>
              <a:latin typeface="Verdana" panose="020B0604030504040204" pitchFamily="34" charset="0"/>
            </a:endParaRPr>
          </a:p>
          <a:p>
            <a:pPr algn="l">
              <a:lnSpc>
                <a:spcPct val="150000"/>
              </a:lnSpc>
            </a:pPr>
            <a:br>
              <a:rPr lang="en-US" sz="2200" b="1" dirty="0"/>
            </a:br>
            <a:endParaRPr lang="en-US" sz="2200" b="1" dirty="0"/>
          </a:p>
        </p:txBody>
      </p:sp>
    </p:spTree>
    <p:extLst>
      <p:ext uri="{BB962C8B-B14F-4D97-AF65-F5344CB8AC3E}">
        <p14:creationId xmlns:p14="http://schemas.microsoft.com/office/powerpoint/2010/main" val="3717182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FD3A0-BAC4-4B41-8124-8A3BA0DE6864}"/>
              </a:ext>
            </a:extLst>
          </p:cNvPr>
          <p:cNvSpPr>
            <a:spLocks noGrp="1"/>
          </p:cNvSpPr>
          <p:nvPr>
            <p:ph sz="quarter" idx="10"/>
          </p:nvPr>
        </p:nvSpPr>
        <p:spPr>
          <a:xfrm>
            <a:off x="2045492" y="240426"/>
            <a:ext cx="9605963" cy="649287"/>
          </a:xfrm>
        </p:spPr>
        <p:txBody>
          <a:bodyPr/>
          <a:lstStyle/>
          <a:p>
            <a:r>
              <a:rPr lang="en-IN" dirty="0"/>
              <a:t>Statistics for Data Science</a:t>
            </a:r>
          </a:p>
        </p:txBody>
      </p:sp>
      <p:sp>
        <p:nvSpPr>
          <p:cNvPr id="5" name="Content Placeholder 4">
            <a:extLst>
              <a:ext uri="{FF2B5EF4-FFF2-40B4-BE49-F238E27FC236}">
                <a16:creationId xmlns:a16="http://schemas.microsoft.com/office/drawing/2014/main" id="{5C406730-A046-4C1B-8125-EF3BE49EEDBF}"/>
              </a:ext>
            </a:extLst>
          </p:cNvPr>
          <p:cNvSpPr txBox="1">
            <a:spLocks/>
          </p:cNvSpPr>
          <p:nvPr/>
        </p:nvSpPr>
        <p:spPr>
          <a:xfrm>
            <a:off x="914400" y="1828800"/>
            <a:ext cx="9448082" cy="26816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1466CA2B-7550-A16A-8C06-DC182767651F}"/>
              </a:ext>
            </a:extLst>
          </p:cNvPr>
          <p:cNvSpPr txBox="1"/>
          <p:nvPr/>
        </p:nvSpPr>
        <p:spPr>
          <a:xfrm>
            <a:off x="1047135" y="1153032"/>
            <a:ext cx="10972799" cy="6133859"/>
          </a:xfrm>
          <a:prstGeom prst="rect">
            <a:avLst/>
          </a:prstGeom>
          <a:noFill/>
        </p:spPr>
        <p:txBody>
          <a:bodyPr wrap="square">
            <a:spAutoFit/>
          </a:bodyPr>
          <a:lstStyle/>
          <a:p>
            <a:pPr algn="l">
              <a:lnSpc>
                <a:spcPct val="150000"/>
              </a:lnSpc>
            </a:pPr>
            <a:r>
              <a:rPr lang="en-US" sz="2200" b="1" i="0" dirty="0">
                <a:solidFill>
                  <a:srgbClr val="000000"/>
                </a:solidFill>
                <a:effectLst/>
                <a:latin typeface="Verdana" panose="020B0604030504040204" pitchFamily="34" charset="0"/>
              </a:rPr>
              <a:t>Range: </a:t>
            </a:r>
            <a:r>
              <a:rPr lang="en-US" sz="2200" i="0" dirty="0">
                <a:solidFill>
                  <a:srgbClr val="000000"/>
                </a:solidFill>
                <a:effectLst/>
                <a:latin typeface="Verdana" panose="020B0604030504040204" pitchFamily="34" charset="0"/>
              </a:rPr>
              <a:t>This is defined as the difference between the largest and smallest value of a dataset.</a:t>
            </a:r>
          </a:p>
          <a:p>
            <a:pPr algn="l">
              <a:lnSpc>
                <a:spcPct val="150000"/>
              </a:lnSpc>
            </a:pPr>
            <a:r>
              <a:rPr lang="en-US" sz="2200" b="1" i="0" dirty="0">
                <a:solidFill>
                  <a:srgbClr val="000000"/>
                </a:solidFill>
                <a:effectLst/>
                <a:latin typeface="Verdana" panose="020B0604030504040204" pitchFamily="34" charset="0"/>
              </a:rPr>
              <a:t>Percentile: </a:t>
            </a:r>
            <a:r>
              <a:rPr lang="en-US" sz="2200" i="0" dirty="0">
                <a:solidFill>
                  <a:srgbClr val="000000"/>
                </a:solidFill>
                <a:effectLst/>
                <a:latin typeface="Verdana" panose="020B0604030504040204" pitchFamily="34" charset="0"/>
              </a:rPr>
              <a:t>It refers to the measure used in statistics that indicates the value below which the given percentage of observation in the dataset falls.</a:t>
            </a:r>
          </a:p>
          <a:p>
            <a:pPr algn="l">
              <a:lnSpc>
                <a:spcPct val="150000"/>
              </a:lnSpc>
            </a:pPr>
            <a:r>
              <a:rPr lang="en-US" sz="2200" b="1" i="0" dirty="0">
                <a:solidFill>
                  <a:srgbClr val="000000"/>
                </a:solidFill>
                <a:effectLst/>
                <a:latin typeface="Verdana" panose="020B0604030504040204" pitchFamily="34" charset="0"/>
              </a:rPr>
              <a:t>Quartile: </a:t>
            </a:r>
            <a:r>
              <a:rPr lang="en-US" sz="2200" i="0" dirty="0">
                <a:solidFill>
                  <a:srgbClr val="000000"/>
                </a:solidFill>
                <a:effectLst/>
                <a:latin typeface="Verdana" panose="020B0604030504040204" pitchFamily="34" charset="0"/>
              </a:rPr>
              <a:t>It is defined as the value that divides the data points into quarters.</a:t>
            </a:r>
          </a:p>
          <a:p>
            <a:pPr algn="l">
              <a:lnSpc>
                <a:spcPct val="150000"/>
              </a:lnSpc>
            </a:pPr>
            <a:r>
              <a:rPr lang="en-US" sz="2200" b="1" i="0" dirty="0">
                <a:solidFill>
                  <a:srgbClr val="000000"/>
                </a:solidFill>
                <a:effectLst/>
                <a:latin typeface="Verdana" panose="020B0604030504040204" pitchFamily="34" charset="0"/>
              </a:rPr>
              <a:t>Interquartile Range: </a:t>
            </a:r>
            <a:r>
              <a:rPr lang="en-US" sz="2200" i="0" dirty="0">
                <a:solidFill>
                  <a:srgbClr val="000000"/>
                </a:solidFill>
                <a:effectLst/>
                <a:latin typeface="Verdana" panose="020B0604030504040204" pitchFamily="34" charset="0"/>
              </a:rPr>
              <a:t>It measures the middle half of your data. In general terms, it is the middle 50% of the dataset.</a:t>
            </a:r>
            <a:endParaRPr lang="en-US" sz="2200" dirty="0">
              <a:solidFill>
                <a:srgbClr val="000000"/>
              </a:solidFill>
              <a:latin typeface="Verdana" panose="020B0604030504040204" pitchFamily="34" charset="0"/>
            </a:endParaRPr>
          </a:p>
          <a:p>
            <a:pPr algn="l">
              <a:lnSpc>
                <a:spcPct val="150000"/>
              </a:lnSpc>
            </a:pPr>
            <a:endParaRPr lang="en-US" sz="2200" b="1" dirty="0">
              <a:solidFill>
                <a:srgbClr val="000000"/>
              </a:solidFill>
              <a:latin typeface="Verdana" panose="020B0604030504040204" pitchFamily="34" charset="0"/>
            </a:endParaRPr>
          </a:p>
          <a:p>
            <a:pPr algn="l">
              <a:lnSpc>
                <a:spcPct val="150000"/>
              </a:lnSpc>
            </a:pPr>
            <a:endParaRPr lang="en-US" sz="2200" b="1" dirty="0">
              <a:solidFill>
                <a:srgbClr val="000000"/>
              </a:solidFill>
              <a:latin typeface="Verdana" panose="020B0604030504040204" pitchFamily="34" charset="0"/>
            </a:endParaRPr>
          </a:p>
          <a:p>
            <a:pPr algn="l">
              <a:lnSpc>
                <a:spcPct val="150000"/>
              </a:lnSpc>
            </a:pPr>
            <a:br>
              <a:rPr lang="en-US" sz="2200" b="1" dirty="0"/>
            </a:br>
            <a:endParaRPr lang="en-US" sz="2200" b="1" dirty="0"/>
          </a:p>
        </p:txBody>
      </p:sp>
    </p:spTree>
    <p:extLst>
      <p:ext uri="{BB962C8B-B14F-4D97-AF65-F5344CB8AC3E}">
        <p14:creationId xmlns:p14="http://schemas.microsoft.com/office/powerpoint/2010/main" val="2639558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FD3A0-BAC4-4B41-8124-8A3BA0DE6864}"/>
              </a:ext>
            </a:extLst>
          </p:cNvPr>
          <p:cNvSpPr>
            <a:spLocks noGrp="1"/>
          </p:cNvSpPr>
          <p:nvPr>
            <p:ph sz="quarter" idx="10"/>
          </p:nvPr>
        </p:nvSpPr>
        <p:spPr>
          <a:xfrm>
            <a:off x="2045492" y="240426"/>
            <a:ext cx="9605963" cy="649287"/>
          </a:xfrm>
        </p:spPr>
        <p:txBody>
          <a:bodyPr/>
          <a:lstStyle/>
          <a:p>
            <a:r>
              <a:rPr lang="en-IN" dirty="0"/>
              <a:t>Statistics for Data Science</a:t>
            </a:r>
          </a:p>
        </p:txBody>
      </p:sp>
      <p:sp>
        <p:nvSpPr>
          <p:cNvPr id="5" name="Content Placeholder 4">
            <a:extLst>
              <a:ext uri="{FF2B5EF4-FFF2-40B4-BE49-F238E27FC236}">
                <a16:creationId xmlns:a16="http://schemas.microsoft.com/office/drawing/2014/main" id="{5C406730-A046-4C1B-8125-EF3BE49EEDBF}"/>
              </a:ext>
            </a:extLst>
          </p:cNvPr>
          <p:cNvSpPr txBox="1">
            <a:spLocks/>
          </p:cNvSpPr>
          <p:nvPr/>
        </p:nvSpPr>
        <p:spPr>
          <a:xfrm>
            <a:off x="914400" y="1828800"/>
            <a:ext cx="9448082" cy="26816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1466CA2B-7550-A16A-8C06-DC182767651F}"/>
              </a:ext>
            </a:extLst>
          </p:cNvPr>
          <p:cNvSpPr txBox="1"/>
          <p:nvPr/>
        </p:nvSpPr>
        <p:spPr>
          <a:xfrm>
            <a:off x="1047135" y="1153032"/>
            <a:ext cx="10972799" cy="6641690"/>
          </a:xfrm>
          <a:prstGeom prst="rect">
            <a:avLst/>
          </a:prstGeom>
          <a:noFill/>
        </p:spPr>
        <p:txBody>
          <a:bodyPr wrap="square">
            <a:spAutoFit/>
          </a:bodyPr>
          <a:lstStyle/>
          <a:p>
            <a:pPr algn="l">
              <a:lnSpc>
                <a:spcPct val="150000"/>
              </a:lnSpc>
            </a:pPr>
            <a:r>
              <a:rPr lang="en-US" sz="2200" b="1" dirty="0">
                <a:solidFill>
                  <a:srgbClr val="000000"/>
                </a:solidFill>
                <a:latin typeface="Verdana" panose="020B0604030504040204" pitchFamily="34" charset="0"/>
              </a:rPr>
              <a:t>3</a:t>
            </a:r>
            <a:r>
              <a:rPr lang="en-US" sz="2200" b="1" i="0" dirty="0">
                <a:solidFill>
                  <a:srgbClr val="000000"/>
                </a:solidFill>
                <a:effectLst/>
                <a:latin typeface="Verdana" panose="020B0604030504040204" pitchFamily="34" charset="0"/>
              </a:rPr>
              <a:t>. . Correlation</a:t>
            </a:r>
          </a:p>
          <a:p>
            <a:pPr algn="l">
              <a:lnSpc>
                <a:spcPct val="150000"/>
              </a:lnSpc>
            </a:pPr>
            <a:r>
              <a:rPr lang="en-US" sz="2200" i="0" dirty="0">
                <a:solidFill>
                  <a:srgbClr val="000000"/>
                </a:solidFill>
                <a:effectLst/>
                <a:latin typeface="Verdana" panose="020B0604030504040204" pitchFamily="34" charset="0"/>
              </a:rPr>
              <a:t>It is one of the major statistical techniques that measure the relationship between two variables. The correlation coefficient indicates the strength of the linear relationship between two variables.</a:t>
            </a:r>
          </a:p>
          <a:p>
            <a:pPr marL="342900" indent="-342900" algn="l">
              <a:lnSpc>
                <a:spcPct val="150000"/>
              </a:lnSpc>
              <a:buFont typeface="Wingdings" panose="05000000000000000000" pitchFamily="2" charset="2"/>
              <a:buChar char="§"/>
            </a:pPr>
            <a:r>
              <a:rPr lang="en-US" sz="2200" dirty="0">
                <a:solidFill>
                  <a:srgbClr val="000000"/>
                </a:solidFill>
                <a:latin typeface="Verdana" panose="020B0604030504040204" pitchFamily="34" charset="0"/>
              </a:rPr>
              <a:t>A correlation coefficient that is more than zero indicates a positive relationship.</a:t>
            </a:r>
          </a:p>
          <a:p>
            <a:pPr marL="342900" indent="-342900" algn="l">
              <a:lnSpc>
                <a:spcPct val="150000"/>
              </a:lnSpc>
              <a:buFont typeface="Wingdings" panose="05000000000000000000" pitchFamily="2" charset="2"/>
              <a:buChar char="§"/>
            </a:pPr>
            <a:r>
              <a:rPr lang="en-US" sz="2200" dirty="0">
                <a:solidFill>
                  <a:srgbClr val="000000"/>
                </a:solidFill>
                <a:latin typeface="Verdana" panose="020B0604030504040204" pitchFamily="34" charset="0"/>
              </a:rPr>
              <a:t>A correlation coefficient that is less than zero indicates a negative relationship.</a:t>
            </a:r>
          </a:p>
          <a:p>
            <a:pPr marL="342900" indent="-342900" algn="l">
              <a:lnSpc>
                <a:spcPct val="150000"/>
              </a:lnSpc>
              <a:buFont typeface="Wingdings" panose="05000000000000000000" pitchFamily="2" charset="2"/>
              <a:buChar char="§"/>
            </a:pPr>
            <a:r>
              <a:rPr lang="en-US" sz="2200" dirty="0">
                <a:solidFill>
                  <a:srgbClr val="000000"/>
                </a:solidFill>
                <a:latin typeface="Verdana" panose="020B0604030504040204" pitchFamily="34" charset="0"/>
              </a:rPr>
              <a:t>Correlation coefficient zero indicates that there is no relationship between the two variables.</a:t>
            </a:r>
          </a:p>
          <a:p>
            <a:pPr algn="l">
              <a:lnSpc>
                <a:spcPct val="150000"/>
              </a:lnSpc>
            </a:pPr>
            <a:endParaRPr lang="en-US" sz="2200" b="1" dirty="0">
              <a:solidFill>
                <a:srgbClr val="000000"/>
              </a:solidFill>
              <a:latin typeface="Verdana" panose="020B0604030504040204" pitchFamily="34" charset="0"/>
            </a:endParaRPr>
          </a:p>
          <a:p>
            <a:pPr algn="l">
              <a:lnSpc>
                <a:spcPct val="150000"/>
              </a:lnSpc>
            </a:pPr>
            <a:br>
              <a:rPr lang="en-US" sz="2200" b="1" dirty="0"/>
            </a:br>
            <a:endParaRPr lang="en-US" sz="2200" b="1" dirty="0"/>
          </a:p>
        </p:txBody>
      </p:sp>
    </p:spTree>
    <p:extLst>
      <p:ext uri="{BB962C8B-B14F-4D97-AF65-F5344CB8AC3E}">
        <p14:creationId xmlns:p14="http://schemas.microsoft.com/office/powerpoint/2010/main" val="3130090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FD3A0-BAC4-4B41-8124-8A3BA0DE6864}"/>
              </a:ext>
            </a:extLst>
          </p:cNvPr>
          <p:cNvSpPr>
            <a:spLocks noGrp="1"/>
          </p:cNvSpPr>
          <p:nvPr>
            <p:ph sz="quarter" idx="10"/>
          </p:nvPr>
        </p:nvSpPr>
        <p:spPr>
          <a:xfrm>
            <a:off x="2045492" y="240426"/>
            <a:ext cx="9605963" cy="649287"/>
          </a:xfrm>
        </p:spPr>
        <p:txBody>
          <a:bodyPr/>
          <a:lstStyle/>
          <a:p>
            <a:r>
              <a:rPr lang="en-IN" dirty="0"/>
              <a:t>Statistics for Data Science</a:t>
            </a:r>
          </a:p>
        </p:txBody>
      </p:sp>
      <p:sp>
        <p:nvSpPr>
          <p:cNvPr id="5" name="Content Placeholder 4">
            <a:extLst>
              <a:ext uri="{FF2B5EF4-FFF2-40B4-BE49-F238E27FC236}">
                <a16:creationId xmlns:a16="http://schemas.microsoft.com/office/drawing/2014/main" id="{5C406730-A046-4C1B-8125-EF3BE49EEDBF}"/>
              </a:ext>
            </a:extLst>
          </p:cNvPr>
          <p:cNvSpPr txBox="1">
            <a:spLocks/>
          </p:cNvSpPr>
          <p:nvPr/>
        </p:nvSpPr>
        <p:spPr>
          <a:xfrm>
            <a:off x="914400" y="1828800"/>
            <a:ext cx="9448082" cy="26816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1466CA2B-7550-A16A-8C06-DC182767651F}"/>
              </a:ext>
            </a:extLst>
          </p:cNvPr>
          <p:cNvSpPr txBox="1"/>
          <p:nvPr/>
        </p:nvSpPr>
        <p:spPr>
          <a:xfrm>
            <a:off x="1047135" y="1153032"/>
            <a:ext cx="10972799" cy="5626027"/>
          </a:xfrm>
          <a:prstGeom prst="rect">
            <a:avLst/>
          </a:prstGeom>
          <a:noFill/>
        </p:spPr>
        <p:txBody>
          <a:bodyPr wrap="square">
            <a:spAutoFit/>
          </a:bodyPr>
          <a:lstStyle/>
          <a:p>
            <a:pPr algn="just">
              <a:lnSpc>
                <a:spcPct val="150000"/>
              </a:lnSpc>
            </a:pPr>
            <a:r>
              <a:rPr lang="en-US" sz="2200" b="1" dirty="0">
                <a:solidFill>
                  <a:srgbClr val="000000"/>
                </a:solidFill>
                <a:latin typeface="Verdana" panose="020B0604030504040204" pitchFamily="34" charset="0"/>
              </a:rPr>
              <a:t>4. Probability Distribution</a:t>
            </a:r>
          </a:p>
          <a:p>
            <a:pPr algn="just">
              <a:lnSpc>
                <a:spcPct val="150000"/>
              </a:lnSpc>
            </a:pPr>
            <a:r>
              <a:rPr lang="en-US" sz="2200" dirty="0">
                <a:solidFill>
                  <a:srgbClr val="000000"/>
                </a:solidFill>
                <a:latin typeface="Verdana" panose="020B0604030504040204" pitchFamily="34" charset="0"/>
              </a:rPr>
              <a:t>It specifies the likelihood of all possible events. In simple terms, an event refers to the result of an experiment like tossing a coin. Events are of two types dependent and independent.</a:t>
            </a:r>
          </a:p>
          <a:p>
            <a:pPr algn="just">
              <a:lnSpc>
                <a:spcPct val="150000"/>
              </a:lnSpc>
            </a:pPr>
            <a:r>
              <a:rPr lang="en-US" sz="2200" b="1" dirty="0">
                <a:solidFill>
                  <a:srgbClr val="000000"/>
                </a:solidFill>
                <a:latin typeface="Verdana" panose="020B0604030504040204" pitchFamily="34" charset="0"/>
              </a:rPr>
              <a:t>Independent event: </a:t>
            </a:r>
          </a:p>
          <a:p>
            <a:pPr algn="just">
              <a:lnSpc>
                <a:spcPct val="150000"/>
              </a:lnSpc>
            </a:pPr>
            <a:r>
              <a:rPr lang="en-US" sz="2200" dirty="0">
                <a:solidFill>
                  <a:srgbClr val="000000"/>
                </a:solidFill>
                <a:latin typeface="Verdana" panose="020B0604030504040204" pitchFamily="34" charset="0"/>
              </a:rPr>
              <a:t>The event is said to be an Independent event when it is not affected by the earlier events. For example, tossing a coin, let us consider a coin is tossed the first outcome is head when the coin is tossed again the outcome may be head or tail. But this is entirely independent of the first trial.</a:t>
            </a:r>
          </a:p>
          <a:p>
            <a:pPr algn="l">
              <a:lnSpc>
                <a:spcPct val="150000"/>
              </a:lnSpc>
            </a:pPr>
            <a:br>
              <a:rPr lang="en-US" sz="2200" b="1" dirty="0"/>
            </a:br>
            <a:endParaRPr lang="en-US" sz="2200" b="1" dirty="0"/>
          </a:p>
        </p:txBody>
      </p:sp>
    </p:spTree>
    <p:extLst>
      <p:ext uri="{BB962C8B-B14F-4D97-AF65-F5344CB8AC3E}">
        <p14:creationId xmlns:p14="http://schemas.microsoft.com/office/powerpoint/2010/main" val="2715628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FD3A0-BAC4-4B41-8124-8A3BA0DE6864}"/>
              </a:ext>
            </a:extLst>
          </p:cNvPr>
          <p:cNvSpPr>
            <a:spLocks noGrp="1"/>
          </p:cNvSpPr>
          <p:nvPr>
            <p:ph sz="quarter" idx="10"/>
          </p:nvPr>
        </p:nvSpPr>
        <p:spPr>
          <a:xfrm>
            <a:off x="2045492" y="240426"/>
            <a:ext cx="9605963" cy="649287"/>
          </a:xfrm>
        </p:spPr>
        <p:txBody>
          <a:bodyPr/>
          <a:lstStyle/>
          <a:p>
            <a:r>
              <a:rPr lang="en-IN" dirty="0"/>
              <a:t>Statistics for Data Science</a:t>
            </a:r>
          </a:p>
        </p:txBody>
      </p:sp>
      <p:sp>
        <p:nvSpPr>
          <p:cNvPr id="5" name="Content Placeholder 4">
            <a:extLst>
              <a:ext uri="{FF2B5EF4-FFF2-40B4-BE49-F238E27FC236}">
                <a16:creationId xmlns:a16="http://schemas.microsoft.com/office/drawing/2014/main" id="{5C406730-A046-4C1B-8125-EF3BE49EEDBF}"/>
              </a:ext>
            </a:extLst>
          </p:cNvPr>
          <p:cNvSpPr txBox="1">
            <a:spLocks/>
          </p:cNvSpPr>
          <p:nvPr/>
        </p:nvSpPr>
        <p:spPr>
          <a:xfrm>
            <a:off x="914400" y="1828800"/>
            <a:ext cx="9448082" cy="26816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1466CA2B-7550-A16A-8C06-DC182767651F}"/>
              </a:ext>
            </a:extLst>
          </p:cNvPr>
          <p:cNvSpPr txBox="1"/>
          <p:nvPr/>
        </p:nvSpPr>
        <p:spPr>
          <a:xfrm>
            <a:off x="1047135" y="1153032"/>
            <a:ext cx="10972799" cy="4610365"/>
          </a:xfrm>
          <a:prstGeom prst="rect">
            <a:avLst/>
          </a:prstGeom>
          <a:noFill/>
        </p:spPr>
        <p:txBody>
          <a:bodyPr wrap="square">
            <a:spAutoFit/>
          </a:bodyPr>
          <a:lstStyle/>
          <a:p>
            <a:pPr algn="l">
              <a:lnSpc>
                <a:spcPct val="150000"/>
              </a:lnSpc>
            </a:pPr>
            <a:r>
              <a:rPr lang="en-US" sz="2200" b="1" dirty="0">
                <a:solidFill>
                  <a:srgbClr val="000000"/>
                </a:solidFill>
                <a:latin typeface="Verdana" panose="020B0604030504040204" pitchFamily="34" charset="0"/>
              </a:rPr>
              <a:t>Dependent event: </a:t>
            </a:r>
          </a:p>
          <a:p>
            <a:pPr algn="just">
              <a:lnSpc>
                <a:spcPct val="150000"/>
              </a:lnSpc>
            </a:pPr>
            <a:r>
              <a:rPr lang="en-US" sz="2200" dirty="0">
                <a:solidFill>
                  <a:srgbClr val="000000"/>
                </a:solidFill>
                <a:latin typeface="Verdana" panose="020B0604030504040204" pitchFamily="34" charset="0"/>
              </a:rPr>
              <a:t>The event is said to be dependent when the occurrence of the event is dependent on the earlier events. For example when a ball is drawn from a bag that contains red and blue balls. If the first ball drawn is red, then the second ball may be red or blue; this depends on the first trial.</a:t>
            </a:r>
          </a:p>
          <a:p>
            <a:pPr algn="just">
              <a:lnSpc>
                <a:spcPct val="150000"/>
              </a:lnSpc>
            </a:pPr>
            <a:r>
              <a:rPr lang="en-US" sz="2200" dirty="0">
                <a:solidFill>
                  <a:srgbClr val="000000"/>
                </a:solidFill>
                <a:latin typeface="Verdana" panose="020B0604030504040204" pitchFamily="34" charset="0"/>
              </a:rPr>
              <a:t>The probability of independent events is calculated by simply multiplying the probability of each event and for a dependent event is calculated by conditional probability.</a:t>
            </a:r>
            <a:br>
              <a:rPr lang="en-US" sz="2200" b="1" dirty="0"/>
            </a:br>
            <a:endParaRPr lang="en-US" sz="2200" b="1" dirty="0"/>
          </a:p>
        </p:txBody>
      </p:sp>
    </p:spTree>
    <p:extLst>
      <p:ext uri="{BB962C8B-B14F-4D97-AF65-F5344CB8AC3E}">
        <p14:creationId xmlns:p14="http://schemas.microsoft.com/office/powerpoint/2010/main" val="2842136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FD3A0-BAC4-4B41-8124-8A3BA0DE6864}"/>
              </a:ext>
            </a:extLst>
          </p:cNvPr>
          <p:cNvSpPr>
            <a:spLocks noGrp="1"/>
          </p:cNvSpPr>
          <p:nvPr>
            <p:ph sz="quarter" idx="10"/>
          </p:nvPr>
        </p:nvSpPr>
        <p:spPr>
          <a:xfrm>
            <a:off x="2045492" y="240426"/>
            <a:ext cx="9605963" cy="649287"/>
          </a:xfrm>
        </p:spPr>
        <p:txBody>
          <a:bodyPr/>
          <a:lstStyle/>
          <a:p>
            <a:r>
              <a:rPr lang="en-IN" dirty="0"/>
              <a:t>Statistics for Data Science</a:t>
            </a:r>
          </a:p>
        </p:txBody>
      </p:sp>
      <p:sp>
        <p:nvSpPr>
          <p:cNvPr id="5" name="Content Placeholder 4">
            <a:extLst>
              <a:ext uri="{FF2B5EF4-FFF2-40B4-BE49-F238E27FC236}">
                <a16:creationId xmlns:a16="http://schemas.microsoft.com/office/drawing/2014/main" id="{5C406730-A046-4C1B-8125-EF3BE49EEDBF}"/>
              </a:ext>
            </a:extLst>
          </p:cNvPr>
          <p:cNvSpPr txBox="1">
            <a:spLocks/>
          </p:cNvSpPr>
          <p:nvPr/>
        </p:nvSpPr>
        <p:spPr>
          <a:xfrm>
            <a:off x="914400" y="1828800"/>
            <a:ext cx="9448082" cy="26816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1466CA2B-7550-A16A-8C06-DC182767651F}"/>
              </a:ext>
            </a:extLst>
          </p:cNvPr>
          <p:cNvSpPr txBox="1"/>
          <p:nvPr/>
        </p:nvSpPr>
        <p:spPr>
          <a:xfrm>
            <a:off x="1047135" y="1153032"/>
            <a:ext cx="10972799" cy="5626027"/>
          </a:xfrm>
          <a:prstGeom prst="rect">
            <a:avLst/>
          </a:prstGeom>
          <a:noFill/>
        </p:spPr>
        <p:txBody>
          <a:bodyPr wrap="square">
            <a:spAutoFit/>
          </a:bodyPr>
          <a:lstStyle/>
          <a:p>
            <a:pPr algn="l">
              <a:lnSpc>
                <a:spcPct val="150000"/>
              </a:lnSpc>
            </a:pPr>
            <a:r>
              <a:rPr lang="en-US" sz="2200" b="1" dirty="0">
                <a:solidFill>
                  <a:srgbClr val="000000"/>
                </a:solidFill>
                <a:latin typeface="Verdana" panose="020B0604030504040204" pitchFamily="34" charset="0"/>
              </a:rPr>
              <a:t>5. Regression</a:t>
            </a:r>
          </a:p>
          <a:p>
            <a:pPr algn="l">
              <a:lnSpc>
                <a:spcPct val="150000"/>
              </a:lnSpc>
            </a:pPr>
            <a:r>
              <a:rPr lang="en-US" sz="2200" dirty="0">
                <a:solidFill>
                  <a:srgbClr val="000000"/>
                </a:solidFill>
                <a:latin typeface="Verdana" panose="020B0604030504040204" pitchFamily="34" charset="0"/>
              </a:rPr>
              <a:t>It is a method that is used to determine the relationship between one or more independent variables and a dependent variable. Regression is mainly of two types:</a:t>
            </a:r>
          </a:p>
          <a:p>
            <a:pPr algn="l">
              <a:lnSpc>
                <a:spcPct val="150000"/>
              </a:lnSpc>
            </a:pPr>
            <a:r>
              <a:rPr lang="en-US" sz="2200" b="1" dirty="0">
                <a:solidFill>
                  <a:srgbClr val="000000"/>
                </a:solidFill>
                <a:latin typeface="Verdana" panose="020B0604030504040204" pitchFamily="34" charset="0"/>
              </a:rPr>
              <a:t>Linear regression: </a:t>
            </a:r>
            <a:r>
              <a:rPr lang="en-US" sz="2200" dirty="0">
                <a:solidFill>
                  <a:srgbClr val="000000"/>
                </a:solidFill>
                <a:latin typeface="Verdana" panose="020B0604030504040204" pitchFamily="34" charset="0"/>
              </a:rPr>
              <a:t>It is used to fit the regression model that explains the relationship between a numeric predictor variable and one or more predictor variables.</a:t>
            </a:r>
          </a:p>
          <a:p>
            <a:pPr algn="l">
              <a:lnSpc>
                <a:spcPct val="150000"/>
              </a:lnSpc>
            </a:pPr>
            <a:r>
              <a:rPr lang="en-US" sz="2200" b="1" dirty="0">
                <a:solidFill>
                  <a:srgbClr val="000000"/>
                </a:solidFill>
                <a:latin typeface="Verdana" panose="020B0604030504040204" pitchFamily="34" charset="0"/>
              </a:rPr>
              <a:t>Logistic regression: </a:t>
            </a:r>
            <a:r>
              <a:rPr lang="en-US" sz="2200" dirty="0">
                <a:solidFill>
                  <a:srgbClr val="000000"/>
                </a:solidFill>
                <a:latin typeface="Verdana" panose="020B0604030504040204" pitchFamily="34" charset="0"/>
              </a:rPr>
              <a:t>It is used to fit a regression model that explains the relationship between the binary response variable and one or more predictor variables.</a:t>
            </a:r>
            <a:br>
              <a:rPr lang="en-US" sz="2200" b="1" dirty="0"/>
            </a:br>
            <a:endParaRPr lang="en-US" sz="2200" b="1" dirty="0"/>
          </a:p>
        </p:txBody>
      </p:sp>
    </p:spTree>
    <p:extLst>
      <p:ext uri="{BB962C8B-B14F-4D97-AF65-F5344CB8AC3E}">
        <p14:creationId xmlns:p14="http://schemas.microsoft.com/office/powerpoint/2010/main" val="2561869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FD3A0-BAC4-4B41-8124-8A3BA0DE6864}"/>
              </a:ext>
            </a:extLst>
          </p:cNvPr>
          <p:cNvSpPr>
            <a:spLocks noGrp="1"/>
          </p:cNvSpPr>
          <p:nvPr>
            <p:ph sz="quarter" idx="10"/>
          </p:nvPr>
        </p:nvSpPr>
        <p:spPr>
          <a:xfrm>
            <a:off x="2045492" y="240426"/>
            <a:ext cx="9605963" cy="649287"/>
          </a:xfrm>
        </p:spPr>
        <p:txBody>
          <a:bodyPr/>
          <a:lstStyle/>
          <a:p>
            <a:r>
              <a:rPr lang="en-IN" dirty="0"/>
              <a:t>Statistics for Data Science</a:t>
            </a:r>
          </a:p>
        </p:txBody>
      </p:sp>
      <p:sp>
        <p:nvSpPr>
          <p:cNvPr id="5" name="Content Placeholder 4">
            <a:extLst>
              <a:ext uri="{FF2B5EF4-FFF2-40B4-BE49-F238E27FC236}">
                <a16:creationId xmlns:a16="http://schemas.microsoft.com/office/drawing/2014/main" id="{5C406730-A046-4C1B-8125-EF3BE49EEDBF}"/>
              </a:ext>
            </a:extLst>
          </p:cNvPr>
          <p:cNvSpPr txBox="1">
            <a:spLocks/>
          </p:cNvSpPr>
          <p:nvPr/>
        </p:nvSpPr>
        <p:spPr>
          <a:xfrm>
            <a:off x="914400" y="1828800"/>
            <a:ext cx="9448082" cy="26816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1466CA2B-7550-A16A-8C06-DC182767651F}"/>
              </a:ext>
            </a:extLst>
          </p:cNvPr>
          <p:cNvSpPr txBox="1"/>
          <p:nvPr/>
        </p:nvSpPr>
        <p:spPr>
          <a:xfrm>
            <a:off x="1047135" y="1153032"/>
            <a:ext cx="10972799" cy="4102533"/>
          </a:xfrm>
          <a:prstGeom prst="rect">
            <a:avLst/>
          </a:prstGeom>
          <a:noFill/>
        </p:spPr>
        <p:txBody>
          <a:bodyPr wrap="square">
            <a:spAutoFit/>
          </a:bodyPr>
          <a:lstStyle/>
          <a:p>
            <a:pPr algn="l">
              <a:lnSpc>
                <a:spcPct val="150000"/>
              </a:lnSpc>
            </a:pPr>
            <a:r>
              <a:rPr lang="en-US" sz="2200" b="1" dirty="0">
                <a:solidFill>
                  <a:srgbClr val="000000"/>
                </a:solidFill>
                <a:latin typeface="Verdana" panose="020B0604030504040204" pitchFamily="34" charset="0"/>
              </a:rPr>
              <a:t>6. Normal Distribution</a:t>
            </a:r>
          </a:p>
          <a:p>
            <a:pPr algn="just">
              <a:lnSpc>
                <a:spcPct val="150000"/>
              </a:lnSpc>
            </a:pPr>
            <a:r>
              <a:rPr lang="en-US" sz="2200" dirty="0">
                <a:solidFill>
                  <a:srgbClr val="000000"/>
                </a:solidFill>
                <a:latin typeface="Verdana" panose="020B0604030504040204" pitchFamily="34" charset="0"/>
              </a:rPr>
              <a:t>Normal is used to define the probability density function for a continuous random variable in a system. The standard normal distribution has two parameters – mean and standard deviation that are discussed above. When the distribution of random variables is unknown, the normal distribution is used. The central limit theorem justifies why normal distribution is used in such cases.</a:t>
            </a:r>
            <a:br>
              <a:rPr lang="en-US" sz="2200" dirty="0"/>
            </a:br>
            <a:endParaRPr lang="en-US" sz="2200" dirty="0"/>
          </a:p>
        </p:txBody>
      </p:sp>
    </p:spTree>
    <p:extLst>
      <p:ext uri="{BB962C8B-B14F-4D97-AF65-F5344CB8AC3E}">
        <p14:creationId xmlns:p14="http://schemas.microsoft.com/office/powerpoint/2010/main" val="3830671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FD3A0-BAC4-4B41-8124-8A3BA0DE6864}"/>
              </a:ext>
            </a:extLst>
          </p:cNvPr>
          <p:cNvSpPr>
            <a:spLocks noGrp="1"/>
          </p:cNvSpPr>
          <p:nvPr>
            <p:ph sz="quarter" idx="10"/>
          </p:nvPr>
        </p:nvSpPr>
        <p:spPr>
          <a:xfrm>
            <a:off x="2045492" y="240426"/>
            <a:ext cx="9605963" cy="649287"/>
          </a:xfrm>
        </p:spPr>
        <p:txBody>
          <a:bodyPr/>
          <a:lstStyle/>
          <a:p>
            <a:r>
              <a:rPr lang="en-IN" dirty="0"/>
              <a:t>Statistics for Data Science</a:t>
            </a:r>
          </a:p>
        </p:txBody>
      </p:sp>
      <p:sp>
        <p:nvSpPr>
          <p:cNvPr id="5" name="Content Placeholder 4">
            <a:extLst>
              <a:ext uri="{FF2B5EF4-FFF2-40B4-BE49-F238E27FC236}">
                <a16:creationId xmlns:a16="http://schemas.microsoft.com/office/drawing/2014/main" id="{5C406730-A046-4C1B-8125-EF3BE49EEDBF}"/>
              </a:ext>
            </a:extLst>
          </p:cNvPr>
          <p:cNvSpPr txBox="1">
            <a:spLocks/>
          </p:cNvSpPr>
          <p:nvPr/>
        </p:nvSpPr>
        <p:spPr>
          <a:xfrm>
            <a:off x="914400" y="1828800"/>
            <a:ext cx="9448082" cy="26816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1466CA2B-7550-A16A-8C06-DC182767651F}"/>
              </a:ext>
            </a:extLst>
          </p:cNvPr>
          <p:cNvSpPr txBox="1"/>
          <p:nvPr/>
        </p:nvSpPr>
        <p:spPr>
          <a:xfrm>
            <a:off x="1047135" y="921868"/>
            <a:ext cx="10972799" cy="6133859"/>
          </a:xfrm>
          <a:prstGeom prst="rect">
            <a:avLst/>
          </a:prstGeom>
          <a:noFill/>
        </p:spPr>
        <p:txBody>
          <a:bodyPr wrap="square">
            <a:spAutoFit/>
          </a:bodyPr>
          <a:lstStyle/>
          <a:p>
            <a:pPr algn="just">
              <a:lnSpc>
                <a:spcPct val="150000"/>
              </a:lnSpc>
            </a:pPr>
            <a:r>
              <a:rPr lang="en-US" sz="2200" b="1" dirty="0">
                <a:solidFill>
                  <a:srgbClr val="000000"/>
                </a:solidFill>
                <a:latin typeface="Verdana" panose="020B0604030504040204" pitchFamily="34" charset="0"/>
              </a:rPr>
              <a:t>7. Bias</a:t>
            </a:r>
          </a:p>
          <a:p>
            <a:pPr algn="just">
              <a:lnSpc>
                <a:spcPct val="150000"/>
              </a:lnSpc>
            </a:pPr>
            <a:r>
              <a:rPr lang="en-US" sz="2200" dirty="0">
                <a:solidFill>
                  <a:srgbClr val="000000"/>
                </a:solidFill>
                <a:latin typeface="Verdana" panose="020B0604030504040204" pitchFamily="34" charset="0"/>
              </a:rPr>
              <a:t>In statistical terms, it means when a model is representative of a complete population. This needs to be minimized to get the desired outcome.</a:t>
            </a:r>
          </a:p>
          <a:p>
            <a:pPr algn="just">
              <a:lnSpc>
                <a:spcPct val="150000"/>
              </a:lnSpc>
            </a:pPr>
            <a:r>
              <a:rPr lang="en-US" sz="2200" dirty="0">
                <a:solidFill>
                  <a:srgbClr val="000000"/>
                </a:solidFill>
                <a:latin typeface="Verdana" panose="020B0604030504040204" pitchFamily="34" charset="0"/>
              </a:rPr>
              <a:t>The three most common types of bias are:</a:t>
            </a:r>
          </a:p>
          <a:p>
            <a:pPr algn="just">
              <a:lnSpc>
                <a:spcPct val="150000"/>
              </a:lnSpc>
            </a:pPr>
            <a:r>
              <a:rPr lang="en-US" sz="2200" b="1" dirty="0">
                <a:solidFill>
                  <a:srgbClr val="000000"/>
                </a:solidFill>
                <a:latin typeface="Verdana" panose="020B0604030504040204" pitchFamily="34" charset="0"/>
              </a:rPr>
              <a:t>Selection bias: </a:t>
            </a:r>
            <a:r>
              <a:rPr lang="en-US" sz="2200" dirty="0">
                <a:solidFill>
                  <a:srgbClr val="000000"/>
                </a:solidFill>
                <a:latin typeface="Verdana" panose="020B0604030504040204" pitchFamily="34" charset="0"/>
              </a:rPr>
              <a:t>It is a phenomenon of selecting a group of data for statistical analysis, the selection in such a way that data is not randomized resulting in the data being unrepresentative of the whole population.</a:t>
            </a:r>
          </a:p>
          <a:p>
            <a:pPr algn="just">
              <a:lnSpc>
                <a:spcPct val="150000"/>
              </a:lnSpc>
            </a:pPr>
            <a:r>
              <a:rPr lang="en-US" sz="2200" b="1" dirty="0">
                <a:solidFill>
                  <a:srgbClr val="000000"/>
                </a:solidFill>
                <a:latin typeface="Verdana" panose="020B0604030504040204" pitchFamily="34" charset="0"/>
              </a:rPr>
              <a:t>Confirmation bias: </a:t>
            </a:r>
            <a:r>
              <a:rPr lang="en-US" sz="2200" dirty="0">
                <a:solidFill>
                  <a:srgbClr val="000000"/>
                </a:solidFill>
                <a:latin typeface="Verdana" panose="020B0604030504040204" pitchFamily="34" charset="0"/>
              </a:rPr>
              <a:t>It occurs when the person performing the statistical analysis has some predefined assumption.</a:t>
            </a:r>
          </a:p>
          <a:p>
            <a:pPr algn="just">
              <a:lnSpc>
                <a:spcPct val="150000"/>
              </a:lnSpc>
            </a:pPr>
            <a:r>
              <a:rPr lang="en-US" sz="2200" b="1" dirty="0">
                <a:solidFill>
                  <a:srgbClr val="000000"/>
                </a:solidFill>
                <a:latin typeface="Verdana" panose="020B0604030504040204" pitchFamily="34" charset="0"/>
              </a:rPr>
              <a:t>Time interval bias: </a:t>
            </a:r>
            <a:r>
              <a:rPr lang="en-US" sz="2200" dirty="0">
                <a:solidFill>
                  <a:srgbClr val="000000"/>
                </a:solidFill>
                <a:latin typeface="Verdana" panose="020B0604030504040204" pitchFamily="34" charset="0"/>
              </a:rPr>
              <a:t>It is caused intentionally by specifying a certain time range to favor a particular outcome.</a:t>
            </a:r>
            <a:br>
              <a:rPr lang="en-US" sz="2200" dirty="0"/>
            </a:br>
            <a:endParaRPr lang="en-US" sz="2200" dirty="0"/>
          </a:p>
        </p:txBody>
      </p:sp>
    </p:spTree>
    <p:extLst>
      <p:ext uri="{BB962C8B-B14F-4D97-AF65-F5344CB8AC3E}">
        <p14:creationId xmlns:p14="http://schemas.microsoft.com/office/powerpoint/2010/main" val="2400879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FD3A0-BAC4-4B41-8124-8A3BA0DE6864}"/>
              </a:ext>
            </a:extLst>
          </p:cNvPr>
          <p:cNvSpPr>
            <a:spLocks noGrp="1"/>
          </p:cNvSpPr>
          <p:nvPr>
            <p:ph sz="quarter" idx="10"/>
          </p:nvPr>
        </p:nvSpPr>
        <p:spPr>
          <a:xfrm>
            <a:off x="2045492" y="240426"/>
            <a:ext cx="9605963" cy="649287"/>
          </a:xfrm>
        </p:spPr>
        <p:txBody>
          <a:bodyPr/>
          <a:lstStyle/>
          <a:p>
            <a:r>
              <a:rPr lang="en-IN"/>
              <a:t>Galgotias University</a:t>
            </a:r>
            <a:endParaRPr lang="en-IN" dirty="0"/>
          </a:p>
        </p:txBody>
      </p:sp>
      <p:sp>
        <p:nvSpPr>
          <p:cNvPr id="5" name="Content Placeholder 4">
            <a:extLst>
              <a:ext uri="{FF2B5EF4-FFF2-40B4-BE49-F238E27FC236}">
                <a16:creationId xmlns:a16="http://schemas.microsoft.com/office/drawing/2014/main" id="{5C406730-A046-4C1B-8125-EF3BE49EEDBF}"/>
              </a:ext>
            </a:extLst>
          </p:cNvPr>
          <p:cNvSpPr txBox="1">
            <a:spLocks/>
          </p:cNvSpPr>
          <p:nvPr/>
        </p:nvSpPr>
        <p:spPr>
          <a:xfrm>
            <a:off x="914400" y="1828800"/>
            <a:ext cx="9448082" cy="26816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Content Placeholder 5">
            <a:extLst>
              <a:ext uri="{FF2B5EF4-FFF2-40B4-BE49-F238E27FC236}">
                <a16:creationId xmlns:a16="http://schemas.microsoft.com/office/drawing/2014/main" id="{7C67E79D-EA51-807E-8F8E-5B985963003F}"/>
              </a:ext>
            </a:extLst>
          </p:cNvPr>
          <p:cNvSpPr txBox="1">
            <a:spLocks/>
          </p:cNvSpPr>
          <p:nvPr/>
        </p:nvSpPr>
        <p:spPr>
          <a:xfrm>
            <a:off x="2809895" y="2574810"/>
            <a:ext cx="7402512" cy="2832100"/>
          </a:xfrm>
          <a:prstGeom prst="rect">
            <a:avLst/>
          </a:prstGeom>
        </p:spPr>
        <p:txBody>
          <a:bodyPr/>
          <a:lstStyle>
            <a:lvl1pPr marL="228600" indent="-228600" algn="ctr" defTabSz="914400" rtl="0" eaLnBrk="1" latinLnBrk="0" hangingPunct="1">
              <a:lnSpc>
                <a:spcPct val="90000"/>
              </a:lnSpc>
              <a:spcBef>
                <a:spcPts val="1000"/>
              </a:spcBef>
              <a:buFont typeface="Arial" panose="020B0604020202020204" pitchFamily="34" charset="0"/>
              <a:buNone/>
              <a:defRPr sz="2800" b="1" kern="1200">
                <a:solidFill>
                  <a:schemeClr val="bg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t>THANK YOU</a:t>
            </a:r>
            <a:endParaRPr lang="en-IN" dirty="0"/>
          </a:p>
        </p:txBody>
      </p:sp>
      <p:sp>
        <p:nvSpPr>
          <p:cNvPr id="6" name="TextBox 5">
            <a:extLst>
              <a:ext uri="{FF2B5EF4-FFF2-40B4-BE49-F238E27FC236}">
                <a16:creationId xmlns:a16="http://schemas.microsoft.com/office/drawing/2014/main" id="{DE1B5986-598A-B90C-1E1C-5D5375B9F0BA}"/>
              </a:ext>
            </a:extLst>
          </p:cNvPr>
          <p:cNvSpPr txBox="1"/>
          <p:nvPr/>
        </p:nvSpPr>
        <p:spPr>
          <a:xfrm>
            <a:off x="3049229" y="3236960"/>
            <a:ext cx="6098458" cy="584775"/>
          </a:xfrm>
          <a:prstGeom prst="rect">
            <a:avLst/>
          </a:prstGeom>
          <a:noFill/>
        </p:spPr>
        <p:txBody>
          <a:bodyPr wrap="square">
            <a:spAutoFit/>
          </a:bodyPr>
          <a:lstStyle/>
          <a:p>
            <a:r>
              <a:rPr lang="en-IN" sz="3200" b="1" dirty="0">
                <a:latin typeface="Verdana" panose="020B0604030504040204" pitchFamily="34" charset="0"/>
                <a:ea typeface="Verdana" panose="020B0604030504040204" pitchFamily="34" charset="0"/>
              </a:rPr>
              <a:t>THANK YOU</a:t>
            </a:r>
          </a:p>
        </p:txBody>
      </p:sp>
    </p:spTree>
    <p:extLst>
      <p:ext uri="{BB962C8B-B14F-4D97-AF65-F5344CB8AC3E}">
        <p14:creationId xmlns:p14="http://schemas.microsoft.com/office/powerpoint/2010/main" val="1253284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FD3A0-BAC4-4B41-8124-8A3BA0DE6864}"/>
              </a:ext>
            </a:extLst>
          </p:cNvPr>
          <p:cNvSpPr>
            <a:spLocks noGrp="1"/>
          </p:cNvSpPr>
          <p:nvPr>
            <p:ph sz="quarter" idx="10"/>
          </p:nvPr>
        </p:nvSpPr>
        <p:spPr>
          <a:xfrm>
            <a:off x="2045492" y="240426"/>
            <a:ext cx="9605963" cy="649287"/>
          </a:xfrm>
        </p:spPr>
        <p:txBody>
          <a:bodyPr/>
          <a:lstStyle/>
          <a:p>
            <a:r>
              <a:rPr lang="en-US" sz="2800" b="1" dirty="0">
                <a:effectLst/>
                <a:latin typeface="Times New Roman" panose="02020603050405020304" pitchFamily="18" charset="0"/>
                <a:ea typeface="Arial Unicode MS" panose="020B0604020202020204" pitchFamily="34" charset="-128"/>
              </a:rPr>
              <a:t>COURSE OBJECTIVE</a:t>
            </a:r>
            <a:endParaRPr lang="en-US" sz="3200" dirty="0">
              <a:effectLst/>
              <a:latin typeface="Times New Roman" panose="02020603050405020304" pitchFamily="18" charset="0"/>
              <a:ea typeface="Arial Unicode MS" panose="020B0604020202020204" pitchFamily="34" charset="-128"/>
            </a:endParaRPr>
          </a:p>
          <a:p>
            <a:endParaRPr lang="en-IN" dirty="0"/>
          </a:p>
        </p:txBody>
      </p:sp>
      <p:sp>
        <p:nvSpPr>
          <p:cNvPr id="5" name="Content Placeholder 4">
            <a:extLst>
              <a:ext uri="{FF2B5EF4-FFF2-40B4-BE49-F238E27FC236}">
                <a16:creationId xmlns:a16="http://schemas.microsoft.com/office/drawing/2014/main" id="{5C406730-A046-4C1B-8125-EF3BE49EEDBF}"/>
              </a:ext>
            </a:extLst>
          </p:cNvPr>
          <p:cNvSpPr txBox="1">
            <a:spLocks/>
          </p:cNvSpPr>
          <p:nvPr/>
        </p:nvSpPr>
        <p:spPr>
          <a:xfrm>
            <a:off x="914400" y="1828800"/>
            <a:ext cx="9448082" cy="26816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521B0342-DF16-70C9-83BA-4BE451724745}"/>
              </a:ext>
            </a:extLst>
          </p:cNvPr>
          <p:cNvSpPr txBox="1"/>
          <p:nvPr/>
        </p:nvSpPr>
        <p:spPr>
          <a:xfrm>
            <a:off x="1829518" y="2081932"/>
            <a:ext cx="8936805" cy="2505173"/>
          </a:xfrm>
          <a:prstGeom prst="rect">
            <a:avLst/>
          </a:prstGeom>
          <a:noFill/>
        </p:spPr>
        <p:txBody>
          <a:bodyPr wrap="square">
            <a:spAutoFit/>
          </a:bodyPr>
          <a:lstStyle/>
          <a:p>
            <a:pPr marL="342900" marR="0" lvl="0" indent="-342900">
              <a:lnSpc>
                <a:spcPct val="150000"/>
              </a:lnSpc>
              <a:spcBef>
                <a:spcPts val="1200"/>
              </a:spcBef>
              <a:spcAft>
                <a:spcPts val="300"/>
              </a:spcAft>
              <a:buFont typeface="Symbol" panose="05050102010706020507" pitchFamily="18" charset="2"/>
              <a:buChar char=""/>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Understand concepts of data science.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300"/>
              </a:spcAft>
              <a:buFont typeface="Symbol" panose="05050102010706020507" pitchFamily="18" charset="2"/>
              <a:buChar char=""/>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Understand popular tools of data analysis.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300"/>
              </a:spcAft>
              <a:buFont typeface="Symbol" panose="05050102010706020507" pitchFamily="18" charset="2"/>
              <a:buChar char=""/>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Learn data science in python.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300"/>
              </a:spcAft>
              <a:buFont typeface="Symbol" panose="05050102010706020507" pitchFamily="18" charset="2"/>
              <a:buChar char=""/>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Apply different visualization Techniques on datasets.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300"/>
              </a:spcAft>
              <a:buFont typeface="Symbol" panose="05050102010706020507" pitchFamily="18" charset="2"/>
              <a:buChar char=""/>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Implement learning techniques in data science.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95750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FD3A0-BAC4-4B41-8124-8A3BA0DE6864}"/>
              </a:ext>
            </a:extLst>
          </p:cNvPr>
          <p:cNvSpPr>
            <a:spLocks noGrp="1"/>
          </p:cNvSpPr>
          <p:nvPr>
            <p:ph sz="quarter" idx="10"/>
          </p:nvPr>
        </p:nvSpPr>
        <p:spPr>
          <a:xfrm>
            <a:off x="2045492" y="240426"/>
            <a:ext cx="9605963" cy="649287"/>
          </a:xfrm>
        </p:spPr>
        <p:txBody>
          <a:bodyPr/>
          <a:lstStyle/>
          <a:p>
            <a:r>
              <a:rPr lang="en-IN" dirty="0"/>
              <a:t>Statistics for Data Science</a:t>
            </a:r>
          </a:p>
        </p:txBody>
      </p:sp>
      <p:sp>
        <p:nvSpPr>
          <p:cNvPr id="5" name="Content Placeholder 4">
            <a:extLst>
              <a:ext uri="{FF2B5EF4-FFF2-40B4-BE49-F238E27FC236}">
                <a16:creationId xmlns:a16="http://schemas.microsoft.com/office/drawing/2014/main" id="{5C406730-A046-4C1B-8125-EF3BE49EEDBF}"/>
              </a:ext>
            </a:extLst>
          </p:cNvPr>
          <p:cNvSpPr txBox="1">
            <a:spLocks/>
          </p:cNvSpPr>
          <p:nvPr/>
        </p:nvSpPr>
        <p:spPr>
          <a:xfrm>
            <a:off x="914400" y="1828800"/>
            <a:ext cx="9448082" cy="26816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1466CA2B-7550-A16A-8C06-DC182767651F}"/>
              </a:ext>
            </a:extLst>
          </p:cNvPr>
          <p:cNvSpPr txBox="1"/>
          <p:nvPr/>
        </p:nvSpPr>
        <p:spPr>
          <a:xfrm>
            <a:off x="1047135" y="1153032"/>
            <a:ext cx="10972799" cy="3788858"/>
          </a:xfrm>
          <a:prstGeom prst="rect">
            <a:avLst/>
          </a:prstGeom>
          <a:noFill/>
        </p:spPr>
        <p:txBody>
          <a:bodyPr wrap="square">
            <a:spAutoFit/>
          </a:bodyPr>
          <a:lstStyle/>
          <a:p>
            <a:pPr marL="342900" indent="-342900" algn="l">
              <a:lnSpc>
                <a:spcPct val="150000"/>
              </a:lnSpc>
              <a:buFont typeface="Wingdings" panose="05000000000000000000" pitchFamily="2" charset="2"/>
              <a:buChar char="§"/>
            </a:pPr>
            <a:r>
              <a:rPr lang="en-US" sz="2400" i="0" dirty="0">
                <a:solidFill>
                  <a:srgbClr val="000000"/>
                </a:solidFill>
                <a:effectLst/>
                <a:latin typeface="Verdana" panose="020B0604030504040204" pitchFamily="34" charset="0"/>
              </a:rPr>
              <a:t>Statistics is one of the popularly known disciplines that is mainly focused on data collection, data organization, data analysis, data interpretation, and data visualization. </a:t>
            </a:r>
          </a:p>
          <a:p>
            <a:pPr marL="342900" indent="-342900" algn="l">
              <a:lnSpc>
                <a:spcPct val="150000"/>
              </a:lnSpc>
              <a:buFont typeface="Wingdings" panose="05000000000000000000" pitchFamily="2" charset="2"/>
              <a:buChar char="§"/>
            </a:pPr>
            <a:r>
              <a:rPr lang="en-US" sz="2400" i="0" dirty="0">
                <a:solidFill>
                  <a:srgbClr val="000000"/>
                </a:solidFill>
                <a:effectLst/>
                <a:latin typeface="Verdana" panose="020B0604030504040204" pitchFamily="34" charset="0"/>
              </a:rPr>
              <a:t>Earlier, statistics was practiced by statisticians, economists, business owners to calculate and represent relevant data in their field.</a:t>
            </a:r>
            <a:br>
              <a:rPr lang="en-US" dirty="0"/>
            </a:br>
            <a:endParaRPr lang="en-US" dirty="0"/>
          </a:p>
        </p:txBody>
      </p:sp>
    </p:spTree>
    <p:extLst>
      <p:ext uri="{BB962C8B-B14F-4D97-AF65-F5344CB8AC3E}">
        <p14:creationId xmlns:p14="http://schemas.microsoft.com/office/powerpoint/2010/main" val="4264617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FD3A0-BAC4-4B41-8124-8A3BA0DE6864}"/>
              </a:ext>
            </a:extLst>
          </p:cNvPr>
          <p:cNvSpPr>
            <a:spLocks noGrp="1"/>
          </p:cNvSpPr>
          <p:nvPr>
            <p:ph sz="quarter" idx="10"/>
          </p:nvPr>
        </p:nvSpPr>
        <p:spPr>
          <a:xfrm>
            <a:off x="2045492" y="240426"/>
            <a:ext cx="9605963" cy="649287"/>
          </a:xfrm>
        </p:spPr>
        <p:txBody>
          <a:bodyPr/>
          <a:lstStyle/>
          <a:p>
            <a:r>
              <a:rPr lang="en-IN" dirty="0"/>
              <a:t>Statistics for Data Science</a:t>
            </a:r>
          </a:p>
        </p:txBody>
      </p:sp>
      <p:sp>
        <p:nvSpPr>
          <p:cNvPr id="5" name="Content Placeholder 4">
            <a:extLst>
              <a:ext uri="{FF2B5EF4-FFF2-40B4-BE49-F238E27FC236}">
                <a16:creationId xmlns:a16="http://schemas.microsoft.com/office/drawing/2014/main" id="{5C406730-A046-4C1B-8125-EF3BE49EEDBF}"/>
              </a:ext>
            </a:extLst>
          </p:cNvPr>
          <p:cNvSpPr txBox="1">
            <a:spLocks/>
          </p:cNvSpPr>
          <p:nvPr/>
        </p:nvSpPr>
        <p:spPr>
          <a:xfrm>
            <a:off x="914400" y="1828800"/>
            <a:ext cx="9448082" cy="26816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1466CA2B-7550-A16A-8C06-DC182767651F}"/>
              </a:ext>
            </a:extLst>
          </p:cNvPr>
          <p:cNvSpPr txBox="1"/>
          <p:nvPr/>
        </p:nvSpPr>
        <p:spPr>
          <a:xfrm>
            <a:off x="1047135" y="1153032"/>
            <a:ext cx="10972799" cy="5450851"/>
          </a:xfrm>
          <a:prstGeom prst="rect">
            <a:avLst/>
          </a:prstGeom>
          <a:noFill/>
        </p:spPr>
        <p:txBody>
          <a:bodyPr wrap="square">
            <a:spAutoFit/>
          </a:bodyPr>
          <a:lstStyle/>
          <a:p>
            <a:pPr marL="342900" indent="-342900" algn="l">
              <a:lnSpc>
                <a:spcPct val="150000"/>
              </a:lnSpc>
              <a:buFont typeface="Wingdings" panose="05000000000000000000" pitchFamily="2" charset="2"/>
              <a:buChar char="§"/>
            </a:pPr>
            <a:r>
              <a:rPr lang="en-US" sz="2400" i="0" dirty="0">
                <a:solidFill>
                  <a:srgbClr val="000000"/>
                </a:solidFill>
                <a:effectLst/>
                <a:latin typeface="Verdana" panose="020B0604030504040204" pitchFamily="34" charset="0"/>
              </a:rPr>
              <a:t>Basic Terminologies in Statistics:</a:t>
            </a:r>
          </a:p>
          <a:p>
            <a:pPr marL="342900" indent="-342900" algn="l">
              <a:lnSpc>
                <a:spcPct val="150000"/>
              </a:lnSpc>
              <a:buFont typeface="Wingdings" panose="05000000000000000000" pitchFamily="2" charset="2"/>
              <a:buChar char="§"/>
            </a:pPr>
            <a:r>
              <a:rPr lang="en-US" sz="2400" i="0" dirty="0">
                <a:solidFill>
                  <a:srgbClr val="000000"/>
                </a:solidFill>
                <a:effectLst/>
                <a:latin typeface="Verdana" panose="020B0604030504040204" pitchFamily="34" charset="0"/>
              </a:rPr>
              <a:t>To become a master in the statistical program we should be familiar with certain terminologies. They are:</a:t>
            </a:r>
          </a:p>
          <a:p>
            <a:pPr marL="342900" indent="-342900" algn="l">
              <a:lnSpc>
                <a:spcPct val="150000"/>
              </a:lnSpc>
              <a:buFont typeface="Wingdings" panose="05000000000000000000" pitchFamily="2" charset="2"/>
              <a:buChar char="§"/>
            </a:pPr>
            <a:endParaRPr lang="en-US" sz="2400" i="0" dirty="0">
              <a:solidFill>
                <a:srgbClr val="000000"/>
              </a:solidFill>
              <a:effectLst/>
              <a:latin typeface="Verdana" panose="020B0604030504040204" pitchFamily="34" charset="0"/>
            </a:endParaRPr>
          </a:p>
          <a:p>
            <a:pPr marL="342900" indent="-342900" algn="l">
              <a:lnSpc>
                <a:spcPct val="150000"/>
              </a:lnSpc>
              <a:buFont typeface="Wingdings" panose="05000000000000000000" pitchFamily="2" charset="2"/>
              <a:buChar char="§"/>
            </a:pPr>
            <a:r>
              <a:rPr lang="en-US" sz="2400" b="1" i="0" dirty="0">
                <a:solidFill>
                  <a:srgbClr val="000000"/>
                </a:solidFill>
                <a:effectLst/>
                <a:latin typeface="Verdana" panose="020B0604030504040204" pitchFamily="34" charset="0"/>
              </a:rPr>
              <a:t>Population: </a:t>
            </a:r>
            <a:r>
              <a:rPr lang="en-US" sz="2400" i="0" dirty="0">
                <a:solidFill>
                  <a:srgbClr val="000000"/>
                </a:solidFill>
                <a:effectLst/>
                <a:latin typeface="Verdana" panose="020B0604030504040204" pitchFamily="34" charset="0"/>
              </a:rPr>
              <a:t>A population is the set of resources from where we can collect data</a:t>
            </a:r>
          </a:p>
          <a:p>
            <a:pPr marL="342900" indent="-342900" algn="l">
              <a:lnSpc>
                <a:spcPct val="150000"/>
              </a:lnSpc>
              <a:buFont typeface="Wingdings" panose="05000000000000000000" pitchFamily="2" charset="2"/>
              <a:buChar char="§"/>
            </a:pPr>
            <a:r>
              <a:rPr lang="en-US" sz="2400" b="1" i="0" dirty="0">
                <a:solidFill>
                  <a:srgbClr val="000000"/>
                </a:solidFill>
                <a:effectLst/>
                <a:latin typeface="Verdana" panose="020B0604030504040204" pitchFamily="34" charset="0"/>
              </a:rPr>
              <a:t>Sample: </a:t>
            </a:r>
            <a:r>
              <a:rPr lang="en-US" sz="2400" i="0" dirty="0">
                <a:solidFill>
                  <a:srgbClr val="000000"/>
                </a:solidFill>
                <a:effectLst/>
                <a:latin typeface="Verdana" panose="020B0604030504040204" pitchFamily="34" charset="0"/>
              </a:rPr>
              <a:t>A Sample is nothing but a subset of the Population which is used for sampling of data and in inferential statistics to predict the outcome.</a:t>
            </a:r>
            <a:br>
              <a:rPr lang="en-US" dirty="0"/>
            </a:br>
            <a:endParaRPr lang="en-US" dirty="0"/>
          </a:p>
        </p:txBody>
      </p:sp>
    </p:spTree>
    <p:extLst>
      <p:ext uri="{BB962C8B-B14F-4D97-AF65-F5344CB8AC3E}">
        <p14:creationId xmlns:p14="http://schemas.microsoft.com/office/powerpoint/2010/main" val="2391790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FD3A0-BAC4-4B41-8124-8A3BA0DE6864}"/>
              </a:ext>
            </a:extLst>
          </p:cNvPr>
          <p:cNvSpPr>
            <a:spLocks noGrp="1"/>
          </p:cNvSpPr>
          <p:nvPr>
            <p:ph sz="quarter" idx="10"/>
          </p:nvPr>
        </p:nvSpPr>
        <p:spPr>
          <a:xfrm>
            <a:off x="2045492" y="240426"/>
            <a:ext cx="9605963" cy="649287"/>
          </a:xfrm>
        </p:spPr>
        <p:txBody>
          <a:bodyPr/>
          <a:lstStyle/>
          <a:p>
            <a:r>
              <a:rPr lang="en-IN" dirty="0"/>
              <a:t>Statistics for Data Science</a:t>
            </a:r>
          </a:p>
        </p:txBody>
      </p:sp>
      <p:sp>
        <p:nvSpPr>
          <p:cNvPr id="5" name="Content Placeholder 4">
            <a:extLst>
              <a:ext uri="{FF2B5EF4-FFF2-40B4-BE49-F238E27FC236}">
                <a16:creationId xmlns:a16="http://schemas.microsoft.com/office/drawing/2014/main" id="{5C406730-A046-4C1B-8125-EF3BE49EEDBF}"/>
              </a:ext>
            </a:extLst>
          </p:cNvPr>
          <p:cNvSpPr txBox="1">
            <a:spLocks/>
          </p:cNvSpPr>
          <p:nvPr/>
        </p:nvSpPr>
        <p:spPr>
          <a:xfrm>
            <a:off x="914400" y="1828800"/>
            <a:ext cx="9448082" cy="26816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1466CA2B-7550-A16A-8C06-DC182767651F}"/>
              </a:ext>
            </a:extLst>
          </p:cNvPr>
          <p:cNvSpPr txBox="1"/>
          <p:nvPr/>
        </p:nvSpPr>
        <p:spPr>
          <a:xfrm>
            <a:off x="1047135" y="1153032"/>
            <a:ext cx="10972799" cy="3788858"/>
          </a:xfrm>
          <a:prstGeom prst="rect">
            <a:avLst/>
          </a:prstGeom>
          <a:noFill/>
        </p:spPr>
        <p:txBody>
          <a:bodyPr wrap="square">
            <a:spAutoFit/>
          </a:bodyPr>
          <a:lstStyle/>
          <a:p>
            <a:pPr marL="342900" indent="-342900" algn="l">
              <a:lnSpc>
                <a:spcPct val="150000"/>
              </a:lnSpc>
              <a:buFont typeface="Wingdings" panose="05000000000000000000" pitchFamily="2" charset="2"/>
              <a:buChar char="§"/>
            </a:pPr>
            <a:r>
              <a:rPr lang="en-US" sz="2400" i="0" dirty="0">
                <a:solidFill>
                  <a:srgbClr val="000000"/>
                </a:solidFill>
                <a:effectLst/>
                <a:latin typeface="Verdana" panose="020B0604030504040204" pitchFamily="34" charset="0"/>
              </a:rPr>
              <a:t>Statistics is one of the popularly known disciplines that is mainly focused on data collection, data organization, data analysis, data interpretation, and data visualization. </a:t>
            </a:r>
          </a:p>
          <a:p>
            <a:pPr marL="342900" indent="-342900" algn="l">
              <a:lnSpc>
                <a:spcPct val="150000"/>
              </a:lnSpc>
              <a:buFont typeface="Wingdings" panose="05000000000000000000" pitchFamily="2" charset="2"/>
              <a:buChar char="§"/>
            </a:pPr>
            <a:r>
              <a:rPr lang="en-US" sz="2400" i="0" dirty="0">
                <a:solidFill>
                  <a:srgbClr val="000000"/>
                </a:solidFill>
                <a:effectLst/>
                <a:latin typeface="Verdana" panose="020B0604030504040204" pitchFamily="34" charset="0"/>
              </a:rPr>
              <a:t>Earlier, statistics was practiced by statisticians, economists, business owners to calculate and represent relevant data in their field.</a:t>
            </a:r>
            <a:br>
              <a:rPr lang="en-US" dirty="0"/>
            </a:br>
            <a:endParaRPr lang="en-US" dirty="0"/>
          </a:p>
        </p:txBody>
      </p:sp>
    </p:spTree>
    <p:extLst>
      <p:ext uri="{BB962C8B-B14F-4D97-AF65-F5344CB8AC3E}">
        <p14:creationId xmlns:p14="http://schemas.microsoft.com/office/powerpoint/2010/main" val="1834809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FD3A0-BAC4-4B41-8124-8A3BA0DE6864}"/>
              </a:ext>
            </a:extLst>
          </p:cNvPr>
          <p:cNvSpPr>
            <a:spLocks noGrp="1"/>
          </p:cNvSpPr>
          <p:nvPr>
            <p:ph sz="quarter" idx="10"/>
          </p:nvPr>
        </p:nvSpPr>
        <p:spPr>
          <a:xfrm>
            <a:off x="2045492" y="240426"/>
            <a:ext cx="9605963" cy="649287"/>
          </a:xfrm>
        </p:spPr>
        <p:txBody>
          <a:bodyPr/>
          <a:lstStyle/>
          <a:p>
            <a:r>
              <a:rPr lang="en-IN" dirty="0"/>
              <a:t>Statistics for Data Science</a:t>
            </a:r>
          </a:p>
        </p:txBody>
      </p:sp>
      <p:sp>
        <p:nvSpPr>
          <p:cNvPr id="5" name="Content Placeholder 4">
            <a:extLst>
              <a:ext uri="{FF2B5EF4-FFF2-40B4-BE49-F238E27FC236}">
                <a16:creationId xmlns:a16="http://schemas.microsoft.com/office/drawing/2014/main" id="{5C406730-A046-4C1B-8125-EF3BE49EEDBF}"/>
              </a:ext>
            </a:extLst>
          </p:cNvPr>
          <p:cNvSpPr txBox="1">
            <a:spLocks/>
          </p:cNvSpPr>
          <p:nvPr/>
        </p:nvSpPr>
        <p:spPr>
          <a:xfrm>
            <a:off x="914400" y="1828800"/>
            <a:ext cx="9448082" cy="26816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1466CA2B-7550-A16A-8C06-DC182767651F}"/>
              </a:ext>
            </a:extLst>
          </p:cNvPr>
          <p:cNvSpPr txBox="1"/>
          <p:nvPr/>
        </p:nvSpPr>
        <p:spPr>
          <a:xfrm>
            <a:off x="1047135" y="1153032"/>
            <a:ext cx="10972799" cy="5450851"/>
          </a:xfrm>
          <a:prstGeom prst="rect">
            <a:avLst/>
          </a:prstGeom>
          <a:noFill/>
        </p:spPr>
        <p:txBody>
          <a:bodyPr wrap="square">
            <a:spAutoFit/>
          </a:bodyPr>
          <a:lstStyle/>
          <a:p>
            <a:pPr marL="342900" indent="-342900" algn="l">
              <a:lnSpc>
                <a:spcPct val="150000"/>
              </a:lnSpc>
              <a:buFont typeface="Wingdings" panose="05000000000000000000" pitchFamily="2" charset="2"/>
              <a:buChar char="§"/>
            </a:pPr>
            <a:r>
              <a:rPr lang="en-US" sz="2400" b="1" i="0" dirty="0">
                <a:solidFill>
                  <a:srgbClr val="000000"/>
                </a:solidFill>
                <a:effectLst/>
                <a:latin typeface="Verdana" panose="020B0604030504040204" pitchFamily="34" charset="0"/>
              </a:rPr>
              <a:t>Variable: </a:t>
            </a:r>
            <a:r>
              <a:rPr lang="en-US" sz="2400" i="0" dirty="0">
                <a:solidFill>
                  <a:srgbClr val="000000"/>
                </a:solidFill>
                <a:effectLst/>
                <a:latin typeface="Verdana" panose="020B0604030504040204" pitchFamily="34" charset="0"/>
              </a:rPr>
              <a:t>A Variable can be a number, a characteristic, or a quantity that can be counted. It can be also called a data point.</a:t>
            </a:r>
          </a:p>
          <a:p>
            <a:pPr marL="342900" indent="-342900" algn="l">
              <a:lnSpc>
                <a:spcPct val="150000"/>
              </a:lnSpc>
              <a:buFont typeface="Wingdings" panose="05000000000000000000" pitchFamily="2" charset="2"/>
              <a:buChar char="§"/>
            </a:pPr>
            <a:r>
              <a:rPr lang="en-US" sz="2400" i="0" dirty="0">
                <a:solidFill>
                  <a:srgbClr val="000000"/>
                </a:solidFill>
                <a:effectLst/>
                <a:latin typeface="Verdana" panose="020B0604030504040204" pitchFamily="34" charset="0"/>
              </a:rPr>
              <a:t>Probability Distribution: A probability distribution is a mathematical concept that primarily gives the probabilities of occurrence of different possible outcomes generally for an experiment conducted by statisticians.</a:t>
            </a:r>
          </a:p>
          <a:p>
            <a:pPr marL="342900" indent="-342900" algn="l">
              <a:lnSpc>
                <a:spcPct val="150000"/>
              </a:lnSpc>
              <a:buFont typeface="Wingdings" panose="05000000000000000000" pitchFamily="2" charset="2"/>
              <a:buChar char="§"/>
            </a:pPr>
            <a:r>
              <a:rPr lang="en-US" sz="2400" b="1" i="0" dirty="0">
                <a:solidFill>
                  <a:srgbClr val="000000"/>
                </a:solidFill>
                <a:effectLst/>
                <a:latin typeface="Verdana" panose="020B0604030504040204" pitchFamily="34" charset="0"/>
              </a:rPr>
              <a:t>Statistical Parameter: </a:t>
            </a:r>
            <a:r>
              <a:rPr lang="en-US" sz="2400" i="0" dirty="0">
                <a:solidFill>
                  <a:srgbClr val="000000"/>
                </a:solidFill>
                <a:effectLst/>
                <a:latin typeface="Verdana" panose="020B0604030504040204" pitchFamily="34" charset="0"/>
              </a:rPr>
              <a:t>Statistical or population parameter is basically a quantity that helps in indexing a family of probability distributions like the mean, median, or mode of a population.</a:t>
            </a:r>
            <a:br>
              <a:rPr lang="en-US" dirty="0"/>
            </a:br>
            <a:endParaRPr lang="en-US" dirty="0"/>
          </a:p>
        </p:txBody>
      </p:sp>
    </p:spTree>
    <p:extLst>
      <p:ext uri="{BB962C8B-B14F-4D97-AF65-F5344CB8AC3E}">
        <p14:creationId xmlns:p14="http://schemas.microsoft.com/office/powerpoint/2010/main" val="374167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FD3A0-BAC4-4B41-8124-8A3BA0DE6864}"/>
              </a:ext>
            </a:extLst>
          </p:cNvPr>
          <p:cNvSpPr>
            <a:spLocks noGrp="1"/>
          </p:cNvSpPr>
          <p:nvPr>
            <p:ph sz="quarter" idx="10"/>
          </p:nvPr>
        </p:nvSpPr>
        <p:spPr>
          <a:xfrm>
            <a:off x="2045492" y="240426"/>
            <a:ext cx="9605963" cy="649287"/>
          </a:xfrm>
        </p:spPr>
        <p:txBody>
          <a:bodyPr/>
          <a:lstStyle/>
          <a:p>
            <a:r>
              <a:rPr lang="en-IN" dirty="0"/>
              <a:t>Statistics for Data Science</a:t>
            </a:r>
          </a:p>
        </p:txBody>
      </p:sp>
      <p:sp>
        <p:nvSpPr>
          <p:cNvPr id="5" name="Content Placeholder 4">
            <a:extLst>
              <a:ext uri="{FF2B5EF4-FFF2-40B4-BE49-F238E27FC236}">
                <a16:creationId xmlns:a16="http://schemas.microsoft.com/office/drawing/2014/main" id="{5C406730-A046-4C1B-8125-EF3BE49EEDBF}"/>
              </a:ext>
            </a:extLst>
          </p:cNvPr>
          <p:cNvSpPr txBox="1">
            <a:spLocks/>
          </p:cNvSpPr>
          <p:nvPr/>
        </p:nvSpPr>
        <p:spPr>
          <a:xfrm>
            <a:off x="914400" y="1828800"/>
            <a:ext cx="9448082" cy="26816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1466CA2B-7550-A16A-8C06-DC182767651F}"/>
              </a:ext>
            </a:extLst>
          </p:cNvPr>
          <p:cNvSpPr txBox="1"/>
          <p:nvPr/>
        </p:nvSpPr>
        <p:spPr>
          <a:xfrm>
            <a:off x="1047135" y="1153032"/>
            <a:ext cx="10972799" cy="8082341"/>
          </a:xfrm>
          <a:prstGeom prst="rect">
            <a:avLst/>
          </a:prstGeom>
          <a:noFill/>
        </p:spPr>
        <p:txBody>
          <a:bodyPr wrap="square">
            <a:spAutoFit/>
          </a:bodyPr>
          <a:lstStyle/>
          <a:p>
            <a:pPr algn="l">
              <a:lnSpc>
                <a:spcPct val="150000"/>
              </a:lnSpc>
            </a:pPr>
            <a:r>
              <a:rPr lang="en-US" sz="2400" b="1" i="0" dirty="0">
                <a:solidFill>
                  <a:srgbClr val="000000"/>
                </a:solidFill>
                <a:effectLst/>
                <a:latin typeface="Verdana" panose="020B0604030504040204" pitchFamily="34" charset="0"/>
              </a:rPr>
              <a:t>Types of Statistics Concepts:</a:t>
            </a:r>
          </a:p>
          <a:p>
            <a:pPr algn="just">
              <a:lnSpc>
                <a:spcPct val="150000"/>
              </a:lnSpc>
            </a:pPr>
            <a:r>
              <a:rPr lang="en-US" sz="2400" b="1" i="0" dirty="0">
                <a:solidFill>
                  <a:srgbClr val="222222"/>
                </a:solidFill>
                <a:effectLst/>
                <a:latin typeface="Verdana" panose="020B0604030504040204" pitchFamily="34" charset="0"/>
                <a:ea typeface="Verdana" panose="020B0604030504040204" pitchFamily="34" charset="0"/>
              </a:rPr>
              <a:t>Descriptive Statistics</a:t>
            </a:r>
            <a:r>
              <a:rPr lang="en-US" sz="2400" b="0" i="0" dirty="0">
                <a:solidFill>
                  <a:srgbClr val="222222"/>
                </a:solidFill>
                <a:effectLst/>
                <a:latin typeface="Verdana" panose="020B0604030504040204" pitchFamily="34" charset="0"/>
                <a:ea typeface="Verdana" panose="020B0604030504040204" pitchFamily="34" charset="0"/>
              </a:rPr>
              <a:t> -Descriptive statistics is a concept that allows us to analyze and summarize data and organize the same in the form of numbers graph, bar plots, histogram, pie chart, etc. Descriptive statistics is simply a process to describe our existing data. It transforms the raw observations into some meaningful data that can be further interpreted and used. Concepts like standard deviation, central tendency are widely used around the world when it comes to learning descriptive statistics.</a:t>
            </a:r>
          </a:p>
          <a:p>
            <a:pPr algn="l">
              <a:lnSpc>
                <a:spcPct val="150000"/>
              </a:lnSpc>
            </a:pPr>
            <a:endParaRPr lang="en-US" sz="2400" b="1" dirty="0">
              <a:solidFill>
                <a:srgbClr val="000000"/>
              </a:solidFill>
              <a:latin typeface="Verdana" panose="020B0604030504040204" pitchFamily="34" charset="0"/>
            </a:endParaRPr>
          </a:p>
          <a:p>
            <a:pPr algn="l">
              <a:lnSpc>
                <a:spcPct val="150000"/>
              </a:lnSpc>
            </a:pPr>
            <a:endParaRPr lang="en-US" sz="2400" b="1" dirty="0">
              <a:solidFill>
                <a:srgbClr val="000000"/>
              </a:solidFill>
              <a:latin typeface="Verdana" panose="020B0604030504040204" pitchFamily="34" charset="0"/>
            </a:endParaRPr>
          </a:p>
          <a:p>
            <a:pPr algn="l">
              <a:lnSpc>
                <a:spcPct val="150000"/>
              </a:lnSpc>
            </a:pPr>
            <a:endParaRPr lang="en-US" sz="2400" b="1" dirty="0">
              <a:solidFill>
                <a:srgbClr val="000000"/>
              </a:solidFill>
              <a:latin typeface="Verdana" panose="020B0604030504040204" pitchFamily="34" charset="0"/>
            </a:endParaRPr>
          </a:p>
          <a:p>
            <a:pPr algn="l">
              <a:lnSpc>
                <a:spcPct val="150000"/>
              </a:lnSpc>
            </a:pPr>
            <a:endParaRPr lang="en-US" sz="2400" b="1" dirty="0">
              <a:solidFill>
                <a:srgbClr val="000000"/>
              </a:solidFill>
              <a:latin typeface="Verdana" panose="020B0604030504040204" pitchFamily="34" charset="0"/>
            </a:endParaRPr>
          </a:p>
          <a:p>
            <a:pPr algn="l">
              <a:lnSpc>
                <a:spcPct val="150000"/>
              </a:lnSpc>
            </a:pPr>
            <a:br>
              <a:rPr lang="en-US" b="1" dirty="0"/>
            </a:br>
            <a:endParaRPr lang="en-US" b="1" dirty="0"/>
          </a:p>
        </p:txBody>
      </p:sp>
    </p:spTree>
    <p:extLst>
      <p:ext uri="{BB962C8B-B14F-4D97-AF65-F5344CB8AC3E}">
        <p14:creationId xmlns:p14="http://schemas.microsoft.com/office/powerpoint/2010/main" val="4100169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FD3A0-BAC4-4B41-8124-8A3BA0DE6864}"/>
              </a:ext>
            </a:extLst>
          </p:cNvPr>
          <p:cNvSpPr>
            <a:spLocks noGrp="1"/>
          </p:cNvSpPr>
          <p:nvPr>
            <p:ph sz="quarter" idx="10"/>
          </p:nvPr>
        </p:nvSpPr>
        <p:spPr>
          <a:xfrm>
            <a:off x="2045492" y="240426"/>
            <a:ext cx="9605963" cy="649287"/>
          </a:xfrm>
        </p:spPr>
        <p:txBody>
          <a:bodyPr/>
          <a:lstStyle/>
          <a:p>
            <a:r>
              <a:rPr lang="en-IN" dirty="0"/>
              <a:t>Statistics for Data Science</a:t>
            </a:r>
          </a:p>
        </p:txBody>
      </p:sp>
      <p:sp>
        <p:nvSpPr>
          <p:cNvPr id="5" name="Content Placeholder 4">
            <a:extLst>
              <a:ext uri="{FF2B5EF4-FFF2-40B4-BE49-F238E27FC236}">
                <a16:creationId xmlns:a16="http://schemas.microsoft.com/office/drawing/2014/main" id="{5C406730-A046-4C1B-8125-EF3BE49EEDBF}"/>
              </a:ext>
            </a:extLst>
          </p:cNvPr>
          <p:cNvSpPr txBox="1">
            <a:spLocks/>
          </p:cNvSpPr>
          <p:nvPr/>
        </p:nvSpPr>
        <p:spPr>
          <a:xfrm>
            <a:off x="914400" y="1828800"/>
            <a:ext cx="9448082" cy="26816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1466CA2B-7550-A16A-8C06-DC182767651F}"/>
              </a:ext>
            </a:extLst>
          </p:cNvPr>
          <p:cNvSpPr txBox="1"/>
          <p:nvPr/>
        </p:nvSpPr>
        <p:spPr>
          <a:xfrm>
            <a:off x="1047135" y="1153032"/>
            <a:ext cx="10972799" cy="8082341"/>
          </a:xfrm>
          <a:prstGeom prst="rect">
            <a:avLst/>
          </a:prstGeom>
          <a:noFill/>
        </p:spPr>
        <p:txBody>
          <a:bodyPr wrap="square">
            <a:spAutoFit/>
          </a:bodyPr>
          <a:lstStyle/>
          <a:p>
            <a:pPr algn="l">
              <a:lnSpc>
                <a:spcPct val="150000"/>
              </a:lnSpc>
            </a:pPr>
            <a:r>
              <a:rPr lang="en-US" sz="2400" b="1" i="0" dirty="0">
                <a:solidFill>
                  <a:srgbClr val="000000"/>
                </a:solidFill>
                <a:effectLst/>
                <a:latin typeface="Verdana" panose="020B0604030504040204" pitchFamily="34" charset="0"/>
              </a:rPr>
              <a:t>Types of Statistics Concepts:</a:t>
            </a:r>
          </a:p>
          <a:p>
            <a:pPr algn="l">
              <a:lnSpc>
                <a:spcPct val="150000"/>
              </a:lnSpc>
              <a:buFont typeface="+mj-lt"/>
              <a:buAutoNum type="arabicPeriod"/>
            </a:pPr>
            <a:r>
              <a:rPr lang="en-US" sz="2400" b="1" i="0" dirty="0">
                <a:solidFill>
                  <a:srgbClr val="222222"/>
                </a:solidFill>
                <a:effectLst/>
                <a:latin typeface="Verdana" panose="020B0604030504040204" pitchFamily="34" charset="0"/>
                <a:ea typeface="Verdana" panose="020B0604030504040204" pitchFamily="34" charset="0"/>
              </a:rPr>
              <a:t>Inferential Statistics </a:t>
            </a:r>
            <a:r>
              <a:rPr lang="en-US" sz="2400" b="0" i="0" dirty="0">
                <a:solidFill>
                  <a:srgbClr val="222222"/>
                </a:solidFill>
                <a:effectLst/>
                <a:latin typeface="Verdana" panose="020B0604030504040204" pitchFamily="34" charset="0"/>
                <a:ea typeface="Verdana" panose="020B0604030504040204" pitchFamily="34" charset="0"/>
              </a:rPr>
              <a:t>– Inferential statistics on the other hand is an important concept that deals with drawing conclusions based on small samples collected from the entire population. For example, during an election poll, people will often want to predict the exit poll results so they will conduct a survey in various parts of state or country and record their opinion. Based on the information they have collected they tend to draw conclusions and make inferences to predict results for the entire population.</a:t>
            </a:r>
          </a:p>
          <a:p>
            <a:pPr algn="l">
              <a:lnSpc>
                <a:spcPct val="150000"/>
              </a:lnSpc>
            </a:pPr>
            <a:endParaRPr lang="en-US" sz="2400" b="1" dirty="0">
              <a:solidFill>
                <a:srgbClr val="000000"/>
              </a:solidFill>
              <a:latin typeface="Verdana" panose="020B0604030504040204" pitchFamily="34" charset="0"/>
            </a:endParaRPr>
          </a:p>
          <a:p>
            <a:pPr algn="l">
              <a:lnSpc>
                <a:spcPct val="150000"/>
              </a:lnSpc>
            </a:pPr>
            <a:endParaRPr lang="en-US" sz="2400" b="1" dirty="0">
              <a:solidFill>
                <a:srgbClr val="000000"/>
              </a:solidFill>
              <a:latin typeface="Verdana" panose="020B0604030504040204" pitchFamily="34" charset="0"/>
            </a:endParaRPr>
          </a:p>
          <a:p>
            <a:pPr algn="l">
              <a:lnSpc>
                <a:spcPct val="150000"/>
              </a:lnSpc>
            </a:pPr>
            <a:endParaRPr lang="en-US" sz="2400" b="1" dirty="0">
              <a:solidFill>
                <a:srgbClr val="000000"/>
              </a:solidFill>
              <a:latin typeface="Verdana" panose="020B0604030504040204" pitchFamily="34" charset="0"/>
            </a:endParaRPr>
          </a:p>
          <a:p>
            <a:pPr algn="l">
              <a:lnSpc>
                <a:spcPct val="150000"/>
              </a:lnSpc>
            </a:pPr>
            <a:endParaRPr lang="en-US" sz="2400" b="1" dirty="0">
              <a:solidFill>
                <a:srgbClr val="000000"/>
              </a:solidFill>
              <a:latin typeface="Verdana" panose="020B0604030504040204" pitchFamily="34" charset="0"/>
            </a:endParaRPr>
          </a:p>
          <a:p>
            <a:pPr algn="l">
              <a:lnSpc>
                <a:spcPct val="150000"/>
              </a:lnSpc>
            </a:pPr>
            <a:br>
              <a:rPr lang="en-US" b="1" dirty="0"/>
            </a:br>
            <a:endParaRPr lang="en-US" b="1" dirty="0"/>
          </a:p>
        </p:txBody>
      </p:sp>
    </p:spTree>
    <p:extLst>
      <p:ext uri="{BB962C8B-B14F-4D97-AF65-F5344CB8AC3E}">
        <p14:creationId xmlns:p14="http://schemas.microsoft.com/office/powerpoint/2010/main" val="90346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FD3A0-BAC4-4B41-8124-8A3BA0DE6864}"/>
              </a:ext>
            </a:extLst>
          </p:cNvPr>
          <p:cNvSpPr>
            <a:spLocks noGrp="1"/>
          </p:cNvSpPr>
          <p:nvPr>
            <p:ph sz="quarter" idx="10"/>
          </p:nvPr>
        </p:nvSpPr>
        <p:spPr>
          <a:xfrm>
            <a:off x="2045492" y="240426"/>
            <a:ext cx="9605963" cy="649287"/>
          </a:xfrm>
        </p:spPr>
        <p:txBody>
          <a:bodyPr/>
          <a:lstStyle/>
          <a:p>
            <a:r>
              <a:rPr lang="en-IN" dirty="0"/>
              <a:t>Statistics for Data Science</a:t>
            </a:r>
          </a:p>
        </p:txBody>
      </p:sp>
      <p:sp>
        <p:nvSpPr>
          <p:cNvPr id="5" name="Content Placeholder 4">
            <a:extLst>
              <a:ext uri="{FF2B5EF4-FFF2-40B4-BE49-F238E27FC236}">
                <a16:creationId xmlns:a16="http://schemas.microsoft.com/office/drawing/2014/main" id="{5C406730-A046-4C1B-8125-EF3BE49EEDBF}"/>
              </a:ext>
            </a:extLst>
          </p:cNvPr>
          <p:cNvSpPr txBox="1">
            <a:spLocks/>
          </p:cNvSpPr>
          <p:nvPr/>
        </p:nvSpPr>
        <p:spPr>
          <a:xfrm>
            <a:off x="914400" y="1828800"/>
            <a:ext cx="9448082" cy="26816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1466CA2B-7550-A16A-8C06-DC182767651F}"/>
              </a:ext>
            </a:extLst>
          </p:cNvPr>
          <p:cNvSpPr txBox="1"/>
          <p:nvPr/>
        </p:nvSpPr>
        <p:spPr>
          <a:xfrm>
            <a:off x="1047135" y="1153032"/>
            <a:ext cx="10972799" cy="3096360"/>
          </a:xfrm>
          <a:prstGeom prst="rect">
            <a:avLst/>
          </a:prstGeom>
          <a:noFill/>
        </p:spPr>
        <p:txBody>
          <a:bodyPr wrap="square">
            <a:spAutoFit/>
          </a:bodyPr>
          <a:lstStyle/>
          <a:p>
            <a:pPr algn="l">
              <a:lnSpc>
                <a:spcPct val="150000"/>
              </a:lnSpc>
            </a:pPr>
            <a:endParaRPr lang="en-US" sz="2400" b="1" dirty="0">
              <a:solidFill>
                <a:srgbClr val="000000"/>
              </a:solidFill>
              <a:latin typeface="Verdana" panose="020B0604030504040204" pitchFamily="34" charset="0"/>
            </a:endParaRPr>
          </a:p>
          <a:p>
            <a:pPr algn="l">
              <a:lnSpc>
                <a:spcPct val="150000"/>
              </a:lnSpc>
            </a:pPr>
            <a:endParaRPr lang="en-US" sz="2400" b="1" dirty="0">
              <a:solidFill>
                <a:srgbClr val="000000"/>
              </a:solidFill>
              <a:latin typeface="Verdana" panose="020B0604030504040204" pitchFamily="34" charset="0"/>
            </a:endParaRPr>
          </a:p>
          <a:p>
            <a:pPr algn="l">
              <a:lnSpc>
                <a:spcPct val="150000"/>
              </a:lnSpc>
            </a:pPr>
            <a:endParaRPr lang="en-US" sz="2400" b="1" dirty="0">
              <a:solidFill>
                <a:srgbClr val="000000"/>
              </a:solidFill>
              <a:latin typeface="Verdana" panose="020B0604030504040204" pitchFamily="34" charset="0"/>
            </a:endParaRPr>
          </a:p>
          <a:p>
            <a:pPr algn="l">
              <a:lnSpc>
                <a:spcPct val="150000"/>
              </a:lnSpc>
            </a:pPr>
            <a:endParaRPr lang="en-US" sz="2400" b="1" dirty="0">
              <a:solidFill>
                <a:srgbClr val="000000"/>
              </a:solidFill>
              <a:latin typeface="Verdana" panose="020B0604030504040204" pitchFamily="34" charset="0"/>
            </a:endParaRPr>
          </a:p>
          <a:p>
            <a:pPr algn="l">
              <a:lnSpc>
                <a:spcPct val="150000"/>
              </a:lnSpc>
            </a:pPr>
            <a:br>
              <a:rPr lang="en-US" b="1" dirty="0"/>
            </a:br>
            <a:endParaRPr lang="en-US" b="1" dirty="0"/>
          </a:p>
        </p:txBody>
      </p:sp>
      <p:pic>
        <p:nvPicPr>
          <p:cNvPr id="1026" name="Picture 2" descr="Types of Statistics Concepts data science">
            <a:extLst>
              <a:ext uri="{FF2B5EF4-FFF2-40B4-BE49-F238E27FC236}">
                <a16:creationId xmlns:a16="http://schemas.microsoft.com/office/drawing/2014/main" id="{6AE02707-3432-EBB5-A98B-4BD9516803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571500"/>
            <a:ext cx="1143000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588298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{0AF5710B-C9BE-D049-99F6-EA598E797940}tf10001119</Template>
  <TotalTime>4977</TotalTime>
  <Words>1420</Words>
  <Application>Microsoft Office PowerPoint</Application>
  <PresentationFormat>Widescreen</PresentationFormat>
  <Paragraphs>113</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Symbol</vt:lpstr>
      <vt:lpstr>Times New Roman</vt:lpstr>
      <vt:lpstr>Tinos</vt:lpstr>
      <vt:lpstr>Verdana</vt:lpstr>
      <vt:lpstr>Wingdings</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GAYATHRI</dc:creator>
  <cp:lastModifiedBy>Biswa Sahoo</cp:lastModifiedBy>
  <cp:revision>137</cp:revision>
  <cp:lastPrinted>2020-10-01T09:19:21Z</cp:lastPrinted>
  <dcterms:created xsi:type="dcterms:W3CDTF">2020-05-05T09:43:45Z</dcterms:created>
  <dcterms:modified xsi:type="dcterms:W3CDTF">2023-02-06T04:51:02Z</dcterms:modified>
</cp:coreProperties>
</file>