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67" r:id="rId2"/>
    <p:sldId id="268" r:id="rId3"/>
    <p:sldId id="269" r:id="rId4"/>
    <p:sldId id="300" r:id="rId5"/>
    <p:sldId id="301" r:id="rId6"/>
    <p:sldId id="302" r:id="rId7"/>
    <p:sldId id="303" r:id="rId8"/>
    <p:sldId id="304" r:id="rId9"/>
    <p:sldId id="305" r:id="rId10"/>
    <p:sldId id="306" r:id="rId11"/>
    <p:sldId id="307" r:id="rId12"/>
    <p:sldId id="308" r:id="rId13"/>
    <p:sldId id="309" r:id="rId14"/>
    <p:sldId id="310" r:id="rId15"/>
    <p:sldId id="278"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3620" autoAdjust="0"/>
  </p:normalViewPr>
  <p:slideViewPr>
    <p:cSldViewPr snapToGrid="0" snapToObjects="1">
      <p:cViewPr varScale="1">
        <p:scale>
          <a:sx n="63" d="100"/>
          <a:sy n="63" d="100"/>
        </p:scale>
        <p:origin x="45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06-02-2023</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06-02-2023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9A5BE3-5A5B-44E3-8AA7-2FF86D79916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5ABD3C1-236C-4266-A705-0CE62129A058}"/>
              </a:ext>
            </a:extLst>
          </p:cNvPr>
          <p:cNvSpPr txBox="1">
            <a:spLocks noChangeArrowheads="1"/>
          </p:cNvSpPr>
          <p:nvPr userDrawn="1"/>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Content Placeholder 6">
            <a:extLst>
              <a:ext uri="{FF2B5EF4-FFF2-40B4-BE49-F238E27FC236}">
                <a16:creationId xmlns:a16="http://schemas.microsoft.com/office/drawing/2014/main" id="{3CAEDAA3-C774-417B-BDA7-EF306AEEC9BF}"/>
              </a:ext>
            </a:extLst>
          </p:cNvPr>
          <p:cNvSpPr>
            <a:spLocks noGrp="1"/>
          </p:cNvSpPr>
          <p:nvPr>
            <p:ph sz="quarter" idx="10"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
        <p:nvSpPr>
          <p:cNvPr id="11" name="Content Placeholder 10">
            <a:extLst>
              <a:ext uri="{FF2B5EF4-FFF2-40B4-BE49-F238E27FC236}">
                <a16:creationId xmlns:a16="http://schemas.microsoft.com/office/drawing/2014/main" id="{D83E2018-2781-4FDB-B3C2-6781341C6A3E}"/>
              </a:ext>
            </a:extLst>
          </p:cNvPr>
          <p:cNvSpPr>
            <a:spLocks noGrp="1"/>
          </p:cNvSpPr>
          <p:nvPr>
            <p:ph sz="quarter" idx="11" hasCustomPrompt="1"/>
          </p:nvPr>
        </p:nvSpPr>
        <p:spPr>
          <a:xfrm>
            <a:off x="1927666" y="595313"/>
            <a:ext cx="2997200" cy="401637"/>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stStyle>
          <a:p>
            <a:pPr lvl="0"/>
            <a:r>
              <a:rPr lang="en-IN" sz="2400" dirty="0">
                <a:latin typeface="Times New Roman" panose="02020603050405020304" pitchFamily="18" charset="0"/>
                <a:cs typeface="Times New Roman" panose="02020603050405020304" pitchFamily="18" charset="0"/>
              </a:rPr>
              <a:t>Course Code:</a:t>
            </a:r>
            <a:endParaRPr lang="en-IN" dirty="0"/>
          </a:p>
        </p:txBody>
      </p:sp>
      <p:sp>
        <p:nvSpPr>
          <p:cNvPr id="13" name="Content Placeholder 12">
            <a:extLst>
              <a:ext uri="{FF2B5EF4-FFF2-40B4-BE49-F238E27FC236}">
                <a16:creationId xmlns:a16="http://schemas.microsoft.com/office/drawing/2014/main" id="{5825FB51-6B9C-4324-A427-6EF1A852C39A}"/>
              </a:ext>
            </a:extLst>
          </p:cNvPr>
          <p:cNvSpPr>
            <a:spLocks noGrp="1"/>
          </p:cNvSpPr>
          <p:nvPr>
            <p:ph sz="quarter" idx="12" hasCustomPrompt="1"/>
          </p:nvPr>
        </p:nvSpPr>
        <p:spPr>
          <a:xfrm>
            <a:off x="6499952" y="621327"/>
            <a:ext cx="3375346" cy="401638"/>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vl2pPr>
              <a:buNone/>
              <a:defRPr sz="2400">
                <a:solidFill>
                  <a:schemeClr val="bg1"/>
                </a:solidFill>
                <a:latin typeface="Times New Roman" panose="02020603050405020304" pitchFamily="18" charset="0"/>
                <a:cs typeface="Times New Roman" panose="02020603050405020304" pitchFamily="18" charset="0"/>
              </a:defRPr>
            </a:lvl2pPr>
            <a:lvl3pPr>
              <a:buNone/>
              <a:defRPr sz="2400">
                <a:solidFill>
                  <a:schemeClr val="bg1"/>
                </a:solidFill>
                <a:latin typeface="Times New Roman" panose="02020603050405020304" pitchFamily="18" charset="0"/>
                <a:cs typeface="Times New Roman" panose="02020603050405020304" pitchFamily="18" charset="0"/>
              </a:defRPr>
            </a:lvl3pPr>
            <a:lvl4pPr>
              <a:buNone/>
              <a:defRPr sz="2400">
                <a:solidFill>
                  <a:schemeClr val="bg1"/>
                </a:solidFill>
                <a:latin typeface="Times New Roman" panose="02020603050405020304" pitchFamily="18" charset="0"/>
                <a:cs typeface="Times New Roman" panose="02020603050405020304" pitchFamily="18" charset="0"/>
              </a:defRPr>
            </a:lvl4pPr>
            <a:lvl5pPr>
              <a:buNone/>
              <a:defRPr sz="2400">
                <a:solidFill>
                  <a:schemeClr val="bg1"/>
                </a:solidFill>
                <a:latin typeface="Times New Roman" panose="02020603050405020304" pitchFamily="18" charset="0"/>
                <a:cs typeface="Times New Roman" panose="02020603050405020304" pitchFamily="18" charset="0"/>
              </a:defRPr>
            </a:lvl5pPr>
          </a:lstStyle>
          <a:p>
            <a:pPr lvl="0"/>
            <a:r>
              <a:rPr lang="en-IN" dirty="0"/>
              <a:t>Course Name: </a:t>
            </a:r>
          </a:p>
        </p:txBody>
      </p:sp>
      <p:sp>
        <p:nvSpPr>
          <p:cNvPr id="15" name="Content Placeholder 14">
            <a:extLst>
              <a:ext uri="{FF2B5EF4-FFF2-40B4-BE49-F238E27FC236}">
                <a16:creationId xmlns:a16="http://schemas.microsoft.com/office/drawing/2014/main" id="{6C97CE12-D510-4F33-9BB5-723BDB17CC29}"/>
              </a:ext>
            </a:extLst>
          </p:cNvPr>
          <p:cNvSpPr>
            <a:spLocks noGrp="1"/>
          </p:cNvSpPr>
          <p:nvPr>
            <p:ph sz="quarter" idx="13" hasCustomPrompt="1"/>
          </p:nvPr>
        </p:nvSpPr>
        <p:spPr>
          <a:xfrm>
            <a:off x="561622" y="6435725"/>
            <a:ext cx="5938330"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a:t>
            </a:r>
            <a:endParaRPr lang="en-IN" dirty="0"/>
          </a:p>
        </p:txBody>
      </p:sp>
      <p:sp>
        <p:nvSpPr>
          <p:cNvPr id="16" name="Content Placeholder 14">
            <a:extLst>
              <a:ext uri="{FF2B5EF4-FFF2-40B4-BE49-F238E27FC236}">
                <a16:creationId xmlns:a16="http://schemas.microsoft.com/office/drawing/2014/main" id="{28C0D298-6A73-41EA-A2C5-D9A02D527B4A}"/>
              </a:ext>
            </a:extLst>
          </p:cNvPr>
          <p:cNvSpPr>
            <a:spLocks noGrp="1"/>
          </p:cNvSpPr>
          <p:nvPr>
            <p:ph sz="quarter" idx="14" hasCustomPrompt="1"/>
          </p:nvPr>
        </p:nvSpPr>
        <p:spPr>
          <a:xfrm>
            <a:off x="6683022" y="6415636"/>
            <a:ext cx="4947356"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endParaRPr lang="en-IN" dirty="0"/>
          </a:p>
        </p:txBody>
      </p:sp>
    </p:spTree>
    <p:extLst>
      <p:ext uri="{BB962C8B-B14F-4D97-AF65-F5344CB8AC3E}">
        <p14:creationId xmlns:p14="http://schemas.microsoft.com/office/powerpoint/2010/main" val="120376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59B1-2429-42A8-9DF4-8FCB7FFAE313}"/>
              </a:ext>
            </a:extLst>
          </p:cNvPr>
          <p:cNvSpPr>
            <a:spLocks noGrp="1"/>
          </p:cNvSpPr>
          <p:nvPr>
            <p:ph idx="1"/>
          </p:nvPr>
        </p:nvSpPr>
        <p:spPr>
          <a:xfrm>
            <a:off x="679450" y="1279525"/>
            <a:ext cx="10890250" cy="4873625"/>
          </a:xfrm>
          <a:prstGeom prst="rect">
            <a:avLst/>
          </a:prstGeom>
        </p:spPr>
        <p:txBody>
          <a:bodyPr/>
          <a:lstStyle>
            <a:lvl1pPr>
              <a:lnSpc>
                <a:spcPct val="150000"/>
              </a:lnSpc>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a:t>
            </a:r>
          </a:p>
        </p:txBody>
      </p:sp>
      <p:sp>
        <p:nvSpPr>
          <p:cNvPr id="8" name="Content Placeholder 6">
            <a:extLst>
              <a:ext uri="{FF2B5EF4-FFF2-40B4-BE49-F238E27FC236}">
                <a16:creationId xmlns:a16="http://schemas.microsoft.com/office/drawing/2014/main" id="{35618F27-CB8E-40E1-9C77-44F19B3E0D8D}"/>
              </a:ext>
            </a:extLst>
          </p:cNvPr>
          <p:cNvSpPr>
            <a:spLocks noGrp="1"/>
          </p:cNvSpPr>
          <p:nvPr>
            <p:ph sz="quarter" idx="10" hasCustomPrompt="1"/>
          </p:nvPr>
        </p:nvSpPr>
        <p:spPr>
          <a:xfrm>
            <a:off x="2045492" y="207376"/>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Heading</a:t>
            </a:r>
          </a:p>
        </p:txBody>
      </p:sp>
    </p:spTree>
    <p:extLst>
      <p:ext uri="{BB962C8B-B14F-4D97-AF65-F5344CB8AC3E}">
        <p14:creationId xmlns:p14="http://schemas.microsoft.com/office/powerpoint/2010/main" val="2655165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D3E1D6-7737-41A0-8122-9D180736A63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4D0B161-5707-460A-A3B7-C31938B5AB7A}"/>
              </a:ext>
            </a:extLst>
          </p:cNvPr>
          <p:cNvPicPr>
            <a:picLocks noChangeAspect="1"/>
          </p:cNvPicPr>
          <p:nvPr userDrawn="1"/>
        </p:nvPicPr>
        <p:blipFill>
          <a:blip r:embed="rId5"/>
          <a:stretch>
            <a:fillRect/>
          </a:stretch>
        </p:blipFill>
        <p:spPr>
          <a:xfrm>
            <a:off x="0" y="2597"/>
            <a:ext cx="1504949" cy="1023587"/>
          </a:xfrm>
          <a:prstGeom prst="rect">
            <a:avLst/>
          </a:prstGeom>
        </p:spPr>
      </p:pic>
      <p:sp>
        <p:nvSpPr>
          <p:cNvPr id="16" name="Title 1">
            <a:extLst>
              <a:ext uri="{FF2B5EF4-FFF2-40B4-BE49-F238E27FC236}">
                <a16:creationId xmlns:a16="http://schemas.microsoft.com/office/drawing/2014/main" id="{6DBE64E5-8EAF-45B4-8182-9635EF6DD25A}"/>
              </a:ext>
            </a:extLst>
          </p:cNvPr>
          <p:cNvSpPr txBox="1">
            <a:spLocks noChangeArrowheads="1"/>
          </p:cNvSpPr>
          <p:nvPr userDrawn="1"/>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83037753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C33AA3-B0DC-4C41-8622-28C53461CABF}"/>
              </a:ext>
            </a:extLst>
          </p:cNvPr>
          <p:cNvSpPr>
            <a:spLocks noGrp="1"/>
          </p:cNvSpPr>
          <p:nvPr>
            <p:ph sz="quarter" idx="10"/>
          </p:nvPr>
        </p:nvSpPr>
        <p:spPr/>
        <p:txBody>
          <a:bodyPr/>
          <a:lstStyle/>
          <a:p>
            <a:r>
              <a:rPr lang="en-IN" dirty="0"/>
              <a:t>School of Computing Science and Engineering</a:t>
            </a:r>
          </a:p>
        </p:txBody>
      </p:sp>
      <p:sp>
        <p:nvSpPr>
          <p:cNvPr id="5" name="Content Placeholder 4">
            <a:extLst>
              <a:ext uri="{FF2B5EF4-FFF2-40B4-BE49-F238E27FC236}">
                <a16:creationId xmlns:a16="http://schemas.microsoft.com/office/drawing/2014/main" id="{FD6710BD-CFDC-4706-B5BD-5BED1982A272}"/>
              </a:ext>
            </a:extLst>
          </p:cNvPr>
          <p:cNvSpPr>
            <a:spLocks noGrp="1"/>
          </p:cNvSpPr>
          <p:nvPr>
            <p:ph sz="quarter" idx="11"/>
          </p:nvPr>
        </p:nvSpPr>
        <p:spPr>
          <a:xfrm>
            <a:off x="1504947" y="610711"/>
            <a:ext cx="3966358" cy="401637"/>
          </a:xfrm>
        </p:spPr>
        <p:txBody>
          <a:bodyPr/>
          <a:lstStyle/>
          <a:p>
            <a:r>
              <a:rPr lang="en-IN" sz="2000" dirty="0"/>
              <a:t>Course Code: BTCS9401</a:t>
            </a:r>
          </a:p>
        </p:txBody>
      </p:sp>
      <p:sp>
        <p:nvSpPr>
          <p:cNvPr id="6" name="Content Placeholder 5">
            <a:extLst>
              <a:ext uri="{FF2B5EF4-FFF2-40B4-BE49-F238E27FC236}">
                <a16:creationId xmlns:a16="http://schemas.microsoft.com/office/drawing/2014/main" id="{B77AB2BC-DF25-469F-8B90-0D8AE4B5DDCD}"/>
              </a:ext>
            </a:extLst>
          </p:cNvPr>
          <p:cNvSpPr>
            <a:spLocks noGrp="1"/>
          </p:cNvSpPr>
          <p:nvPr>
            <p:ph sz="quarter" idx="12"/>
          </p:nvPr>
        </p:nvSpPr>
        <p:spPr>
          <a:xfrm>
            <a:off x="5332163" y="610710"/>
            <a:ext cx="6940627" cy="401638"/>
          </a:xfrm>
        </p:spPr>
        <p:txBody>
          <a:bodyPr/>
          <a:lstStyle/>
          <a:p>
            <a:r>
              <a:rPr lang="en-IN" sz="2000" dirty="0"/>
              <a:t>Course Name: </a:t>
            </a:r>
            <a:r>
              <a:rPr lang="en-US" sz="2000" dirty="0">
                <a:latin typeface="Tinos"/>
                <a:ea typeface="+mj-ea"/>
                <a:cs typeface="+mj-cs"/>
              </a:rPr>
              <a:t>Data Science</a:t>
            </a:r>
            <a:endParaRPr lang="en-IN" sz="2000" dirty="0"/>
          </a:p>
        </p:txBody>
      </p:sp>
      <p:sp>
        <p:nvSpPr>
          <p:cNvPr id="9" name="Content Placeholder 8">
            <a:extLst>
              <a:ext uri="{FF2B5EF4-FFF2-40B4-BE49-F238E27FC236}">
                <a16:creationId xmlns:a16="http://schemas.microsoft.com/office/drawing/2014/main" id="{649E84E8-A18B-4E0E-84B7-DDDC1663DA68}"/>
              </a:ext>
            </a:extLst>
          </p:cNvPr>
          <p:cNvSpPr>
            <a:spLocks noGrp="1"/>
          </p:cNvSpPr>
          <p:nvPr>
            <p:ph sz="quarter" idx="13"/>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Faculty Name: Mr. S. Prakash                                                            </a:t>
            </a:r>
            <a:endParaRPr lang="en-IN" sz="2000" b="1" dirty="0"/>
          </a:p>
        </p:txBody>
      </p:sp>
      <p:sp>
        <p:nvSpPr>
          <p:cNvPr id="10" name="Content Placeholder 9">
            <a:extLst>
              <a:ext uri="{FF2B5EF4-FFF2-40B4-BE49-F238E27FC236}">
                <a16:creationId xmlns:a16="http://schemas.microsoft.com/office/drawing/2014/main" id="{83FCDACA-5BF7-46C4-A2F4-86B251C944D8}"/>
              </a:ext>
            </a:extLst>
          </p:cNvPr>
          <p:cNvSpPr>
            <a:spLocks noGrp="1"/>
          </p:cNvSpPr>
          <p:nvPr>
            <p:ph sz="quarter" idx="14"/>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kumimoji="0" lang="en-IN" altLang="zh-CN" sz="2000" b="1" i="0" u="none" strike="noStrike" kern="1200" cap="none" spc="0" normalizeH="0" baseline="0" noProof="0" dirty="0" err="1">
                <a:ln>
                  <a:noFill/>
                </a:ln>
                <a:solidFill>
                  <a:schemeClr val="bg1"/>
                </a:solidFill>
                <a:effectLst/>
                <a:uLnTx/>
                <a:uFillTx/>
                <a:latin typeface="Tinos"/>
                <a:ea typeface="+mj-ea"/>
                <a:cs typeface="+mj-cs"/>
              </a:rPr>
              <a:t>B.Tech</a:t>
            </a:r>
            <a:endParaRPr lang="en-IN" sz="2000" dirty="0"/>
          </a:p>
        </p:txBody>
      </p:sp>
      <p:sp>
        <p:nvSpPr>
          <p:cNvPr id="2" name="Title 1">
            <a:extLst>
              <a:ext uri="{FF2B5EF4-FFF2-40B4-BE49-F238E27FC236}">
                <a16:creationId xmlns:a16="http://schemas.microsoft.com/office/drawing/2014/main" id="{D7407D14-4651-436E-887F-13AB7163B65C}"/>
              </a:ext>
            </a:extLst>
          </p:cNvPr>
          <p:cNvSpPr txBox="1">
            <a:spLocks/>
          </p:cNvSpPr>
          <p:nvPr/>
        </p:nvSpPr>
        <p:spPr>
          <a:xfrm>
            <a:off x="1295400" y="1770635"/>
            <a:ext cx="9786257" cy="3306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400" b="1" dirty="0">
                <a:solidFill>
                  <a:srgbClr val="FF0000"/>
                </a:solidFill>
                <a:latin typeface="Times New Roman" pitchFamily="18" charset="0"/>
                <a:cs typeface="Times New Roman" pitchFamily="18" charset="0"/>
              </a:rPr>
              <a:t>UNIT -1</a:t>
            </a:r>
          </a:p>
          <a:p>
            <a:r>
              <a:rPr lang="en-US" b="1" dirty="0">
                <a:solidFill>
                  <a:srgbClr val="FF0000"/>
                </a:solidFill>
                <a:latin typeface="Times New Roman" pitchFamily="18" charset="0"/>
                <a:cs typeface="Times New Roman" pitchFamily="18" charset="0"/>
              </a:rPr>
              <a:t>	</a:t>
            </a:r>
          </a:p>
          <a:p>
            <a:pPr algn="ct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64536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 Steps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450851"/>
          </a:xfrm>
          <a:prstGeom prst="rect">
            <a:avLst/>
          </a:prstGeom>
          <a:noFill/>
        </p:spPr>
        <p:txBody>
          <a:bodyPr wrap="square">
            <a:spAutoFit/>
          </a:bodyPr>
          <a:lstStyle/>
          <a:p>
            <a:pPr algn="l">
              <a:lnSpc>
                <a:spcPct val="150000"/>
              </a:lnSpc>
            </a:pPr>
            <a:r>
              <a:rPr lang="en-US" sz="2400" b="1" i="0" dirty="0">
                <a:solidFill>
                  <a:srgbClr val="000000"/>
                </a:solidFill>
                <a:effectLst/>
                <a:latin typeface="Verdana" panose="020B0604030504040204" pitchFamily="34" charset="0"/>
              </a:rPr>
              <a:t>4. Enriching</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Once you understand your existing data and have transformed it into a more usable state, you must determine whether you have all of the data necessary for the project at hand. </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If not, you may choose to enrich or augment your data by incorporating values from other datasets. For this reason, it’s important to understand what other data is available for use.</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If you decide that enrichment is necessary, you need to repeat the steps above for any new data.</a:t>
            </a:r>
          </a:p>
          <a:p>
            <a:pPr algn="l">
              <a:lnSpc>
                <a:spcPct val="150000"/>
              </a:lnSpc>
            </a:pPr>
            <a:endParaRPr lang="en-US" dirty="0"/>
          </a:p>
        </p:txBody>
      </p:sp>
    </p:spTree>
    <p:extLst>
      <p:ext uri="{BB962C8B-B14F-4D97-AF65-F5344CB8AC3E}">
        <p14:creationId xmlns:p14="http://schemas.microsoft.com/office/powerpoint/2010/main" val="319311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 Steps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342856"/>
          </a:xfrm>
          <a:prstGeom prst="rect">
            <a:avLst/>
          </a:prstGeom>
          <a:noFill/>
        </p:spPr>
        <p:txBody>
          <a:bodyPr wrap="square">
            <a:spAutoFit/>
          </a:bodyPr>
          <a:lstStyle/>
          <a:p>
            <a:pPr algn="l">
              <a:lnSpc>
                <a:spcPct val="150000"/>
              </a:lnSpc>
            </a:pPr>
            <a:r>
              <a:rPr lang="en-US" sz="2400" b="1" i="0" dirty="0">
                <a:solidFill>
                  <a:srgbClr val="000000"/>
                </a:solidFill>
                <a:effectLst/>
                <a:latin typeface="Verdana" panose="020B0604030504040204" pitchFamily="34" charset="0"/>
              </a:rPr>
              <a:t>5. Validating</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Data validation refers to the process of verifying that your data is both consistent and of a high enough quality. </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During validation, you may discover issues you need to resolve or conclude that your data is ready to be analyzed. </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Validation is typically achieved through various automated processes and requires programming.</a:t>
            </a:r>
          </a:p>
          <a:p>
            <a:pPr algn="l">
              <a:lnSpc>
                <a:spcPct val="150000"/>
              </a:lnSpc>
            </a:pPr>
            <a:endParaRPr lang="en-US" dirty="0"/>
          </a:p>
        </p:txBody>
      </p:sp>
    </p:spTree>
    <p:extLst>
      <p:ext uri="{BB962C8B-B14F-4D97-AF65-F5344CB8AC3E}">
        <p14:creationId xmlns:p14="http://schemas.microsoft.com/office/powerpoint/2010/main" val="418528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 Steps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896853"/>
          </a:xfrm>
          <a:prstGeom prst="rect">
            <a:avLst/>
          </a:prstGeom>
          <a:noFill/>
        </p:spPr>
        <p:txBody>
          <a:bodyPr wrap="square">
            <a:spAutoFit/>
          </a:bodyPr>
          <a:lstStyle/>
          <a:p>
            <a:pPr algn="l">
              <a:lnSpc>
                <a:spcPct val="150000"/>
              </a:lnSpc>
            </a:pPr>
            <a:r>
              <a:rPr lang="en-US" sz="2400" b="1" i="0" dirty="0">
                <a:solidFill>
                  <a:srgbClr val="000000"/>
                </a:solidFill>
                <a:effectLst/>
                <a:latin typeface="Verdana" panose="020B0604030504040204" pitchFamily="34" charset="0"/>
              </a:rPr>
              <a:t>6. Publishing</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Once your data has been validated, you can publish it. This involves making it available to others within your organization for analysis.</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 The format you use to share the information—such as a written report or electronic file—will depend on your data and the organization’s goals.</a:t>
            </a:r>
          </a:p>
          <a:p>
            <a:pPr algn="l">
              <a:lnSpc>
                <a:spcPct val="150000"/>
              </a:lnSpc>
            </a:pPr>
            <a:endParaRPr lang="en-US" sz="2400" i="0" dirty="0">
              <a:solidFill>
                <a:srgbClr val="000000"/>
              </a:solidFill>
              <a:effectLst/>
              <a:latin typeface="Verdana" panose="020B0604030504040204" pitchFamily="34" charset="0"/>
            </a:endParaRPr>
          </a:p>
          <a:p>
            <a:pPr algn="l">
              <a:lnSpc>
                <a:spcPct val="150000"/>
              </a:lnSpc>
            </a:pPr>
            <a:endParaRPr lang="en-US" dirty="0"/>
          </a:p>
        </p:txBody>
      </p:sp>
    </p:spTree>
    <p:extLst>
      <p:ext uri="{BB962C8B-B14F-4D97-AF65-F5344CB8AC3E}">
        <p14:creationId xmlns:p14="http://schemas.microsoft.com/office/powerpoint/2010/main" val="104031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IMPORTANCE OF DATA WRANGLING</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93288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Any analyses a business performs will ultimately be constrained by the data that informs them. If data is incomplete, unreliable, or faulty, then analyses will be too—diminishing the value of any insights gleaned.</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Data wrangling seeks to remove that risk by ensuring data is in a reliable state before it’s analyzed and leveraged. This makes it a critical part of the analytical process.</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It’s important to note that data wrangling can be time-consuming and taxing on resources, particularly when done manually. This is why many organizations institute policies and best practices that help employees streamline the data cleanup process—for example, requiring that data include certain information or be in a specific format before it’s uploaded to a database.</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For this reason, it’s vital to understand the steps of the data wrangling process and the negative outcomes associated with incorrect or faulty data.</a:t>
            </a:r>
          </a:p>
          <a:p>
            <a:pPr marL="28575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33117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IMPORTANCE OF DATA WRANGLING</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45085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It’s important to note that data wrangling can be time-consuming and taxing on resources, particularly when done manually. This is why many organizations institute policies and best practices that help employees streamline the data cleanup process—for example, requiring that data include certain information or be in a specific format before it’s uploaded to a database.</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For this reason, it’s vital to understand the steps of the data wrangling process and the negative outcomes associated with incorrect or faulty data.</a:t>
            </a:r>
          </a:p>
          <a:p>
            <a:pPr marL="28575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44663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a:t>Galgotias University</a:t>
            </a:r>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Content Placeholder 5">
            <a:extLst>
              <a:ext uri="{FF2B5EF4-FFF2-40B4-BE49-F238E27FC236}">
                <a16:creationId xmlns:a16="http://schemas.microsoft.com/office/drawing/2014/main" id="{7C67E79D-EA51-807E-8F8E-5B985963003F}"/>
              </a:ext>
            </a:extLst>
          </p:cNvPr>
          <p:cNvSpPr txBox="1">
            <a:spLocks/>
          </p:cNvSpPr>
          <p:nvPr/>
        </p:nvSpPr>
        <p:spPr>
          <a:xfrm>
            <a:off x="2809895" y="2574810"/>
            <a:ext cx="7402512" cy="2832100"/>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THANK YOU</a:t>
            </a:r>
            <a:endParaRPr lang="en-IN" dirty="0"/>
          </a:p>
        </p:txBody>
      </p:sp>
      <p:sp>
        <p:nvSpPr>
          <p:cNvPr id="6" name="TextBox 5">
            <a:extLst>
              <a:ext uri="{FF2B5EF4-FFF2-40B4-BE49-F238E27FC236}">
                <a16:creationId xmlns:a16="http://schemas.microsoft.com/office/drawing/2014/main" id="{DE1B5986-598A-B90C-1E1C-5D5375B9F0BA}"/>
              </a:ext>
            </a:extLst>
          </p:cNvPr>
          <p:cNvSpPr txBox="1"/>
          <p:nvPr/>
        </p:nvSpPr>
        <p:spPr>
          <a:xfrm>
            <a:off x="3049229" y="3236960"/>
            <a:ext cx="6098458" cy="584775"/>
          </a:xfrm>
          <a:prstGeom prst="rect">
            <a:avLst/>
          </a:prstGeom>
          <a:noFill/>
        </p:spPr>
        <p:txBody>
          <a:bodyPr wrap="square">
            <a:spAutoFit/>
          </a:bodyPr>
          <a:lstStyle/>
          <a:p>
            <a:r>
              <a:rPr lang="en-IN" sz="3200" b="1"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25328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sz="2800" b="1" dirty="0">
                <a:effectLst/>
                <a:latin typeface="Times New Roman" panose="02020603050405020304" pitchFamily="18" charset="0"/>
                <a:ea typeface="Arial Unicode MS" panose="020B0604020202020204" pitchFamily="34" charset="-128"/>
              </a:rPr>
              <a:t>COURSE OBJECTIVE</a:t>
            </a:r>
            <a:endParaRPr lang="en-US" sz="3200" dirty="0">
              <a:effectLst/>
              <a:latin typeface="Times New Roman" panose="02020603050405020304" pitchFamily="18" charset="0"/>
              <a:ea typeface="Arial Unicode MS" panose="020B0604020202020204" pitchFamily="34" charset="-128"/>
            </a:endParaRPr>
          </a:p>
          <a:p>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21B0342-DF16-70C9-83BA-4BE451724745}"/>
              </a:ext>
            </a:extLst>
          </p:cNvPr>
          <p:cNvSpPr txBox="1"/>
          <p:nvPr/>
        </p:nvSpPr>
        <p:spPr>
          <a:xfrm>
            <a:off x="1829518" y="2081932"/>
            <a:ext cx="8936805" cy="2505173"/>
          </a:xfrm>
          <a:prstGeom prst="rect">
            <a:avLst/>
          </a:prstGeom>
          <a:noFill/>
        </p:spPr>
        <p:txBody>
          <a:bodyPr wrap="square">
            <a:spAutoFit/>
          </a:bodyPr>
          <a:lstStyle/>
          <a:p>
            <a:pPr marL="342900" marR="0" lvl="0" indent="-342900">
              <a:lnSpc>
                <a:spcPct val="150000"/>
              </a:lnSpc>
              <a:spcBef>
                <a:spcPts val="120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concepts of data science.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popular tools of data analysis.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Learn data science in python.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 different visualization Techniques on datasets.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 learning techniques in data science.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575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3234860"/>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Data wrangling—also called data cleaning, data remediation, or data munging—refers to a variety of processes designed to transform raw data into more readily used formats. The exact methods differ from project to project depending on the data you’re leveraging and the goal you’re trying to achieve.</a:t>
            </a:r>
            <a:br>
              <a:rPr lang="en-US" dirty="0"/>
            </a:br>
            <a:endParaRPr lang="en-US" dirty="0"/>
          </a:p>
        </p:txBody>
      </p:sp>
    </p:spTree>
    <p:extLst>
      <p:ext uri="{BB962C8B-B14F-4D97-AF65-F5344CB8AC3E}">
        <p14:creationId xmlns:p14="http://schemas.microsoft.com/office/powerpoint/2010/main" val="426461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463401"/>
          </a:xfrm>
          <a:prstGeom prst="rect">
            <a:avLst/>
          </a:prstGeom>
          <a:noFill/>
        </p:spPr>
        <p:txBody>
          <a:bodyPr wrap="square">
            <a:spAutoFit/>
          </a:bodyPr>
          <a:lstStyle/>
          <a:p>
            <a:pPr algn="l">
              <a:lnSpc>
                <a:spcPct val="150000"/>
              </a:lnSpc>
            </a:pPr>
            <a:r>
              <a:rPr lang="en-US" sz="2400" i="0" dirty="0">
                <a:solidFill>
                  <a:srgbClr val="000000"/>
                </a:solidFill>
                <a:effectLst/>
                <a:latin typeface="Verdana" panose="020B0604030504040204" pitchFamily="34" charset="0"/>
              </a:rPr>
              <a:t>Some examples of data wrangling include:</a:t>
            </a:r>
          </a:p>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Merging multiple data sources into a single dataset for analysis</a:t>
            </a:r>
          </a:p>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Identifying gaps in data (for example, empty cells in a spreadsheet) and either filling or deleting them</a:t>
            </a:r>
          </a:p>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Deleting data that’s either unnecessary or irrelevant to the project you’re working on</a:t>
            </a:r>
          </a:p>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Identifying extreme outliers in data and either explaining the discrepancies or removing them so that analysis can take place</a:t>
            </a:r>
            <a:endParaRPr lang="en-US" dirty="0"/>
          </a:p>
        </p:txBody>
      </p:sp>
    </p:spTree>
    <p:extLst>
      <p:ext uri="{BB962C8B-B14F-4D97-AF65-F5344CB8AC3E}">
        <p14:creationId xmlns:p14="http://schemas.microsoft.com/office/powerpoint/2010/main" val="182905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 Steps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342856"/>
          </a:xfrm>
          <a:prstGeom prst="rect">
            <a:avLst/>
          </a:prstGeom>
          <a:noFill/>
        </p:spPr>
        <p:txBody>
          <a:bodyPr wrap="square">
            <a:spAutoFit/>
          </a:bodyPr>
          <a:lstStyle/>
          <a:p>
            <a:pPr algn="l">
              <a:lnSpc>
                <a:spcPct val="150000"/>
              </a:lnSpc>
            </a:pPr>
            <a:r>
              <a:rPr lang="en-US" sz="2400" i="0" dirty="0">
                <a:solidFill>
                  <a:srgbClr val="000000"/>
                </a:solidFill>
                <a:effectLst/>
                <a:latin typeface="Verdana" panose="020B0604030504040204" pitchFamily="34" charset="0"/>
              </a:rPr>
              <a:t>DATA WRANGLING STEPS</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Discovery</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Structuring</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Cleaning</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Enriching</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Validating</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Publishing</a:t>
            </a:r>
          </a:p>
          <a:p>
            <a:pPr algn="l">
              <a:lnSpc>
                <a:spcPct val="150000"/>
              </a:lnSpc>
            </a:pPr>
            <a:endParaRPr lang="en-US" dirty="0"/>
          </a:p>
        </p:txBody>
      </p:sp>
    </p:spTree>
    <p:extLst>
      <p:ext uri="{BB962C8B-B14F-4D97-AF65-F5344CB8AC3E}">
        <p14:creationId xmlns:p14="http://schemas.microsoft.com/office/powerpoint/2010/main" val="69831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 Steps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342856"/>
          </a:xfrm>
          <a:prstGeom prst="rect">
            <a:avLst/>
          </a:prstGeom>
          <a:noFill/>
        </p:spPr>
        <p:txBody>
          <a:bodyPr wrap="square">
            <a:spAutoFit/>
          </a:bodyPr>
          <a:lstStyle/>
          <a:p>
            <a:pPr algn="l">
              <a:lnSpc>
                <a:spcPct val="150000"/>
              </a:lnSpc>
            </a:pPr>
            <a:r>
              <a:rPr lang="en-US" sz="2400" i="0" dirty="0">
                <a:solidFill>
                  <a:srgbClr val="000000"/>
                </a:solidFill>
                <a:effectLst/>
                <a:latin typeface="Verdana" panose="020B0604030504040204" pitchFamily="34" charset="0"/>
              </a:rPr>
              <a:t>DATA WRANGLING STEPS</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Discovery</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Structuring</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Cleaning</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Enriching</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Validating</a:t>
            </a:r>
          </a:p>
          <a:p>
            <a:pPr marL="457200" indent="-457200" algn="l">
              <a:lnSpc>
                <a:spcPct val="150000"/>
              </a:lnSpc>
              <a:buFont typeface="+mj-lt"/>
              <a:buAutoNum type="arabicPeriod"/>
            </a:pPr>
            <a:r>
              <a:rPr lang="en-US" sz="2400" i="0" dirty="0">
                <a:solidFill>
                  <a:srgbClr val="000000"/>
                </a:solidFill>
                <a:effectLst/>
                <a:latin typeface="Verdana" panose="020B0604030504040204" pitchFamily="34" charset="0"/>
              </a:rPr>
              <a:t>Publishing</a:t>
            </a:r>
          </a:p>
          <a:p>
            <a:pPr algn="l">
              <a:lnSpc>
                <a:spcPct val="150000"/>
              </a:lnSpc>
            </a:pPr>
            <a:endParaRPr lang="en-US" dirty="0"/>
          </a:p>
        </p:txBody>
      </p:sp>
    </p:spTree>
    <p:extLst>
      <p:ext uri="{BB962C8B-B14F-4D97-AF65-F5344CB8AC3E}">
        <p14:creationId xmlns:p14="http://schemas.microsoft.com/office/powerpoint/2010/main" val="204988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 Steps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342856"/>
          </a:xfrm>
          <a:prstGeom prst="rect">
            <a:avLst/>
          </a:prstGeom>
          <a:noFill/>
        </p:spPr>
        <p:txBody>
          <a:bodyPr wrap="square">
            <a:spAutoFit/>
          </a:bodyPr>
          <a:lstStyle/>
          <a:p>
            <a:pPr marL="457200" indent="-457200" algn="l">
              <a:lnSpc>
                <a:spcPct val="150000"/>
              </a:lnSpc>
              <a:buFont typeface="+mj-lt"/>
              <a:buAutoNum type="arabicPeriod"/>
            </a:pPr>
            <a:r>
              <a:rPr lang="en-US" sz="2400" b="1" i="0" dirty="0">
                <a:solidFill>
                  <a:srgbClr val="000000"/>
                </a:solidFill>
                <a:effectLst/>
                <a:latin typeface="Verdana" panose="020B0604030504040204" pitchFamily="34" charset="0"/>
              </a:rPr>
              <a:t>Discovery</a:t>
            </a:r>
          </a:p>
          <a:p>
            <a:pPr marL="457200" indent="-457200" algn="l">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Discovery refers to the process of familiarizing yourself with data so you can conceptualize how you might use it. </a:t>
            </a:r>
          </a:p>
          <a:p>
            <a:pPr marL="457200" indent="-457200" algn="l">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During discovery, you may identify trends or patterns in the data, along with obvious issues, such as missing or incomplete values that need to be addressed. This is an important step, as it will inform every activity that comes afterward.</a:t>
            </a:r>
          </a:p>
          <a:p>
            <a:pPr algn="l">
              <a:lnSpc>
                <a:spcPct val="150000"/>
              </a:lnSpc>
            </a:pPr>
            <a:endParaRPr lang="en-US" dirty="0"/>
          </a:p>
        </p:txBody>
      </p:sp>
    </p:spTree>
    <p:extLst>
      <p:ext uri="{BB962C8B-B14F-4D97-AF65-F5344CB8AC3E}">
        <p14:creationId xmlns:p14="http://schemas.microsoft.com/office/powerpoint/2010/main" val="300704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 Steps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3788858"/>
          </a:xfrm>
          <a:prstGeom prst="rect">
            <a:avLst/>
          </a:prstGeom>
          <a:noFill/>
        </p:spPr>
        <p:txBody>
          <a:bodyPr wrap="square">
            <a:spAutoFit/>
          </a:bodyPr>
          <a:lstStyle/>
          <a:p>
            <a:pPr algn="l">
              <a:lnSpc>
                <a:spcPct val="150000"/>
              </a:lnSpc>
            </a:pPr>
            <a:r>
              <a:rPr lang="en-US" sz="2400" i="0" dirty="0">
                <a:solidFill>
                  <a:srgbClr val="000000"/>
                </a:solidFill>
                <a:effectLst/>
                <a:latin typeface="Verdana" panose="020B0604030504040204" pitchFamily="34" charset="0"/>
              </a:rPr>
              <a:t>2. </a:t>
            </a:r>
            <a:r>
              <a:rPr lang="en-US" sz="2400" b="1" i="0" dirty="0">
                <a:solidFill>
                  <a:srgbClr val="000000"/>
                </a:solidFill>
                <a:effectLst/>
                <a:latin typeface="Verdana" panose="020B0604030504040204" pitchFamily="34" charset="0"/>
              </a:rPr>
              <a:t>Structuring</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Raw data is typically unusable in its raw state because it’s either incomplete or </a:t>
            </a:r>
            <a:r>
              <a:rPr lang="en-US" sz="2400" i="0" dirty="0" err="1">
                <a:solidFill>
                  <a:srgbClr val="000000"/>
                </a:solidFill>
                <a:effectLst/>
                <a:latin typeface="Verdana" panose="020B0604030504040204" pitchFamily="34" charset="0"/>
              </a:rPr>
              <a:t>misformatted</a:t>
            </a:r>
            <a:r>
              <a:rPr lang="en-US" sz="2400" i="0" dirty="0">
                <a:solidFill>
                  <a:srgbClr val="000000"/>
                </a:solidFill>
                <a:effectLst/>
                <a:latin typeface="Verdana" panose="020B0604030504040204" pitchFamily="34" charset="0"/>
              </a:rPr>
              <a:t> for its intended application. </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Data structuring is the process of taking raw data and transforming it to be more readily leveraged. The form your data takes will depend on the analytical model you use to interpret it.</a:t>
            </a:r>
          </a:p>
          <a:p>
            <a:pPr algn="l">
              <a:lnSpc>
                <a:spcPct val="150000"/>
              </a:lnSpc>
            </a:pPr>
            <a:endParaRPr lang="en-US" dirty="0"/>
          </a:p>
        </p:txBody>
      </p:sp>
    </p:spTree>
    <p:extLst>
      <p:ext uri="{BB962C8B-B14F-4D97-AF65-F5344CB8AC3E}">
        <p14:creationId xmlns:p14="http://schemas.microsoft.com/office/powerpoint/2010/main" val="287564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Wrangling Steps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342856"/>
          </a:xfrm>
          <a:prstGeom prst="rect">
            <a:avLst/>
          </a:prstGeom>
          <a:noFill/>
        </p:spPr>
        <p:txBody>
          <a:bodyPr wrap="square">
            <a:spAutoFit/>
          </a:bodyPr>
          <a:lstStyle/>
          <a:p>
            <a:pPr algn="l">
              <a:lnSpc>
                <a:spcPct val="150000"/>
              </a:lnSpc>
            </a:pPr>
            <a:r>
              <a:rPr lang="en-US" sz="2400" b="1" i="0" dirty="0">
                <a:solidFill>
                  <a:srgbClr val="000000"/>
                </a:solidFill>
                <a:effectLst/>
                <a:latin typeface="Verdana" panose="020B0604030504040204" pitchFamily="34" charset="0"/>
              </a:rPr>
              <a:t>3. Cleaning</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Data cleaning is the process of removing inherent errors in data that might distort your analysis or render it less valuable. </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Cleaning can come in different forms, including deleting empty cells or rows, removing outliers, and standardizing inputs. </a:t>
            </a:r>
          </a:p>
          <a:p>
            <a:pPr marL="342900" indent="-342900" algn="just">
              <a:lnSpc>
                <a:spcPct val="150000"/>
              </a:lnSpc>
              <a:buFont typeface="Arial" panose="020B0604020202020204" pitchFamily="34" charset="0"/>
              <a:buChar char="•"/>
            </a:pPr>
            <a:r>
              <a:rPr lang="en-US" sz="2400" i="0" dirty="0">
                <a:solidFill>
                  <a:srgbClr val="000000"/>
                </a:solidFill>
                <a:effectLst/>
                <a:latin typeface="Verdana" panose="020B0604030504040204" pitchFamily="34" charset="0"/>
              </a:rPr>
              <a:t>The goal of data cleaning is to ensure there are no errors (or as few as possible) that could influence your final analysis.</a:t>
            </a:r>
          </a:p>
          <a:p>
            <a:pPr algn="l">
              <a:lnSpc>
                <a:spcPct val="150000"/>
              </a:lnSpc>
            </a:pPr>
            <a:endParaRPr lang="en-US" dirty="0"/>
          </a:p>
        </p:txBody>
      </p:sp>
    </p:spTree>
    <p:extLst>
      <p:ext uri="{BB962C8B-B14F-4D97-AF65-F5344CB8AC3E}">
        <p14:creationId xmlns:p14="http://schemas.microsoft.com/office/powerpoint/2010/main" val="40457455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4988</TotalTime>
  <Words>902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Symbol</vt:lpstr>
      <vt:lpstr>Times New Roman</vt:lpstr>
      <vt:lpstr>Tinos</vt:lpstr>
      <vt:lpstr>Verdana</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dc:creator>
  <cp:lastModifiedBy>Biswa Sahoo</cp:lastModifiedBy>
  <cp:revision>140</cp:revision>
  <cp:lastPrinted>2020-10-01T09:19:21Z</cp:lastPrinted>
  <dcterms:created xsi:type="dcterms:W3CDTF">2020-05-05T09:43:45Z</dcterms:created>
  <dcterms:modified xsi:type="dcterms:W3CDTF">2023-02-06T04:51:45Z</dcterms:modified>
</cp:coreProperties>
</file>