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67" r:id="rId2"/>
    <p:sldId id="268" r:id="rId3"/>
    <p:sldId id="269" r:id="rId4"/>
    <p:sldId id="279" r:id="rId5"/>
    <p:sldId id="280" r:id="rId6"/>
    <p:sldId id="281" r:id="rId7"/>
    <p:sldId id="282" r:id="rId8"/>
    <p:sldId id="283" r:id="rId9"/>
    <p:sldId id="284" r:id="rId10"/>
    <p:sldId id="285" r:id="rId11"/>
    <p:sldId id="286" r:id="rId12"/>
    <p:sldId id="287" r:id="rId13"/>
    <p:sldId id="288" r:id="rId14"/>
    <p:sldId id="289" r:id="rId15"/>
    <p:sldId id="291" r:id="rId16"/>
    <p:sldId id="290" r:id="rId17"/>
    <p:sldId id="293" r:id="rId18"/>
    <p:sldId id="294" r:id="rId19"/>
    <p:sldId id="295" r:id="rId20"/>
    <p:sldId id="296" r:id="rId21"/>
    <p:sldId id="297" r:id="rId22"/>
    <p:sldId id="298" r:id="rId23"/>
    <p:sldId id="278"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3620" autoAdjust="0"/>
  </p:normalViewPr>
  <p:slideViewPr>
    <p:cSldViewPr snapToGrid="0" snapToObjects="1">
      <p:cViewPr varScale="1">
        <p:scale>
          <a:sx n="37" d="100"/>
          <a:sy n="37" d="100"/>
        </p:scale>
        <p:origin x="708"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06-02-2023</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06-02-2023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F9A5BE3-5A5B-44E3-8AA7-2FF86D79916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5ABD3C1-236C-4266-A705-0CE62129A058}"/>
              </a:ext>
            </a:extLst>
          </p:cNvPr>
          <p:cNvSpPr txBox="1">
            <a:spLocks noChangeArrowheads="1"/>
          </p:cNvSpPr>
          <p:nvPr userDrawn="1"/>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8" name="Content Placeholder 6">
            <a:extLst>
              <a:ext uri="{FF2B5EF4-FFF2-40B4-BE49-F238E27FC236}">
                <a16:creationId xmlns:a16="http://schemas.microsoft.com/office/drawing/2014/main" id="{3CAEDAA3-C774-417B-BDA7-EF306AEEC9BF}"/>
              </a:ext>
            </a:extLst>
          </p:cNvPr>
          <p:cNvSpPr>
            <a:spLocks noGrp="1"/>
          </p:cNvSpPr>
          <p:nvPr>
            <p:ph sz="quarter" idx="10" hasCustomPrompt="1"/>
          </p:nvPr>
        </p:nvSpPr>
        <p:spPr>
          <a:xfrm>
            <a:off x="2045492" y="20089"/>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a:t>
            </a:r>
          </a:p>
        </p:txBody>
      </p:sp>
      <p:sp>
        <p:nvSpPr>
          <p:cNvPr id="11" name="Content Placeholder 10">
            <a:extLst>
              <a:ext uri="{FF2B5EF4-FFF2-40B4-BE49-F238E27FC236}">
                <a16:creationId xmlns:a16="http://schemas.microsoft.com/office/drawing/2014/main" id="{D83E2018-2781-4FDB-B3C2-6781341C6A3E}"/>
              </a:ext>
            </a:extLst>
          </p:cNvPr>
          <p:cNvSpPr>
            <a:spLocks noGrp="1"/>
          </p:cNvSpPr>
          <p:nvPr>
            <p:ph sz="quarter" idx="11" hasCustomPrompt="1"/>
          </p:nvPr>
        </p:nvSpPr>
        <p:spPr>
          <a:xfrm>
            <a:off x="1927666" y="595313"/>
            <a:ext cx="2997200" cy="401637"/>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stStyle>
          <a:p>
            <a:pPr lvl="0"/>
            <a:r>
              <a:rPr lang="en-IN" sz="2400" dirty="0">
                <a:latin typeface="Times New Roman" panose="02020603050405020304" pitchFamily="18" charset="0"/>
                <a:cs typeface="Times New Roman" panose="02020603050405020304" pitchFamily="18" charset="0"/>
              </a:rPr>
              <a:t>Course Code:</a:t>
            </a:r>
            <a:endParaRPr lang="en-IN" dirty="0"/>
          </a:p>
        </p:txBody>
      </p:sp>
      <p:sp>
        <p:nvSpPr>
          <p:cNvPr id="13" name="Content Placeholder 12">
            <a:extLst>
              <a:ext uri="{FF2B5EF4-FFF2-40B4-BE49-F238E27FC236}">
                <a16:creationId xmlns:a16="http://schemas.microsoft.com/office/drawing/2014/main" id="{5825FB51-6B9C-4324-A427-6EF1A852C39A}"/>
              </a:ext>
            </a:extLst>
          </p:cNvPr>
          <p:cNvSpPr>
            <a:spLocks noGrp="1"/>
          </p:cNvSpPr>
          <p:nvPr>
            <p:ph sz="quarter" idx="12" hasCustomPrompt="1"/>
          </p:nvPr>
        </p:nvSpPr>
        <p:spPr>
          <a:xfrm>
            <a:off x="6499952" y="621327"/>
            <a:ext cx="3375346" cy="401638"/>
          </a:xfrm>
          <a:prstGeom prst="rect">
            <a:avLst/>
          </a:prstGeom>
        </p:spPr>
        <p:txBody>
          <a:bodyPr/>
          <a:lstStyle>
            <a:lvl1pPr>
              <a:buNone/>
              <a:defRPr sz="2400" b="1">
                <a:solidFill>
                  <a:schemeClr val="bg1"/>
                </a:solidFill>
                <a:latin typeface="Times New Roman" panose="02020603050405020304" pitchFamily="18" charset="0"/>
                <a:cs typeface="Times New Roman" panose="02020603050405020304" pitchFamily="18" charset="0"/>
              </a:defRPr>
            </a:lvl1pPr>
            <a:lvl2pPr>
              <a:buNone/>
              <a:defRPr sz="2400">
                <a:solidFill>
                  <a:schemeClr val="bg1"/>
                </a:solidFill>
                <a:latin typeface="Times New Roman" panose="02020603050405020304" pitchFamily="18" charset="0"/>
                <a:cs typeface="Times New Roman" panose="02020603050405020304" pitchFamily="18" charset="0"/>
              </a:defRPr>
            </a:lvl2pPr>
            <a:lvl3pPr>
              <a:buNone/>
              <a:defRPr sz="2400">
                <a:solidFill>
                  <a:schemeClr val="bg1"/>
                </a:solidFill>
                <a:latin typeface="Times New Roman" panose="02020603050405020304" pitchFamily="18" charset="0"/>
                <a:cs typeface="Times New Roman" panose="02020603050405020304" pitchFamily="18" charset="0"/>
              </a:defRPr>
            </a:lvl3pPr>
            <a:lvl4pPr>
              <a:buNone/>
              <a:defRPr sz="2400">
                <a:solidFill>
                  <a:schemeClr val="bg1"/>
                </a:solidFill>
                <a:latin typeface="Times New Roman" panose="02020603050405020304" pitchFamily="18" charset="0"/>
                <a:cs typeface="Times New Roman" panose="02020603050405020304" pitchFamily="18" charset="0"/>
              </a:defRPr>
            </a:lvl4pPr>
            <a:lvl5pPr>
              <a:buNone/>
              <a:defRPr sz="2400">
                <a:solidFill>
                  <a:schemeClr val="bg1"/>
                </a:solidFill>
                <a:latin typeface="Times New Roman" panose="02020603050405020304" pitchFamily="18" charset="0"/>
                <a:cs typeface="Times New Roman" panose="02020603050405020304" pitchFamily="18" charset="0"/>
              </a:defRPr>
            </a:lvl5pPr>
          </a:lstStyle>
          <a:p>
            <a:pPr lvl="0"/>
            <a:r>
              <a:rPr lang="en-IN" dirty="0"/>
              <a:t>Course Name: </a:t>
            </a:r>
          </a:p>
        </p:txBody>
      </p:sp>
      <p:sp>
        <p:nvSpPr>
          <p:cNvPr id="15" name="Content Placeholder 14">
            <a:extLst>
              <a:ext uri="{FF2B5EF4-FFF2-40B4-BE49-F238E27FC236}">
                <a16:creationId xmlns:a16="http://schemas.microsoft.com/office/drawing/2014/main" id="{6C97CE12-D510-4F33-9BB5-723BDB17CC29}"/>
              </a:ext>
            </a:extLst>
          </p:cNvPr>
          <p:cNvSpPr>
            <a:spLocks noGrp="1"/>
          </p:cNvSpPr>
          <p:nvPr>
            <p:ph sz="quarter" idx="13" hasCustomPrompt="1"/>
          </p:nvPr>
        </p:nvSpPr>
        <p:spPr>
          <a:xfrm>
            <a:off x="561622" y="6435725"/>
            <a:ext cx="5938330"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Faculty Name: </a:t>
            </a:r>
            <a:endParaRPr lang="en-IN" dirty="0"/>
          </a:p>
        </p:txBody>
      </p:sp>
      <p:sp>
        <p:nvSpPr>
          <p:cNvPr id="16" name="Content Placeholder 14">
            <a:extLst>
              <a:ext uri="{FF2B5EF4-FFF2-40B4-BE49-F238E27FC236}">
                <a16:creationId xmlns:a16="http://schemas.microsoft.com/office/drawing/2014/main" id="{28C0D298-6A73-41EA-A2C5-D9A02D527B4A}"/>
              </a:ext>
            </a:extLst>
          </p:cNvPr>
          <p:cNvSpPr>
            <a:spLocks noGrp="1"/>
          </p:cNvSpPr>
          <p:nvPr>
            <p:ph sz="quarter" idx="14" hasCustomPrompt="1"/>
          </p:nvPr>
        </p:nvSpPr>
        <p:spPr>
          <a:xfrm>
            <a:off x="6683022" y="6415636"/>
            <a:ext cx="4947356" cy="422275"/>
          </a:xfrm>
          <a:prstGeom prst="rect">
            <a:avLst/>
          </a:prstGeom>
        </p:spPr>
        <p:txBody>
          <a:bodyPr/>
          <a:lstStyle>
            <a:lvl1pPr>
              <a:buNone/>
              <a:defRPr>
                <a:solidFill>
                  <a:schemeClr val="bg1"/>
                </a:solidFill>
                <a:latin typeface="Tinos"/>
              </a:defRPr>
            </a:lvl1pPr>
            <a:lvl2pPr>
              <a:defRPr>
                <a:solidFill>
                  <a:schemeClr val="bg1"/>
                </a:solidFill>
                <a:latin typeface="Tinos"/>
              </a:defRPr>
            </a:lvl2pPr>
            <a:lvl3pPr>
              <a:defRPr>
                <a:solidFill>
                  <a:schemeClr val="bg1"/>
                </a:solidFill>
                <a:latin typeface="Tinos"/>
              </a:defRPr>
            </a:lvl3pPr>
            <a:lvl4pPr>
              <a:defRPr>
                <a:solidFill>
                  <a:schemeClr val="bg1"/>
                </a:solidFill>
                <a:latin typeface="Tinos"/>
              </a:defRPr>
            </a:lvl4pPr>
            <a:lvl5pPr>
              <a:defRPr>
                <a:solidFill>
                  <a:schemeClr val="bg1"/>
                </a:solidFill>
                <a:latin typeface="Tinos"/>
              </a:defRPr>
            </a:lvl5pPr>
          </a:lstStyle>
          <a:p>
            <a:pPr lvl="0"/>
            <a:r>
              <a:rPr kumimoji="0" lang="en-IN" altLang="zh-CN" sz="2800" b="1" i="0" u="none" strike="noStrike" kern="1200" cap="none" spc="0" normalizeH="0" baseline="0" noProof="0" dirty="0">
                <a:ln>
                  <a:noFill/>
                </a:ln>
                <a:solidFill>
                  <a:schemeClr val="bg1"/>
                </a:solidFill>
                <a:effectLst/>
                <a:uLnTx/>
                <a:uFillTx/>
                <a:latin typeface="Tinos"/>
                <a:ea typeface="+mj-ea"/>
                <a:cs typeface="+mj-cs"/>
              </a:rPr>
              <a:t>Program Name: </a:t>
            </a:r>
            <a:endParaRPr lang="en-IN" dirty="0"/>
          </a:p>
        </p:txBody>
      </p:sp>
    </p:spTree>
    <p:extLst>
      <p:ext uri="{BB962C8B-B14F-4D97-AF65-F5344CB8AC3E}">
        <p14:creationId xmlns:p14="http://schemas.microsoft.com/office/powerpoint/2010/main" val="120376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359B1-2429-42A8-9DF4-8FCB7FFAE313}"/>
              </a:ext>
            </a:extLst>
          </p:cNvPr>
          <p:cNvSpPr>
            <a:spLocks noGrp="1"/>
          </p:cNvSpPr>
          <p:nvPr>
            <p:ph idx="1"/>
          </p:nvPr>
        </p:nvSpPr>
        <p:spPr>
          <a:xfrm>
            <a:off x="679450" y="1279525"/>
            <a:ext cx="10890250" cy="4873625"/>
          </a:xfrm>
          <a:prstGeom prst="rect">
            <a:avLst/>
          </a:prstGeom>
        </p:spPr>
        <p:txBody>
          <a:bodyPr/>
          <a:lstStyle>
            <a:lvl1pPr>
              <a:lnSpc>
                <a:spcPct val="150000"/>
              </a:lnSpc>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a:t>
            </a:r>
          </a:p>
        </p:txBody>
      </p:sp>
      <p:sp>
        <p:nvSpPr>
          <p:cNvPr id="8" name="Content Placeholder 6">
            <a:extLst>
              <a:ext uri="{FF2B5EF4-FFF2-40B4-BE49-F238E27FC236}">
                <a16:creationId xmlns:a16="http://schemas.microsoft.com/office/drawing/2014/main" id="{35618F27-CB8E-40E1-9C77-44F19B3E0D8D}"/>
              </a:ext>
            </a:extLst>
          </p:cNvPr>
          <p:cNvSpPr>
            <a:spLocks noGrp="1"/>
          </p:cNvSpPr>
          <p:nvPr>
            <p:ph sz="quarter" idx="10" hasCustomPrompt="1"/>
          </p:nvPr>
        </p:nvSpPr>
        <p:spPr>
          <a:xfrm>
            <a:off x="2045492" y="207376"/>
            <a:ext cx="9605963" cy="649287"/>
          </a:xfrm>
          <a:prstGeom prst="rect">
            <a:avLst/>
          </a:prstGeom>
        </p:spPr>
        <p:txBody>
          <a:bodyPr/>
          <a:lstStyle>
            <a:lvl1pPr algn="ctr">
              <a:buNone/>
              <a:defRPr b="1">
                <a:solidFill>
                  <a:schemeClr val="bg1"/>
                </a:solidFill>
                <a:latin typeface="Times New Roman" panose="02020603050405020304" pitchFamily="18" charset="0"/>
                <a:cs typeface="Times New Roman" panose="02020603050405020304" pitchFamily="18" charset="0"/>
              </a:defRPr>
            </a:lvl1pPr>
            <a:lvl2pPr>
              <a:buNone/>
              <a:defRPr/>
            </a:lvl2pPr>
            <a:lvl3pPr>
              <a:buNone/>
              <a:defRPr/>
            </a:lvl3pPr>
            <a:lvl4pPr>
              <a:buNone/>
              <a:defRPr/>
            </a:lvl4pPr>
            <a:lvl5pPr>
              <a:buNone/>
              <a:defRPr/>
            </a:lvl5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Heading</a:t>
            </a:r>
          </a:p>
        </p:txBody>
      </p:sp>
    </p:spTree>
    <p:extLst>
      <p:ext uri="{BB962C8B-B14F-4D97-AF65-F5344CB8AC3E}">
        <p14:creationId xmlns:p14="http://schemas.microsoft.com/office/powerpoint/2010/main" val="2655165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D3E1D6-7737-41A0-8122-9D180736A633}"/>
              </a:ext>
            </a:extLst>
          </p:cNvPr>
          <p:cNvSpPr txBox="1">
            <a:spLocks noChangeArrowheads="1"/>
          </p:cNvSpPr>
          <p:nvPr userDrawn="1"/>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4D0B161-5707-460A-A3B7-C31938B5AB7A}"/>
              </a:ext>
            </a:extLst>
          </p:cNvPr>
          <p:cNvPicPr>
            <a:picLocks noChangeAspect="1"/>
          </p:cNvPicPr>
          <p:nvPr userDrawn="1"/>
        </p:nvPicPr>
        <p:blipFill>
          <a:blip r:embed="rId5"/>
          <a:stretch>
            <a:fillRect/>
          </a:stretch>
        </p:blipFill>
        <p:spPr>
          <a:xfrm>
            <a:off x="0" y="2597"/>
            <a:ext cx="1504949" cy="1023587"/>
          </a:xfrm>
          <a:prstGeom prst="rect">
            <a:avLst/>
          </a:prstGeom>
        </p:spPr>
      </p:pic>
      <p:sp>
        <p:nvSpPr>
          <p:cNvPr id="16" name="Title 1">
            <a:extLst>
              <a:ext uri="{FF2B5EF4-FFF2-40B4-BE49-F238E27FC236}">
                <a16:creationId xmlns:a16="http://schemas.microsoft.com/office/drawing/2014/main" id="{6DBE64E5-8EAF-45B4-8182-9635EF6DD25A}"/>
              </a:ext>
            </a:extLst>
          </p:cNvPr>
          <p:cNvSpPr txBox="1">
            <a:spLocks noChangeArrowheads="1"/>
          </p:cNvSpPr>
          <p:nvPr userDrawn="1"/>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83037753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C33AA3-B0DC-4C41-8622-28C53461CABF}"/>
              </a:ext>
            </a:extLst>
          </p:cNvPr>
          <p:cNvSpPr>
            <a:spLocks noGrp="1"/>
          </p:cNvSpPr>
          <p:nvPr>
            <p:ph sz="quarter" idx="10"/>
          </p:nvPr>
        </p:nvSpPr>
        <p:spPr/>
        <p:txBody>
          <a:bodyPr/>
          <a:lstStyle/>
          <a:p>
            <a:r>
              <a:rPr lang="en-IN" dirty="0"/>
              <a:t>School of Computing Science and Engineering</a:t>
            </a:r>
          </a:p>
        </p:txBody>
      </p:sp>
      <p:sp>
        <p:nvSpPr>
          <p:cNvPr id="5" name="Content Placeholder 4">
            <a:extLst>
              <a:ext uri="{FF2B5EF4-FFF2-40B4-BE49-F238E27FC236}">
                <a16:creationId xmlns:a16="http://schemas.microsoft.com/office/drawing/2014/main" id="{FD6710BD-CFDC-4706-B5BD-5BED1982A272}"/>
              </a:ext>
            </a:extLst>
          </p:cNvPr>
          <p:cNvSpPr>
            <a:spLocks noGrp="1"/>
          </p:cNvSpPr>
          <p:nvPr>
            <p:ph sz="quarter" idx="11"/>
          </p:nvPr>
        </p:nvSpPr>
        <p:spPr>
          <a:xfrm>
            <a:off x="1504947" y="610711"/>
            <a:ext cx="3966358" cy="401637"/>
          </a:xfrm>
        </p:spPr>
        <p:txBody>
          <a:bodyPr/>
          <a:lstStyle/>
          <a:p>
            <a:r>
              <a:rPr lang="en-IN" sz="2000" dirty="0"/>
              <a:t>Course Code: BTCS9401</a:t>
            </a:r>
          </a:p>
        </p:txBody>
      </p:sp>
      <p:sp>
        <p:nvSpPr>
          <p:cNvPr id="6" name="Content Placeholder 5">
            <a:extLst>
              <a:ext uri="{FF2B5EF4-FFF2-40B4-BE49-F238E27FC236}">
                <a16:creationId xmlns:a16="http://schemas.microsoft.com/office/drawing/2014/main" id="{B77AB2BC-DF25-469F-8B90-0D8AE4B5DDCD}"/>
              </a:ext>
            </a:extLst>
          </p:cNvPr>
          <p:cNvSpPr>
            <a:spLocks noGrp="1"/>
          </p:cNvSpPr>
          <p:nvPr>
            <p:ph sz="quarter" idx="12"/>
          </p:nvPr>
        </p:nvSpPr>
        <p:spPr>
          <a:xfrm>
            <a:off x="5332163" y="610710"/>
            <a:ext cx="6940627" cy="401638"/>
          </a:xfrm>
        </p:spPr>
        <p:txBody>
          <a:bodyPr/>
          <a:lstStyle/>
          <a:p>
            <a:r>
              <a:rPr lang="en-IN" sz="2000" dirty="0"/>
              <a:t>Course Name: </a:t>
            </a:r>
            <a:r>
              <a:rPr lang="en-US" sz="2000" dirty="0">
                <a:latin typeface="Tinos"/>
                <a:ea typeface="+mj-ea"/>
                <a:cs typeface="+mj-cs"/>
              </a:rPr>
              <a:t>Data Science</a:t>
            </a:r>
            <a:endParaRPr lang="en-IN" sz="2000" dirty="0"/>
          </a:p>
        </p:txBody>
      </p:sp>
      <p:sp>
        <p:nvSpPr>
          <p:cNvPr id="9" name="Content Placeholder 8">
            <a:extLst>
              <a:ext uri="{FF2B5EF4-FFF2-40B4-BE49-F238E27FC236}">
                <a16:creationId xmlns:a16="http://schemas.microsoft.com/office/drawing/2014/main" id="{649E84E8-A18B-4E0E-84B7-DDDC1663DA68}"/>
              </a:ext>
            </a:extLst>
          </p:cNvPr>
          <p:cNvSpPr>
            <a:spLocks noGrp="1"/>
          </p:cNvSpPr>
          <p:nvPr>
            <p:ph sz="quarter" idx="13"/>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Faculty Name: Mr. S. Prakash                                                            </a:t>
            </a:r>
            <a:endParaRPr lang="en-IN" sz="2000" b="1" dirty="0"/>
          </a:p>
        </p:txBody>
      </p:sp>
      <p:sp>
        <p:nvSpPr>
          <p:cNvPr id="10" name="Content Placeholder 9">
            <a:extLst>
              <a:ext uri="{FF2B5EF4-FFF2-40B4-BE49-F238E27FC236}">
                <a16:creationId xmlns:a16="http://schemas.microsoft.com/office/drawing/2014/main" id="{83FCDACA-5BF7-46C4-A2F4-86B251C944D8}"/>
              </a:ext>
            </a:extLst>
          </p:cNvPr>
          <p:cNvSpPr>
            <a:spLocks noGrp="1"/>
          </p:cNvSpPr>
          <p:nvPr>
            <p:ph sz="quarter" idx="14"/>
          </p:nvPr>
        </p:nvSpPr>
        <p:spPr/>
        <p:txBody>
          <a:bodyPr/>
          <a:lstStyle/>
          <a:p>
            <a:r>
              <a:rPr kumimoji="0" lang="en-IN" altLang="zh-CN" sz="2000" b="1" i="0" u="none" strike="noStrike" kern="1200" cap="none" spc="0" normalizeH="0" baseline="0" noProof="0" dirty="0">
                <a:ln>
                  <a:noFill/>
                </a:ln>
                <a:solidFill>
                  <a:schemeClr val="bg1"/>
                </a:solidFill>
                <a:effectLst/>
                <a:uLnTx/>
                <a:uFillTx/>
                <a:latin typeface="Tinos"/>
                <a:ea typeface="+mj-ea"/>
                <a:cs typeface="+mj-cs"/>
              </a:rPr>
              <a:t>                 Program Name: </a:t>
            </a:r>
            <a:r>
              <a:rPr kumimoji="0" lang="en-IN" altLang="zh-CN" sz="2000" b="1" i="0" u="none" strike="noStrike" kern="1200" cap="none" spc="0" normalizeH="0" baseline="0" noProof="0" dirty="0" err="1">
                <a:ln>
                  <a:noFill/>
                </a:ln>
                <a:solidFill>
                  <a:schemeClr val="bg1"/>
                </a:solidFill>
                <a:effectLst/>
                <a:uLnTx/>
                <a:uFillTx/>
                <a:latin typeface="Tinos"/>
                <a:ea typeface="+mj-ea"/>
                <a:cs typeface="+mj-cs"/>
              </a:rPr>
              <a:t>B.Tech</a:t>
            </a:r>
            <a:endParaRPr lang="en-IN" sz="2000" dirty="0"/>
          </a:p>
        </p:txBody>
      </p:sp>
      <p:sp>
        <p:nvSpPr>
          <p:cNvPr id="2" name="Title 1">
            <a:extLst>
              <a:ext uri="{FF2B5EF4-FFF2-40B4-BE49-F238E27FC236}">
                <a16:creationId xmlns:a16="http://schemas.microsoft.com/office/drawing/2014/main" id="{D7407D14-4651-436E-887F-13AB7163B65C}"/>
              </a:ext>
            </a:extLst>
          </p:cNvPr>
          <p:cNvSpPr txBox="1">
            <a:spLocks/>
          </p:cNvSpPr>
          <p:nvPr/>
        </p:nvSpPr>
        <p:spPr>
          <a:xfrm>
            <a:off x="1295400" y="1770635"/>
            <a:ext cx="9786257" cy="33067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400" b="1" dirty="0">
                <a:solidFill>
                  <a:srgbClr val="FF0000"/>
                </a:solidFill>
                <a:latin typeface="Times New Roman" pitchFamily="18" charset="0"/>
                <a:cs typeface="Times New Roman" pitchFamily="18" charset="0"/>
              </a:rPr>
              <a:t>UNIT -1</a:t>
            </a:r>
          </a:p>
          <a:p>
            <a:r>
              <a:rPr lang="en-US" b="1" dirty="0">
                <a:solidFill>
                  <a:srgbClr val="FF0000"/>
                </a:solidFill>
                <a:latin typeface="Times New Roman" pitchFamily="18" charset="0"/>
                <a:cs typeface="Times New Roman" pitchFamily="18" charset="0"/>
              </a:rPr>
              <a:t>	</a:t>
            </a:r>
          </a:p>
          <a:p>
            <a:pPr algn="ct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64536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594335"/>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9. Java</a:t>
            </a:r>
          </a:p>
          <a:p>
            <a:pPr algn="just">
              <a:lnSpc>
                <a:spcPct val="150000"/>
              </a:lnSpc>
            </a:pPr>
            <a:r>
              <a:rPr lang="en-US" sz="2200" dirty="0">
                <a:solidFill>
                  <a:srgbClr val="000000"/>
                </a:solidFill>
                <a:latin typeface="Verdana" panose="020B0604030504040204" pitchFamily="34" charset="0"/>
              </a:rPr>
              <a:t>Java is the classic object-oriented programming language that’s been around for years. It’s simple, architecture-neutral, secure, platform-independent, and object-oriented.</a:t>
            </a:r>
          </a:p>
          <a:p>
            <a:pPr algn="just">
              <a:lnSpc>
                <a:spcPct val="150000"/>
              </a:lnSpc>
            </a:pPr>
            <a:r>
              <a:rPr lang="en-US" sz="2200" b="1" dirty="0">
                <a:solidFill>
                  <a:srgbClr val="000000"/>
                </a:solidFill>
                <a:latin typeface="Verdana" panose="020B0604030504040204" pitchFamily="34" charset="0"/>
              </a:rPr>
              <a:t>Advantages:</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Suitable for large science projects if used with Java 8 with Lambdas</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Java has an extensive suite of tools and libraries that are perfect for machine learning and data science</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Easy to understand</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06967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086503"/>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10. MySQL</a:t>
            </a:r>
          </a:p>
          <a:p>
            <a:pPr algn="l">
              <a:lnSpc>
                <a:spcPct val="150000"/>
              </a:lnSpc>
            </a:pPr>
            <a:r>
              <a:rPr lang="en-US" sz="2200" dirty="0">
                <a:solidFill>
                  <a:srgbClr val="000000"/>
                </a:solidFill>
                <a:latin typeface="Verdana" panose="020B0604030504040204" pitchFamily="34" charset="0"/>
              </a:rPr>
              <a:t>Another familiar tool that enjoys widespread popularity, MySQL is one of the most popular open-source databases available today. It’s ideal for accessing data from databases.</a:t>
            </a:r>
          </a:p>
          <a:p>
            <a:pPr algn="l">
              <a:lnSpc>
                <a:spcPct val="150000"/>
              </a:lnSpc>
            </a:pPr>
            <a:r>
              <a:rPr lang="en-US" sz="2200" b="1" dirty="0">
                <a:solidFill>
                  <a:srgbClr val="000000"/>
                </a:solidFill>
                <a:latin typeface="Verdana" panose="020B0604030504040204" pitchFamily="34" charset="0"/>
              </a:rPr>
              <a:t>Advantages:</a:t>
            </a:r>
          </a:p>
          <a:p>
            <a:pPr algn="l">
              <a:lnSpc>
                <a:spcPct val="150000"/>
              </a:lnSpc>
            </a:pPr>
            <a:r>
              <a:rPr lang="en-US" sz="2200" dirty="0">
                <a:solidFill>
                  <a:srgbClr val="000000"/>
                </a:solidFill>
                <a:latin typeface="Verdana" panose="020B0604030504040204" pitchFamily="34" charset="0"/>
              </a:rPr>
              <a:t>Users can easily store and access data in a structured manner</a:t>
            </a:r>
          </a:p>
          <a:p>
            <a:pPr algn="l">
              <a:lnSpc>
                <a:spcPct val="150000"/>
              </a:lnSpc>
            </a:pPr>
            <a:r>
              <a:rPr lang="en-US" sz="2200" dirty="0">
                <a:solidFill>
                  <a:srgbClr val="000000"/>
                </a:solidFill>
                <a:latin typeface="Verdana" panose="020B0604030504040204" pitchFamily="34" charset="0"/>
              </a:rPr>
              <a:t>Works with programming languages like Java</a:t>
            </a:r>
          </a:p>
          <a:p>
            <a:pPr algn="l">
              <a:lnSpc>
                <a:spcPct val="150000"/>
              </a:lnSpc>
            </a:pPr>
            <a:r>
              <a:rPr lang="en-US" sz="2200" dirty="0">
                <a:solidFill>
                  <a:srgbClr val="000000"/>
                </a:solidFill>
                <a:latin typeface="Verdana" panose="020B0604030504040204" pitchFamily="34" charset="0"/>
              </a:rPr>
              <a:t>It’s an open-source relational database management system</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5649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086503"/>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11. NLTK</a:t>
            </a:r>
          </a:p>
          <a:p>
            <a:pPr algn="l">
              <a:lnSpc>
                <a:spcPct val="150000"/>
              </a:lnSpc>
            </a:pPr>
            <a:r>
              <a:rPr lang="en-US" sz="2200" dirty="0">
                <a:solidFill>
                  <a:srgbClr val="000000"/>
                </a:solidFill>
                <a:latin typeface="Verdana" panose="020B0604030504040204" pitchFamily="34" charset="0"/>
              </a:rPr>
              <a:t>Short for Natural Language Toolkit, this open-source tool works with human language data and is a well-liked Python program builder. NLTK is ideal for rookie data scientists and students.</a:t>
            </a:r>
          </a:p>
          <a:p>
            <a:pPr algn="l">
              <a:lnSpc>
                <a:spcPct val="150000"/>
              </a:lnSpc>
            </a:pPr>
            <a:r>
              <a:rPr lang="en-US" sz="2200" b="1" dirty="0">
                <a:solidFill>
                  <a:srgbClr val="000000"/>
                </a:solidFill>
                <a:latin typeface="Verdana" panose="020B0604030504040204" pitchFamily="34" charset="0"/>
              </a:rPr>
              <a:t>Advantages:</a:t>
            </a:r>
          </a:p>
          <a:p>
            <a:pPr algn="l">
              <a:lnSpc>
                <a:spcPct val="150000"/>
              </a:lnSpc>
            </a:pPr>
            <a:r>
              <a:rPr lang="en-US" sz="2200" dirty="0">
                <a:solidFill>
                  <a:srgbClr val="000000"/>
                </a:solidFill>
                <a:latin typeface="Verdana" panose="020B0604030504040204" pitchFamily="34" charset="0"/>
              </a:rPr>
              <a:t>Comes with a suite of text processing libraries</a:t>
            </a:r>
          </a:p>
          <a:p>
            <a:pPr algn="l">
              <a:lnSpc>
                <a:spcPct val="150000"/>
              </a:lnSpc>
            </a:pPr>
            <a:r>
              <a:rPr lang="en-US" sz="2200" dirty="0">
                <a:solidFill>
                  <a:srgbClr val="000000"/>
                </a:solidFill>
                <a:latin typeface="Verdana" panose="020B0604030504040204" pitchFamily="34" charset="0"/>
              </a:rPr>
              <a:t>Offers over 50 easy-to-use interfaces</a:t>
            </a:r>
          </a:p>
          <a:p>
            <a:pPr algn="l">
              <a:lnSpc>
                <a:spcPct val="150000"/>
              </a:lnSpc>
            </a:pPr>
            <a:r>
              <a:rPr lang="en-US" sz="2200" dirty="0">
                <a:solidFill>
                  <a:srgbClr val="000000"/>
                </a:solidFill>
                <a:latin typeface="Verdana" panose="020B0604030504040204" pitchFamily="34" charset="0"/>
              </a:rPr>
              <a:t>It has an active discussion forum that provides a wealth of new information</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9044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102166"/>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12. Rapid Miner</a:t>
            </a:r>
          </a:p>
          <a:p>
            <a:pPr algn="l">
              <a:lnSpc>
                <a:spcPct val="150000"/>
              </a:lnSpc>
            </a:pPr>
            <a:r>
              <a:rPr lang="en-US" sz="2200" dirty="0">
                <a:solidFill>
                  <a:srgbClr val="000000"/>
                </a:solidFill>
                <a:latin typeface="Verdana" panose="020B0604030504040204" pitchFamily="34" charset="0"/>
              </a:rPr>
              <a:t>This data science tool is a unified platform that incorporates data prep, machine learning, and model deployment for making data science processes easy and fast. It enjoys heavy use in the manufacturing, telecommunication, utility, and banking industries.</a:t>
            </a:r>
          </a:p>
          <a:p>
            <a:pPr algn="l">
              <a:lnSpc>
                <a:spcPct val="150000"/>
              </a:lnSpc>
            </a:pPr>
            <a:r>
              <a:rPr lang="en-US" sz="2200" b="1" dirty="0">
                <a:solidFill>
                  <a:srgbClr val="000000"/>
                </a:solidFill>
                <a:latin typeface="Verdana" panose="020B0604030504040204" pitchFamily="34" charset="0"/>
              </a:rPr>
              <a:t>Advantages:</a:t>
            </a:r>
          </a:p>
          <a:p>
            <a:pPr algn="l">
              <a:lnSpc>
                <a:spcPct val="150000"/>
              </a:lnSpc>
            </a:pPr>
            <a:r>
              <a:rPr lang="en-US" sz="2200" dirty="0">
                <a:solidFill>
                  <a:srgbClr val="000000"/>
                </a:solidFill>
                <a:latin typeface="Verdana" panose="020B0604030504040204" pitchFamily="34" charset="0"/>
              </a:rPr>
              <a:t>All of the resources are located on one platform</a:t>
            </a:r>
          </a:p>
          <a:p>
            <a:pPr algn="l">
              <a:lnSpc>
                <a:spcPct val="150000"/>
              </a:lnSpc>
            </a:pPr>
            <a:r>
              <a:rPr lang="en-US" sz="2200" dirty="0">
                <a:solidFill>
                  <a:srgbClr val="000000"/>
                </a:solidFill>
                <a:latin typeface="Verdana" panose="020B0604030504040204" pitchFamily="34" charset="0"/>
              </a:rPr>
              <a:t>GUI is based on a block-diagram process, simplifying these blocks into a plug-and-play environment</a:t>
            </a:r>
          </a:p>
          <a:p>
            <a:pPr algn="l">
              <a:lnSpc>
                <a:spcPct val="150000"/>
              </a:lnSpc>
            </a:pPr>
            <a:r>
              <a:rPr lang="en-US" sz="2200" dirty="0">
                <a:solidFill>
                  <a:srgbClr val="000000"/>
                </a:solidFill>
                <a:latin typeface="Verdana" panose="020B0604030504040204" pitchFamily="34" charset="0"/>
              </a:rPr>
              <a:t>Uses a visual workflow designer to model machine learning algorithms</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210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437771"/>
          </a:xfrm>
          <a:prstGeom prst="rect">
            <a:avLst/>
          </a:prstGeom>
          <a:noFill/>
        </p:spPr>
        <p:txBody>
          <a:bodyPr wrap="square">
            <a:spAutoFit/>
          </a:bodyPr>
          <a:lstStyle/>
          <a:p>
            <a:pPr algn="l">
              <a:lnSpc>
                <a:spcPct val="150000"/>
              </a:lnSpc>
            </a:pPr>
            <a:r>
              <a:rPr lang="en-US" b="1" dirty="0">
                <a:solidFill>
                  <a:srgbClr val="000000"/>
                </a:solidFill>
                <a:latin typeface="Verdana" panose="020B0604030504040204" pitchFamily="34" charset="0"/>
              </a:rPr>
              <a:t>13. SAS</a:t>
            </a:r>
          </a:p>
          <a:p>
            <a:pPr algn="l">
              <a:lnSpc>
                <a:spcPct val="150000"/>
              </a:lnSpc>
            </a:pPr>
            <a:r>
              <a:rPr lang="en-US" dirty="0">
                <a:solidFill>
                  <a:srgbClr val="000000"/>
                </a:solidFill>
                <a:latin typeface="Verdana" panose="020B0604030504040204" pitchFamily="34" charset="0"/>
              </a:rPr>
              <a:t>This data science tool is designed especially for statistical operations. It is a closed-source proprietary software tool that specializes in handling and analyzing massive amounts of data for large organizations. It’s well-supported by its company and very reliable. Still, it’s a case of getting what you pay for because SAS is expensive and best suited for large companies and organizations.</a:t>
            </a:r>
          </a:p>
          <a:p>
            <a:pPr algn="l">
              <a:lnSpc>
                <a:spcPct val="150000"/>
              </a:lnSpc>
            </a:pPr>
            <a:r>
              <a:rPr lang="en-US" b="1" dirty="0">
                <a:solidFill>
                  <a:srgbClr val="000000"/>
                </a:solidFill>
                <a:latin typeface="Verdana" panose="020B0604030504040204" pitchFamily="34" charset="0"/>
              </a:rPr>
              <a:t>Advantages:</a:t>
            </a:r>
          </a:p>
          <a:p>
            <a:pPr marL="285750" indent="-285750" algn="l">
              <a:lnSpc>
                <a:spcPct val="150000"/>
              </a:lnSpc>
              <a:buFont typeface="Arial" panose="020B0604020202020204" pitchFamily="34" charset="0"/>
              <a:buChar char="•"/>
            </a:pPr>
            <a:r>
              <a:rPr lang="en-US" dirty="0">
                <a:solidFill>
                  <a:srgbClr val="000000"/>
                </a:solidFill>
                <a:latin typeface="Verdana" panose="020B0604030504040204" pitchFamily="34" charset="0"/>
              </a:rPr>
              <a:t>Numerous analytics functions covering everything from social media to automated forecasting to location data</a:t>
            </a:r>
          </a:p>
          <a:p>
            <a:pPr marL="285750" indent="-285750" algn="l">
              <a:lnSpc>
                <a:spcPct val="150000"/>
              </a:lnSpc>
              <a:buFont typeface="Arial" panose="020B0604020202020204" pitchFamily="34" charset="0"/>
              <a:buChar char="•"/>
            </a:pPr>
            <a:r>
              <a:rPr lang="en-US" dirty="0">
                <a:solidFill>
                  <a:srgbClr val="000000"/>
                </a:solidFill>
                <a:latin typeface="Verdana" panose="020B0604030504040204" pitchFamily="34" charset="0"/>
              </a:rPr>
              <a:t>It features interactive dashboards and reports, letting the user go straight from reporting to analysis</a:t>
            </a:r>
          </a:p>
          <a:p>
            <a:pPr marL="285750" indent="-285750" algn="l">
              <a:lnSpc>
                <a:spcPct val="150000"/>
              </a:lnSpc>
              <a:buFont typeface="Arial" panose="020B0604020202020204" pitchFamily="34" charset="0"/>
              <a:buChar char="•"/>
            </a:pPr>
            <a:r>
              <a:rPr lang="en-US" dirty="0">
                <a:solidFill>
                  <a:srgbClr val="000000"/>
                </a:solidFill>
                <a:latin typeface="Verdana" panose="020B0604030504040204" pitchFamily="34" charset="0"/>
              </a:rPr>
              <a:t>Contains advanced data visualization techniques such as auto charting to present compelling results and data</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526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059962"/>
            <a:ext cx="10972799" cy="4594335"/>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14. NLTK</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Natural Language Processing has emerged as the most popular field in Data Science. It deals with the development of statistical models that help computers understand human language.</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These statistical models are part of Machine Learning and through several of its algorithms, are able to assist computers in understanding natural language. Python language comes with a collection of libraries called Natural Language Toolkit (NLTK) developed for this particular purpose only.</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8846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Data Science Tools - NLTK">
            <a:extLst>
              <a:ext uri="{FF2B5EF4-FFF2-40B4-BE49-F238E27FC236}">
                <a16:creationId xmlns:a16="http://schemas.microsoft.com/office/drawing/2014/main" id="{3D0DB9E1-6EC6-5F10-583C-D43B10604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55915"/>
            <a:ext cx="11110452" cy="554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80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059962"/>
            <a:ext cx="10972799" cy="4185056"/>
          </a:xfrm>
          <a:prstGeom prst="rect">
            <a:avLst/>
          </a:prstGeom>
          <a:noFill/>
        </p:spPr>
        <p:txBody>
          <a:bodyPr wrap="square">
            <a:spAutoFit/>
          </a:bodyPr>
          <a:lstStyle/>
          <a:p>
            <a:pPr algn="l">
              <a:lnSpc>
                <a:spcPct val="150000"/>
              </a:lnSpc>
            </a:pPr>
            <a:r>
              <a:rPr lang="en-US" sz="2000" b="1" dirty="0">
                <a:solidFill>
                  <a:srgbClr val="000000"/>
                </a:solidFill>
                <a:latin typeface="Verdana" panose="020B0604030504040204" pitchFamily="34" charset="0"/>
              </a:rPr>
              <a:t>15. TensorFlow</a:t>
            </a:r>
          </a:p>
          <a:p>
            <a:pPr marL="342900" indent="-342900" algn="l">
              <a:lnSpc>
                <a:spcPct val="150000"/>
              </a:lnSpc>
              <a:buFont typeface="Arial" panose="020B0604020202020204" pitchFamily="34" charset="0"/>
              <a:buChar char="•"/>
            </a:pPr>
            <a:r>
              <a:rPr lang="en-US" sz="2000" dirty="0">
                <a:solidFill>
                  <a:srgbClr val="000000"/>
                </a:solidFill>
                <a:latin typeface="Verdana" panose="020B0604030504040204" pitchFamily="34" charset="0"/>
              </a:rPr>
              <a:t>TensorFlow has become a standard tool for Machine Learning. It is widely used for advanced machine learning algorithms like Deep Learning. Developers named TensorFlow after Tensors which are multidimensional arrays.</a:t>
            </a:r>
          </a:p>
          <a:p>
            <a:pPr marL="342900" indent="-342900" algn="l">
              <a:lnSpc>
                <a:spcPct val="150000"/>
              </a:lnSpc>
              <a:buFont typeface="Arial" panose="020B0604020202020204" pitchFamily="34" charset="0"/>
              <a:buChar char="•"/>
            </a:pPr>
            <a:r>
              <a:rPr lang="en-US" sz="2000" dirty="0">
                <a:solidFill>
                  <a:srgbClr val="000000"/>
                </a:solidFill>
                <a:latin typeface="Verdana" panose="020B0604030504040204" pitchFamily="34" charset="0"/>
              </a:rPr>
              <a:t>It is an open-source and ever-evolving toolkit which is known for its performance and high computational abilities. TensorFlow can run on both CPUs and GPUs and has recently emerged on more powerful TPU platforms.</a:t>
            </a:r>
          </a:p>
          <a:p>
            <a:pPr marL="342900" indent="-342900" algn="l">
              <a:lnSpc>
                <a:spcPct val="150000"/>
              </a:lnSpc>
              <a:buFont typeface="Arial" panose="020B0604020202020204" pitchFamily="34" charset="0"/>
              <a:buChar char="•"/>
            </a:pPr>
            <a:r>
              <a:rPr lang="en-US" sz="2000" dirty="0">
                <a:solidFill>
                  <a:srgbClr val="000000"/>
                </a:solidFill>
                <a:latin typeface="Verdana" panose="020B0604030504040204" pitchFamily="34" charset="0"/>
              </a:rPr>
              <a:t>This gives it an unprecedented edge in terms of the processing power of advanced machine learning algorithms.</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90899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059962"/>
            <a:ext cx="10972799" cy="953403"/>
          </a:xfrm>
          <a:prstGeom prst="rect">
            <a:avLst/>
          </a:prstGeom>
          <a:noFill/>
        </p:spPr>
        <p:txBody>
          <a:bodyPr wrap="square">
            <a:spAutoFit/>
          </a:bodyPr>
          <a:lstStyle/>
          <a:p>
            <a:pPr algn="l">
              <a:lnSpc>
                <a:spcPct val="150000"/>
              </a:lnSpc>
            </a:pPr>
            <a:r>
              <a:rPr lang="en-US" sz="2000" b="1" dirty="0">
                <a:solidFill>
                  <a:srgbClr val="000000"/>
                </a:solidFill>
                <a:latin typeface="Verdana" panose="020B0604030504040204" pitchFamily="34" charset="0"/>
              </a:rPr>
              <a:t>13. TensorFlow</a:t>
            </a:r>
          </a:p>
          <a:p>
            <a:pPr algn="l">
              <a:lnSpc>
                <a:spcPct val="150000"/>
              </a:lnSpc>
            </a:pPr>
            <a:endParaRPr lang="en-US" sz="2000" b="1" dirty="0">
              <a:solidFill>
                <a:srgbClr val="000000"/>
              </a:solidFill>
              <a:latin typeface="Verdana" panose="020B0604030504040204" pitchFamily="34" charset="0"/>
            </a:endParaRPr>
          </a:p>
        </p:txBody>
      </p:sp>
      <p:pic>
        <p:nvPicPr>
          <p:cNvPr id="2050" name="Picture 2" descr="Data Science Tools - TensorFlow">
            <a:extLst>
              <a:ext uri="{FF2B5EF4-FFF2-40B4-BE49-F238E27FC236}">
                <a16:creationId xmlns:a16="http://schemas.microsoft.com/office/drawing/2014/main" id="{814B206F-9C70-9733-D3E2-4FCDA4843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59962"/>
            <a:ext cx="11430000" cy="535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91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059962"/>
            <a:ext cx="10972799" cy="3723392"/>
          </a:xfrm>
          <a:prstGeom prst="rect">
            <a:avLst/>
          </a:prstGeom>
          <a:noFill/>
        </p:spPr>
        <p:txBody>
          <a:bodyPr wrap="square">
            <a:spAutoFit/>
          </a:bodyPr>
          <a:lstStyle/>
          <a:p>
            <a:pPr algn="l">
              <a:lnSpc>
                <a:spcPct val="150000"/>
              </a:lnSpc>
            </a:pPr>
            <a:r>
              <a:rPr lang="en-US" sz="2000" b="1" dirty="0">
                <a:solidFill>
                  <a:srgbClr val="000000"/>
                </a:solidFill>
                <a:latin typeface="Verdana" panose="020B0604030504040204" pitchFamily="34" charset="0"/>
              </a:rPr>
              <a:t>16. Weka</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Weka or Waikato Environment for Knowledge Analysis is a machine learning software written in Java. It is a collection of various Machine Learning algorithms for data mining. Weka consists of various machine learning tools like classification, clustering, regression, visualization and data preparation.</a:t>
            </a:r>
          </a:p>
          <a:p>
            <a:pPr marL="342900" indent="-342900" algn="just">
              <a:lnSpc>
                <a:spcPct val="150000"/>
              </a:lnSpc>
              <a:buFont typeface="Arial" panose="020B0604020202020204" pitchFamily="34" charset="0"/>
              <a:buChar char="•"/>
            </a:pPr>
            <a:endParaRPr lang="en-US" sz="2000" dirty="0">
              <a:solidFill>
                <a:srgbClr val="000000"/>
              </a:solidFill>
              <a:latin typeface="Verdana" panose="020B0604030504040204" pitchFamily="34" charset="0"/>
            </a:endParaRP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It is an open-source GUI software that allows easier implementation of machine learning algorithms through an interactable platform.</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4875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US" sz="2800" b="1" dirty="0">
                <a:effectLst/>
                <a:latin typeface="Times New Roman" panose="02020603050405020304" pitchFamily="18" charset="0"/>
                <a:ea typeface="Arial Unicode MS" panose="020B0604020202020204" pitchFamily="34" charset="-128"/>
              </a:rPr>
              <a:t>COURSE OBJECTIVE</a:t>
            </a:r>
            <a:endParaRPr lang="en-US" sz="3200" dirty="0">
              <a:effectLst/>
              <a:latin typeface="Times New Roman" panose="02020603050405020304" pitchFamily="18" charset="0"/>
              <a:ea typeface="Arial Unicode MS" panose="020B0604020202020204" pitchFamily="34" charset="-128"/>
            </a:endParaRPr>
          </a:p>
          <a:p>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21B0342-DF16-70C9-83BA-4BE451724745}"/>
              </a:ext>
            </a:extLst>
          </p:cNvPr>
          <p:cNvSpPr txBox="1"/>
          <p:nvPr/>
        </p:nvSpPr>
        <p:spPr>
          <a:xfrm>
            <a:off x="1829518" y="2081932"/>
            <a:ext cx="8936805" cy="2505173"/>
          </a:xfrm>
          <a:prstGeom prst="rect">
            <a:avLst/>
          </a:prstGeom>
          <a:noFill/>
        </p:spPr>
        <p:txBody>
          <a:bodyPr wrap="square">
            <a:spAutoFit/>
          </a:bodyPr>
          <a:lstStyle/>
          <a:p>
            <a:pPr marL="342900" marR="0" lvl="0" indent="-342900">
              <a:lnSpc>
                <a:spcPct val="150000"/>
              </a:lnSpc>
              <a:spcBef>
                <a:spcPts val="120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concepts of data science.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 popular tools of data analysis.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Learn data science in python.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 different visualization Techniques on datasets.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300"/>
              </a:spcAft>
              <a:buFont typeface="Symbol" panose="05050102010706020507" pitchFamily="18" charset="2"/>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 learning techniques in data science.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5750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059962"/>
            <a:ext cx="10972799" cy="4911281"/>
          </a:xfrm>
          <a:prstGeom prst="rect">
            <a:avLst/>
          </a:prstGeom>
          <a:noFill/>
        </p:spPr>
        <p:txBody>
          <a:bodyPr wrap="square">
            <a:spAutoFit/>
          </a:bodyPr>
          <a:lstStyle/>
          <a:p>
            <a:pPr algn="l">
              <a:lnSpc>
                <a:spcPct val="150000"/>
              </a:lnSpc>
            </a:pPr>
            <a:r>
              <a:rPr lang="en-US" sz="2000" b="1" dirty="0">
                <a:solidFill>
                  <a:srgbClr val="000000"/>
                </a:solidFill>
                <a:latin typeface="Verdana" panose="020B0604030504040204" pitchFamily="34" charset="0"/>
              </a:rPr>
              <a:t>17. TensorFlow</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TensorFlow has become a standard tool for Machine Learning. It is widely used for advanced machine learning algorithms like Deep Learning. Developers named TensorFlow after Tensors which are multidimensional arrays.</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an open-source and ever-evolving toolkit which is known for its performance and high computational abilities. TensorFlow can run on both CPUs and GPUs and has recently emerged on more powerful TPU platforms.</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002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059962"/>
            <a:ext cx="10972799" cy="4911281"/>
          </a:xfrm>
          <a:prstGeom prst="rect">
            <a:avLst/>
          </a:prstGeom>
          <a:noFill/>
        </p:spPr>
        <p:txBody>
          <a:bodyPr wrap="square">
            <a:spAutoFit/>
          </a:bodyPr>
          <a:lstStyle/>
          <a:p>
            <a:pPr algn="l">
              <a:lnSpc>
                <a:spcPct val="150000"/>
              </a:lnSpc>
            </a:pPr>
            <a:r>
              <a:rPr lang="en-US" sz="2000" b="1" dirty="0">
                <a:solidFill>
                  <a:srgbClr val="000000"/>
                </a:solidFill>
                <a:latin typeface="Verdana" panose="020B0604030504040204" pitchFamily="34" charset="0"/>
              </a:rPr>
              <a:t>17. TensorFlow</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TensorFlow has become a standard tool for Machine Learning. It is widely used for advanced machine learning algorithms like Deep Learning. Developers named TensorFlow after Tensors which are multidimensional arrays.</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an open-source and ever-evolving toolkit which is known for its performance and high computational abilities. TensorFlow can run on both CPUs and GPUs and has recently emerged on more powerful TPU platforms.</a:t>
            </a:r>
            <a:endParaRPr lang="en-US" sz="2400" dirty="0">
              <a:latin typeface="Verdana" panose="020B0604030504040204" pitchFamily="34" charset="0"/>
              <a:ea typeface="Verdana" panose="020B0604030504040204" pitchFamily="34" charset="0"/>
            </a:endParaRPr>
          </a:p>
        </p:txBody>
      </p:sp>
      <p:pic>
        <p:nvPicPr>
          <p:cNvPr id="3074" name="Picture 2" descr="Data Science Tools - TensorFlow">
            <a:extLst>
              <a:ext uri="{FF2B5EF4-FFF2-40B4-BE49-F238E27FC236}">
                <a16:creationId xmlns:a16="http://schemas.microsoft.com/office/drawing/2014/main" id="{120A8A70-8A49-A29A-1C67-ECDC0D846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74" y="1191986"/>
            <a:ext cx="11430000" cy="522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409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059962"/>
            <a:ext cx="10972799" cy="5437771"/>
          </a:xfrm>
          <a:prstGeom prst="rect">
            <a:avLst/>
          </a:prstGeom>
          <a:noFill/>
        </p:spPr>
        <p:txBody>
          <a:bodyPr wrap="square">
            <a:spAutoFit/>
          </a:bodyPr>
          <a:lstStyle/>
          <a:p>
            <a:pPr algn="just">
              <a:lnSpc>
                <a:spcPct val="150000"/>
              </a:lnSpc>
            </a:pPr>
            <a:r>
              <a:rPr lang="en-US" b="1">
                <a:solidFill>
                  <a:srgbClr val="000000"/>
                </a:solidFill>
                <a:latin typeface="Verdana" panose="020B0604030504040204" pitchFamily="34" charset="0"/>
              </a:rPr>
              <a:t>18. </a:t>
            </a:r>
            <a:r>
              <a:rPr lang="en-US" b="1" dirty="0">
                <a:solidFill>
                  <a:srgbClr val="000000"/>
                </a:solidFill>
                <a:latin typeface="Verdana" panose="020B0604030504040204" pitchFamily="34" charset="0"/>
              </a:rPr>
              <a:t>Matplotlib</a:t>
            </a:r>
          </a:p>
          <a:p>
            <a:pPr marL="285750" indent="-285750" algn="just">
              <a:lnSpc>
                <a:spcPct val="150000"/>
              </a:lnSpc>
              <a:buFont typeface="Arial" panose="020B0604020202020204" pitchFamily="34" charset="0"/>
              <a:buChar char="•"/>
            </a:pPr>
            <a:r>
              <a:rPr lang="en-US" dirty="0">
                <a:solidFill>
                  <a:srgbClr val="000000"/>
                </a:solidFill>
                <a:latin typeface="Verdana" panose="020B0604030504040204" pitchFamily="34" charset="0"/>
              </a:rPr>
              <a:t>Matplotlib is a plotting and visualization library developed for Python. It is the most popular tool for generating graphs with the analyzed data. It is mainly used for plotting complex graphs using simple lines of code. Using this, one can generate bar plots, histograms, scatterplots etc.</a:t>
            </a:r>
          </a:p>
          <a:p>
            <a:pPr marL="285750" indent="-285750" algn="just">
              <a:lnSpc>
                <a:spcPct val="150000"/>
              </a:lnSpc>
              <a:buFont typeface="Arial" panose="020B0604020202020204" pitchFamily="34" charset="0"/>
              <a:buChar char="•"/>
            </a:pPr>
            <a:r>
              <a:rPr lang="en-US" dirty="0">
                <a:solidFill>
                  <a:srgbClr val="000000"/>
                </a:solidFill>
                <a:latin typeface="Verdana" panose="020B0604030504040204" pitchFamily="34" charset="0"/>
              </a:rPr>
              <a:t>Matplotlib has several essential modules. One of the most widely used modules is </a:t>
            </a:r>
            <a:r>
              <a:rPr lang="en-US" dirty="0" err="1">
                <a:solidFill>
                  <a:srgbClr val="000000"/>
                </a:solidFill>
                <a:latin typeface="Verdana" panose="020B0604030504040204" pitchFamily="34" charset="0"/>
              </a:rPr>
              <a:t>pyplot</a:t>
            </a:r>
            <a:r>
              <a:rPr lang="en-US" dirty="0">
                <a:solidFill>
                  <a:srgbClr val="000000"/>
                </a:solidFill>
                <a:latin typeface="Verdana" panose="020B0604030504040204" pitchFamily="34" charset="0"/>
              </a:rPr>
              <a:t>. It offers a MATLAB like an interface. </a:t>
            </a:r>
            <a:r>
              <a:rPr lang="en-US" dirty="0" err="1">
                <a:solidFill>
                  <a:srgbClr val="000000"/>
                </a:solidFill>
                <a:latin typeface="Verdana" panose="020B0604030504040204" pitchFamily="34" charset="0"/>
              </a:rPr>
              <a:t>Pyplot</a:t>
            </a:r>
            <a:r>
              <a:rPr lang="en-US" dirty="0">
                <a:solidFill>
                  <a:srgbClr val="000000"/>
                </a:solidFill>
                <a:latin typeface="Verdana" panose="020B0604030504040204" pitchFamily="34" charset="0"/>
              </a:rPr>
              <a:t> is also an open-source alternative to MATLAB’s graphic modules.</a:t>
            </a:r>
          </a:p>
          <a:p>
            <a:pPr marL="285750" indent="-285750" algn="just">
              <a:lnSpc>
                <a:spcPct val="150000"/>
              </a:lnSpc>
              <a:buFont typeface="Arial" panose="020B0604020202020204" pitchFamily="34" charset="0"/>
              <a:buChar char="•"/>
            </a:pPr>
            <a:r>
              <a:rPr lang="en-US" dirty="0">
                <a:solidFill>
                  <a:srgbClr val="000000"/>
                </a:solidFill>
                <a:latin typeface="Verdana" panose="020B0604030504040204" pitchFamily="34" charset="0"/>
              </a:rPr>
              <a:t>Matplotlib is a preferred tool for data visualizations and is used by Data Scientists over other contemporary tools.</a:t>
            </a:r>
          </a:p>
          <a:p>
            <a:pPr marL="285750" indent="-285750" algn="just">
              <a:lnSpc>
                <a:spcPct val="150000"/>
              </a:lnSpc>
              <a:buFont typeface="Arial" panose="020B0604020202020204" pitchFamily="34" charset="0"/>
              <a:buChar char="•"/>
            </a:pPr>
            <a:r>
              <a:rPr lang="en-US" dirty="0">
                <a:solidFill>
                  <a:srgbClr val="000000"/>
                </a:solidFill>
                <a:latin typeface="Verdana" panose="020B0604030504040204" pitchFamily="34" charset="0"/>
              </a:rPr>
              <a:t>As a matter of fact, NASA used Matplotlib for illustrating data visualizations during the landing of Phoenix Spacecraft. It is also an ideal tool for beginners in learning data visualization with Python.</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01806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a:t>Galgotias University</a:t>
            </a:r>
            <a:endParaRPr lang="en-IN" dirty="0"/>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Content Placeholder 5">
            <a:extLst>
              <a:ext uri="{FF2B5EF4-FFF2-40B4-BE49-F238E27FC236}">
                <a16:creationId xmlns:a16="http://schemas.microsoft.com/office/drawing/2014/main" id="{7C67E79D-EA51-807E-8F8E-5B985963003F}"/>
              </a:ext>
            </a:extLst>
          </p:cNvPr>
          <p:cNvSpPr txBox="1">
            <a:spLocks/>
          </p:cNvSpPr>
          <p:nvPr/>
        </p:nvSpPr>
        <p:spPr>
          <a:xfrm>
            <a:off x="2809895" y="2574810"/>
            <a:ext cx="7402512" cy="2832100"/>
          </a:xfrm>
          <a:prstGeom prst="rect">
            <a:avLst/>
          </a:prstGeom>
        </p:spPr>
        <p:txBody>
          <a:bodyPr/>
          <a:lstStyle>
            <a:lvl1pPr marL="228600" indent="-228600" algn="ctr"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THANK YOU</a:t>
            </a:r>
            <a:endParaRPr lang="en-IN" dirty="0"/>
          </a:p>
        </p:txBody>
      </p:sp>
      <p:sp>
        <p:nvSpPr>
          <p:cNvPr id="6" name="TextBox 5">
            <a:extLst>
              <a:ext uri="{FF2B5EF4-FFF2-40B4-BE49-F238E27FC236}">
                <a16:creationId xmlns:a16="http://schemas.microsoft.com/office/drawing/2014/main" id="{DE1B5986-598A-B90C-1E1C-5D5375B9F0BA}"/>
              </a:ext>
            </a:extLst>
          </p:cNvPr>
          <p:cNvSpPr txBox="1"/>
          <p:nvPr/>
        </p:nvSpPr>
        <p:spPr>
          <a:xfrm>
            <a:off x="3049229" y="3236960"/>
            <a:ext cx="6098458" cy="584775"/>
          </a:xfrm>
          <a:prstGeom prst="rect">
            <a:avLst/>
          </a:prstGeom>
          <a:noFill/>
        </p:spPr>
        <p:txBody>
          <a:bodyPr wrap="square">
            <a:spAutoFit/>
          </a:bodyPr>
          <a:lstStyle/>
          <a:p>
            <a:r>
              <a:rPr lang="en-IN" sz="3200" b="1"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125328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003614"/>
          </a:xfrm>
          <a:prstGeom prst="rect">
            <a:avLst/>
          </a:prstGeom>
          <a:noFill/>
        </p:spPr>
        <p:txBody>
          <a:bodyPr wrap="square">
            <a:spAutoFit/>
          </a:bodyPr>
          <a:lstStyle/>
          <a:p>
            <a:pPr algn="l">
              <a:lnSpc>
                <a:spcPct val="150000"/>
              </a:lnSpc>
            </a:pPr>
            <a:r>
              <a:rPr lang="en-US" sz="2400" b="1" i="0" dirty="0">
                <a:solidFill>
                  <a:srgbClr val="000000"/>
                </a:solidFill>
                <a:effectLst/>
                <a:latin typeface="Verdana" panose="020B0604030504040204" pitchFamily="34" charset="0"/>
              </a:rPr>
              <a:t>1. Algorithms.io.</a:t>
            </a:r>
          </a:p>
          <a:p>
            <a:pPr marL="342900" indent="-342900" algn="l">
              <a:lnSpc>
                <a:spcPct val="150000"/>
              </a:lnSpc>
              <a:buFont typeface="Wingdings" panose="05000000000000000000" pitchFamily="2" charset="2"/>
              <a:buChar char="§"/>
            </a:pPr>
            <a:r>
              <a:rPr lang="en-US" sz="2400" dirty="0">
                <a:latin typeface="Verdana" panose="020B0604030504040204" pitchFamily="34" charset="0"/>
                <a:ea typeface="Verdana" panose="020B0604030504040204" pitchFamily="34" charset="0"/>
              </a:rPr>
              <a:t>This tool is a machine-learning (ML) resource that takes raw data and shapes it into real-time insights and actionable events, particularly in the context of machine-learning.</a:t>
            </a:r>
          </a:p>
          <a:p>
            <a:pPr algn="l">
              <a:lnSpc>
                <a:spcPct val="150000"/>
              </a:lnSpc>
            </a:pPr>
            <a:r>
              <a:rPr lang="en-US" sz="2400" b="1" dirty="0">
                <a:latin typeface="Verdana" panose="020B0604030504040204" pitchFamily="34" charset="0"/>
                <a:ea typeface="Verdana" panose="020B0604030504040204" pitchFamily="34" charset="0"/>
              </a:rPr>
              <a:t>Advantages:</a:t>
            </a:r>
          </a:p>
          <a:p>
            <a:pPr marL="342900" indent="-342900" algn="l">
              <a:lnSpc>
                <a:spcPct val="150000"/>
              </a:lnSpc>
              <a:buFont typeface="Wingdings" panose="05000000000000000000" pitchFamily="2" charset="2"/>
              <a:buChar char="§"/>
            </a:pPr>
            <a:r>
              <a:rPr lang="en-US" sz="2400" dirty="0">
                <a:latin typeface="Verdana" panose="020B0604030504040204" pitchFamily="34" charset="0"/>
                <a:ea typeface="Verdana" panose="020B0604030504040204" pitchFamily="34" charset="0"/>
              </a:rPr>
              <a:t>It’s on a cloud platform, so it has all the SaaS advantages of scalability, security, and infrastructure</a:t>
            </a:r>
          </a:p>
          <a:p>
            <a:pPr marL="342900" indent="-342900" algn="l">
              <a:lnSpc>
                <a:spcPct val="150000"/>
              </a:lnSpc>
              <a:buFont typeface="Wingdings" panose="05000000000000000000" pitchFamily="2" charset="2"/>
              <a:buChar char="§"/>
            </a:pPr>
            <a:r>
              <a:rPr lang="en-US" sz="2400" dirty="0">
                <a:latin typeface="Verdana" panose="020B0604030504040204" pitchFamily="34" charset="0"/>
                <a:ea typeface="Verdana" panose="020B0604030504040204" pitchFamily="34" charset="0"/>
              </a:rPr>
              <a:t>Makes machine learning simple and accessible to developers and companies</a:t>
            </a:r>
          </a:p>
        </p:txBody>
      </p:sp>
    </p:spTree>
    <p:extLst>
      <p:ext uri="{BB962C8B-B14F-4D97-AF65-F5344CB8AC3E}">
        <p14:creationId xmlns:p14="http://schemas.microsoft.com/office/powerpoint/2010/main" val="426461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102166"/>
          </a:xfrm>
          <a:prstGeom prst="rect">
            <a:avLst/>
          </a:prstGeom>
          <a:noFill/>
        </p:spPr>
        <p:txBody>
          <a:bodyPr wrap="square">
            <a:spAutoFit/>
          </a:bodyPr>
          <a:lstStyle/>
          <a:p>
            <a:pPr algn="l">
              <a:lnSpc>
                <a:spcPct val="150000"/>
              </a:lnSpc>
            </a:pPr>
            <a:r>
              <a:rPr lang="en-US" sz="2200" b="1" i="0" dirty="0">
                <a:solidFill>
                  <a:srgbClr val="000000"/>
                </a:solidFill>
                <a:effectLst/>
                <a:latin typeface="Verdana" panose="020B0604030504040204" pitchFamily="34" charset="0"/>
              </a:rPr>
              <a:t>2. Apache Hadoop</a:t>
            </a:r>
          </a:p>
          <a:p>
            <a:pPr algn="just">
              <a:lnSpc>
                <a:spcPct val="150000"/>
              </a:lnSpc>
            </a:pPr>
            <a:r>
              <a:rPr lang="en-US" sz="2200" i="0" dirty="0">
                <a:solidFill>
                  <a:srgbClr val="000000"/>
                </a:solidFill>
                <a:effectLst/>
                <a:latin typeface="Verdana" panose="020B0604030504040204" pitchFamily="34" charset="0"/>
              </a:rPr>
              <a:t>This open-source framework creates simple programming models and distributes extensive data set processing across thousands of computer clusters. Hadoop works equally well for research and production purposes. Hadoop is perfect for high-level computations.</a:t>
            </a:r>
          </a:p>
          <a:p>
            <a:pPr algn="l">
              <a:lnSpc>
                <a:spcPct val="150000"/>
              </a:lnSpc>
            </a:pPr>
            <a:r>
              <a:rPr lang="en-US" sz="2200" b="1" i="0" dirty="0">
                <a:solidFill>
                  <a:srgbClr val="000000"/>
                </a:solidFill>
                <a:effectLst/>
                <a:latin typeface="Verdana" panose="020B0604030504040204" pitchFamily="34" charset="0"/>
              </a:rPr>
              <a:t>Advantages:</a:t>
            </a:r>
          </a:p>
          <a:p>
            <a:pPr marL="342900" indent="-342900" algn="l">
              <a:lnSpc>
                <a:spcPct val="150000"/>
              </a:lnSpc>
              <a:buFont typeface="Wingdings" panose="05000000000000000000" pitchFamily="2" charset="2"/>
              <a:buChar char="§"/>
            </a:pPr>
            <a:r>
              <a:rPr lang="en-US" sz="2200" i="0" dirty="0">
                <a:solidFill>
                  <a:srgbClr val="000000"/>
                </a:solidFill>
                <a:effectLst/>
                <a:latin typeface="Verdana" panose="020B0604030504040204" pitchFamily="34" charset="0"/>
              </a:rPr>
              <a:t>Open-source</a:t>
            </a:r>
          </a:p>
          <a:p>
            <a:pPr marL="342900" indent="-342900" algn="l">
              <a:lnSpc>
                <a:spcPct val="150000"/>
              </a:lnSpc>
              <a:buFont typeface="Wingdings" panose="05000000000000000000" pitchFamily="2" charset="2"/>
              <a:buChar char="§"/>
            </a:pPr>
            <a:r>
              <a:rPr lang="en-US" sz="2200" i="0" dirty="0">
                <a:solidFill>
                  <a:srgbClr val="000000"/>
                </a:solidFill>
                <a:effectLst/>
                <a:latin typeface="Verdana" panose="020B0604030504040204" pitchFamily="34" charset="0"/>
              </a:rPr>
              <a:t>Highly scalable</a:t>
            </a:r>
          </a:p>
          <a:p>
            <a:pPr marL="342900" indent="-342900" algn="l">
              <a:lnSpc>
                <a:spcPct val="150000"/>
              </a:lnSpc>
              <a:buFont typeface="Wingdings" panose="05000000000000000000" pitchFamily="2" charset="2"/>
              <a:buChar char="§"/>
            </a:pPr>
            <a:r>
              <a:rPr lang="en-US" sz="2200" i="0" dirty="0">
                <a:solidFill>
                  <a:srgbClr val="000000"/>
                </a:solidFill>
                <a:effectLst/>
                <a:latin typeface="Verdana" panose="020B0604030504040204" pitchFamily="34" charset="0"/>
              </a:rPr>
              <a:t>It has many modules available</a:t>
            </a:r>
          </a:p>
          <a:p>
            <a:pPr marL="342900" indent="-342900" algn="l">
              <a:lnSpc>
                <a:spcPct val="150000"/>
              </a:lnSpc>
              <a:buFont typeface="Wingdings" panose="05000000000000000000" pitchFamily="2" charset="2"/>
              <a:buChar char="§"/>
            </a:pPr>
            <a:r>
              <a:rPr lang="en-US" sz="2200" i="0" dirty="0">
                <a:solidFill>
                  <a:srgbClr val="000000"/>
                </a:solidFill>
                <a:effectLst/>
                <a:latin typeface="Verdana" panose="020B0604030504040204" pitchFamily="34" charset="0"/>
              </a:rPr>
              <a:t>Failures are handled at the application layer</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6809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914400" y="1153032"/>
            <a:ext cx="10972799" cy="5609997"/>
          </a:xfrm>
          <a:prstGeom prst="rect">
            <a:avLst/>
          </a:prstGeom>
          <a:noFill/>
        </p:spPr>
        <p:txBody>
          <a:bodyPr wrap="square">
            <a:spAutoFit/>
          </a:bodyPr>
          <a:lstStyle/>
          <a:p>
            <a:pPr algn="just">
              <a:lnSpc>
                <a:spcPct val="150000"/>
              </a:lnSpc>
            </a:pPr>
            <a:r>
              <a:rPr lang="en-US" sz="2200" b="1" i="0" dirty="0">
                <a:solidFill>
                  <a:srgbClr val="000000"/>
                </a:solidFill>
                <a:effectLst/>
                <a:latin typeface="Verdana" panose="020B0604030504040204" pitchFamily="34" charset="0"/>
              </a:rPr>
              <a:t>3. Apache Spark</a:t>
            </a:r>
          </a:p>
          <a:p>
            <a:pPr algn="just">
              <a:lnSpc>
                <a:spcPct val="150000"/>
              </a:lnSpc>
            </a:pPr>
            <a:r>
              <a:rPr lang="en-US" sz="2200" i="0" dirty="0">
                <a:solidFill>
                  <a:srgbClr val="000000"/>
                </a:solidFill>
                <a:effectLst/>
                <a:latin typeface="Verdana" panose="020B0604030504040204" pitchFamily="34" charset="0"/>
              </a:rPr>
              <a:t>Also called “Spark,” this is an all-powerful analytics engine and has the distinction of being the most used data science tool. It is known for offering lightning-fast cluster computing. Spark accesses varied data sources such as Cassandra, HDFS, HBase, and S3. It can also easily handle large datasets.</a:t>
            </a:r>
          </a:p>
          <a:p>
            <a:pPr algn="just">
              <a:lnSpc>
                <a:spcPct val="150000"/>
              </a:lnSpc>
            </a:pPr>
            <a:r>
              <a:rPr lang="en-US" sz="2200" b="1" i="0" dirty="0">
                <a:solidFill>
                  <a:srgbClr val="000000"/>
                </a:solidFill>
                <a:effectLst/>
                <a:latin typeface="Verdana" panose="020B0604030504040204" pitchFamily="34" charset="0"/>
              </a:rPr>
              <a:t>Advantages:</a:t>
            </a:r>
          </a:p>
          <a:p>
            <a:pPr marL="342900" indent="-342900" algn="just">
              <a:lnSpc>
                <a:spcPct val="150000"/>
              </a:lnSpc>
              <a:buFont typeface="Arial" panose="020B0604020202020204" pitchFamily="34" charset="0"/>
              <a:buChar char="•"/>
            </a:pPr>
            <a:r>
              <a:rPr lang="en-US" sz="2200" i="0" dirty="0">
                <a:solidFill>
                  <a:srgbClr val="000000"/>
                </a:solidFill>
                <a:effectLst/>
                <a:latin typeface="Verdana" panose="020B0604030504040204" pitchFamily="34" charset="0"/>
              </a:rPr>
              <a:t>Over 80 high-level operators simplify the process of parallel app building</a:t>
            </a:r>
          </a:p>
          <a:p>
            <a:pPr marL="342900" indent="-342900" algn="just">
              <a:lnSpc>
                <a:spcPct val="150000"/>
              </a:lnSpc>
              <a:buFont typeface="Arial" panose="020B0604020202020204" pitchFamily="34" charset="0"/>
              <a:buChar char="•"/>
            </a:pPr>
            <a:r>
              <a:rPr lang="en-US" sz="2200" i="0" dirty="0">
                <a:solidFill>
                  <a:srgbClr val="000000"/>
                </a:solidFill>
                <a:effectLst/>
                <a:latin typeface="Verdana" panose="020B0604030504040204" pitchFamily="34" charset="0"/>
              </a:rPr>
              <a:t>Can be used interactively from the Scale, Python, and R shells</a:t>
            </a:r>
          </a:p>
          <a:p>
            <a:pPr marL="342900" indent="-342900" algn="just">
              <a:lnSpc>
                <a:spcPct val="150000"/>
              </a:lnSpc>
              <a:buFont typeface="Arial" panose="020B0604020202020204" pitchFamily="34" charset="0"/>
              <a:buChar char="•"/>
            </a:pPr>
            <a:r>
              <a:rPr lang="en-US" sz="2200" i="0" dirty="0">
                <a:solidFill>
                  <a:srgbClr val="000000"/>
                </a:solidFill>
                <a:effectLst/>
                <a:latin typeface="Verdana" panose="020B0604030504040204" pitchFamily="34" charset="0"/>
              </a:rPr>
              <a:t>Advanced DAG execution engine supports in-memory computing and acyclic data flow</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81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766917" y="1153032"/>
            <a:ext cx="11253018" cy="5102166"/>
          </a:xfrm>
          <a:prstGeom prst="rect">
            <a:avLst/>
          </a:prstGeom>
          <a:noFill/>
        </p:spPr>
        <p:txBody>
          <a:bodyPr wrap="square">
            <a:spAutoFit/>
          </a:bodyPr>
          <a:lstStyle/>
          <a:p>
            <a:pPr algn="l">
              <a:lnSpc>
                <a:spcPct val="150000"/>
              </a:lnSpc>
            </a:pPr>
            <a:r>
              <a:rPr lang="en-US" sz="2200" b="1" i="0" dirty="0">
                <a:solidFill>
                  <a:srgbClr val="000000"/>
                </a:solidFill>
                <a:effectLst/>
                <a:latin typeface="Verdana" panose="020B0604030504040204" pitchFamily="34" charset="0"/>
              </a:rPr>
              <a:t>4.BigML</a:t>
            </a:r>
          </a:p>
          <a:p>
            <a:pPr algn="l">
              <a:lnSpc>
                <a:spcPct val="150000"/>
              </a:lnSpc>
            </a:pPr>
            <a:r>
              <a:rPr lang="en-US" sz="2200" i="0" dirty="0">
                <a:solidFill>
                  <a:srgbClr val="000000"/>
                </a:solidFill>
                <a:effectLst/>
                <a:latin typeface="Verdana" panose="020B0604030504040204" pitchFamily="34" charset="0"/>
              </a:rPr>
              <a:t>This tool is another top-rated data science resource that provides users with a fully interactable, cloud-based GUI environment, ideal for processing ML algorithms. You can create a free or premium account depending on your needs, and the web interface is easy to use.</a:t>
            </a:r>
          </a:p>
          <a:p>
            <a:pPr algn="l">
              <a:lnSpc>
                <a:spcPct val="150000"/>
              </a:lnSpc>
            </a:pPr>
            <a:r>
              <a:rPr lang="en-US" sz="2200" b="1" i="0" dirty="0">
                <a:solidFill>
                  <a:srgbClr val="000000"/>
                </a:solidFill>
                <a:effectLst/>
                <a:latin typeface="Verdana" panose="020B0604030504040204" pitchFamily="34" charset="0"/>
              </a:rPr>
              <a:t>Advantages:</a:t>
            </a:r>
          </a:p>
          <a:p>
            <a:pPr marL="342900" indent="-342900" algn="l">
              <a:lnSpc>
                <a:spcPct val="150000"/>
              </a:lnSpc>
              <a:buFont typeface="Wingdings" panose="05000000000000000000" pitchFamily="2" charset="2"/>
              <a:buChar char="§"/>
            </a:pPr>
            <a:r>
              <a:rPr lang="en-US" sz="2200" i="0" dirty="0">
                <a:solidFill>
                  <a:srgbClr val="000000"/>
                </a:solidFill>
                <a:effectLst/>
                <a:latin typeface="Verdana" panose="020B0604030504040204" pitchFamily="34" charset="0"/>
              </a:rPr>
              <a:t>An affordable resource for building complex machine learning solutions</a:t>
            </a:r>
          </a:p>
          <a:p>
            <a:pPr marL="342900" indent="-342900" algn="l">
              <a:lnSpc>
                <a:spcPct val="150000"/>
              </a:lnSpc>
              <a:buFont typeface="Wingdings" panose="05000000000000000000" pitchFamily="2" charset="2"/>
              <a:buChar char="§"/>
            </a:pPr>
            <a:r>
              <a:rPr lang="en-US" sz="2200" i="0" dirty="0">
                <a:solidFill>
                  <a:srgbClr val="000000"/>
                </a:solidFill>
                <a:effectLst/>
                <a:latin typeface="Verdana" panose="020B0604030504040204" pitchFamily="34" charset="0"/>
              </a:rPr>
              <a:t>Takes predictive data patterns and turns them into intelligent, practical applications usable by anyone</a:t>
            </a:r>
          </a:p>
          <a:p>
            <a:pPr marL="342900" indent="-342900" algn="l">
              <a:lnSpc>
                <a:spcPct val="150000"/>
              </a:lnSpc>
              <a:buFont typeface="Wingdings" panose="05000000000000000000" pitchFamily="2" charset="2"/>
              <a:buChar char="§"/>
            </a:pPr>
            <a:r>
              <a:rPr lang="en-US" sz="2200" i="0" dirty="0">
                <a:solidFill>
                  <a:srgbClr val="000000"/>
                </a:solidFill>
                <a:effectLst/>
                <a:latin typeface="Verdana" panose="020B0604030504040204" pitchFamily="34" charset="0"/>
              </a:rPr>
              <a:t>It can run in the cloud or on-premises</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859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4594335"/>
          </a:xfrm>
          <a:prstGeom prst="rect">
            <a:avLst/>
          </a:prstGeom>
          <a:noFill/>
        </p:spPr>
        <p:txBody>
          <a:bodyPr wrap="square">
            <a:spAutoFit/>
          </a:bodyPr>
          <a:lstStyle/>
          <a:p>
            <a:pPr algn="l">
              <a:lnSpc>
                <a:spcPct val="150000"/>
              </a:lnSpc>
            </a:pPr>
            <a:r>
              <a:rPr lang="en-US" sz="2200" b="1" i="0" dirty="0">
                <a:solidFill>
                  <a:srgbClr val="000000"/>
                </a:solidFill>
                <a:effectLst/>
                <a:latin typeface="Verdana" panose="020B0604030504040204" pitchFamily="34" charset="0"/>
              </a:rPr>
              <a:t>5. D3.js</a:t>
            </a:r>
          </a:p>
          <a:p>
            <a:pPr algn="just">
              <a:lnSpc>
                <a:spcPct val="150000"/>
              </a:lnSpc>
            </a:pPr>
            <a:r>
              <a:rPr lang="en-US" sz="2200" i="0" dirty="0">
                <a:solidFill>
                  <a:srgbClr val="000000"/>
                </a:solidFill>
                <a:effectLst/>
                <a:latin typeface="Verdana" panose="020B0604030504040204" pitchFamily="34" charset="0"/>
              </a:rPr>
              <a:t>D3.js is an open-source JavaScript library that lets you make interactive visualizations on your web browser. It emphasizes web standards to take full advantage of all of the features of modern browsers, without being bogged down with a proprietary framework.</a:t>
            </a:r>
          </a:p>
          <a:p>
            <a:pPr algn="just">
              <a:lnSpc>
                <a:spcPct val="150000"/>
              </a:lnSpc>
            </a:pPr>
            <a:r>
              <a:rPr lang="en-US" sz="2200" b="1" i="0" dirty="0">
                <a:solidFill>
                  <a:srgbClr val="000000"/>
                </a:solidFill>
                <a:effectLst/>
                <a:latin typeface="Verdana" panose="020B0604030504040204" pitchFamily="34" charset="0"/>
              </a:rPr>
              <a:t>Advantages:</a:t>
            </a:r>
          </a:p>
          <a:p>
            <a:pPr marL="342900" indent="-342900" algn="just">
              <a:lnSpc>
                <a:spcPct val="150000"/>
              </a:lnSpc>
              <a:buFont typeface="Arial" panose="020B0604020202020204" pitchFamily="34" charset="0"/>
              <a:buChar char="•"/>
            </a:pPr>
            <a:r>
              <a:rPr lang="en-US" sz="2200" i="0" dirty="0">
                <a:solidFill>
                  <a:srgbClr val="000000"/>
                </a:solidFill>
                <a:effectLst/>
                <a:latin typeface="Verdana" panose="020B0604030504040204" pitchFamily="34" charset="0"/>
              </a:rPr>
              <a:t>D3.js is based on the very popular JavaScript</a:t>
            </a:r>
          </a:p>
          <a:p>
            <a:pPr marL="342900" indent="-342900" algn="just">
              <a:lnSpc>
                <a:spcPct val="150000"/>
              </a:lnSpc>
              <a:buFont typeface="Arial" panose="020B0604020202020204" pitchFamily="34" charset="0"/>
              <a:buChar char="•"/>
            </a:pPr>
            <a:r>
              <a:rPr lang="en-US" sz="2200" i="0" dirty="0">
                <a:solidFill>
                  <a:srgbClr val="000000"/>
                </a:solidFill>
                <a:effectLst/>
                <a:latin typeface="Verdana" panose="020B0604030504040204" pitchFamily="34" charset="0"/>
              </a:rPr>
              <a:t>Ideal for client-side Internet of Things (IoT) interactions</a:t>
            </a:r>
          </a:p>
          <a:p>
            <a:pPr marL="342900" indent="-342900" algn="just">
              <a:lnSpc>
                <a:spcPct val="150000"/>
              </a:lnSpc>
              <a:buFont typeface="Arial" panose="020B0604020202020204" pitchFamily="34" charset="0"/>
              <a:buChar char="•"/>
            </a:pPr>
            <a:r>
              <a:rPr lang="en-US" sz="2200" i="0" dirty="0">
                <a:solidFill>
                  <a:srgbClr val="000000"/>
                </a:solidFill>
                <a:effectLst/>
                <a:latin typeface="Verdana" panose="020B0604030504040204" pitchFamily="34" charset="0"/>
              </a:rPr>
              <a:t>Useful for creating interactive visualizations</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5278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102166"/>
          </a:xfrm>
          <a:prstGeom prst="rect">
            <a:avLst/>
          </a:prstGeom>
          <a:noFill/>
        </p:spPr>
        <p:txBody>
          <a:bodyPr wrap="square">
            <a:spAutoFit/>
          </a:bodyPr>
          <a:lstStyle/>
          <a:p>
            <a:pPr algn="l">
              <a:lnSpc>
                <a:spcPct val="150000"/>
              </a:lnSpc>
            </a:pPr>
            <a:r>
              <a:rPr lang="en-US" sz="2200" b="1" i="0" dirty="0">
                <a:solidFill>
                  <a:srgbClr val="000000"/>
                </a:solidFill>
                <a:effectLst/>
                <a:latin typeface="Verdana" panose="020B0604030504040204" pitchFamily="34" charset="0"/>
              </a:rPr>
              <a:t>6. Data Robot</a:t>
            </a:r>
          </a:p>
          <a:p>
            <a:pPr algn="l">
              <a:lnSpc>
                <a:spcPct val="150000"/>
              </a:lnSpc>
            </a:pPr>
            <a:r>
              <a:rPr lang="en-US" sz="2200" i="0" dirty="0">
                <a:solidFill>
                  <a:srgbClr val="000000"/>
                </a:solidFill>
                <a:effectLst/>
                <a:latin typeface="Verdana" panose="020B0604030504040204" pitchFamily="34" charset="0"/>
              </a:rPr>
              <a:t>This tool is described as an advanced platform for automated machine learning. Data scientists, executives, IT professionals, and software engineers use it to help them build better quality predictive models, and do it faster.</a:t>
            </a:r>
          </a:p>
          <a:p>
            <a:pPr algn="l">
              <a:lnSpc>
                <a:spcPct val="150000"/>
              </a:lnSpc>
            </a:pPr>
            <a:r>
              <a:rPr lang="en-US" sz="2200" b="1" i="0" dirty="0">
                <a:solidFill>
                  <a:srgbClr val="000000"/>
                </a:solidFill>
                <a:effectLst/>
                <a:latin typeface="Verdana" panose="020B0604030504040204" pitchFamily="34" charset="0"/>
              </a:rPr>
              <a:t>Advantages:</a:t>
            </a:r>
          </a:p>
          <a:p>
            <a:pPr algn="l">
              <a:lnSpc>
                <a:spcPct val="150000"/>
              </a:lnSpc>
            </a:pPr>
            <a:r>
              <a:rPr lang="en-US" sz="2200" i="0" dirty="0">
                <a:solidFill>
                  <a:srgbClr val="000000"/>
                </a:solidFill>
                <a:effectLst/>
                <a:latin typeface="Verdana" panose="020B0604030504040204" pitchFamily="34" charset="0"/>
              </a:rPr>
              <a:t>With just a single click or line of code, you can train, test, and compare many different models</a:t>
            </a:r>
          </a:p>
          <a:p>
            <a:pPr algn="l">
              <a:lnSpc>
                <a:spcPct val="150000"/>
              </a:lnSpc>
            </a:pPr>
            <a:r>
              <a:rPr lang="en-US" sz="2200" i="0" dirty="0">
                <a:solidFill>
                  <a:srgbClr val="000000"/>
                </a:solidFill>
                <a:effectLst/>
                <a:latin typeface="Verdana" panose="020B0604030504040204" pitchFamily="34" charset="0"/>
              </a:rPr>
              <a:t>It features Python SDK and APIs</a:t>
            </a:r>
          </a:p>
          <a:p>
            <a:pPr algn="l">
              <a:lnSpc>
                <a:spcPct val="150000"/>
              </a:lnSpc>
            </a:pPr>
            <a:r>
              <a:rPr lang="en-US" sz="2200" i="0" dirty="0">
                <a:solidFill>
                  <a:srgbClr val="000000"/>
                </a:solidFill>
                <a:effectLst/>
                <a:latin typeface="Verdana" panose="020B0604030504040204" pitchFamily="34" charset="0"/>
              </a:rPr>
              <a:t>It comes with a simple model deployment process</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9748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FD3A0-BAC4-4B41-8124-8A3BA0DE6864}"/>
              </a:ext>
            </a:extLst>
          </p:cNvPr>
          <p:cNvSpPr>
            <a:spLocks noGrp="1"/>
          </p:cNvSpPr>
          <p:nvPr>
            <p:ph sz="quarter" idx="10"/>
          </p:nvPr>
        </p:nvSpPr>
        <p:spPr>
          <a:xfrm>
            <a:off x="2045492" y="240426"/>
            <a:ext cx="9605963" cy="649287"/>
          </a:xfrm>
        </p:spPr>
        <p:txBody>
          <a:bodyPr/>
          <a:lstStyle/>
          <a:p>
            <a:r>
              <a:rPr lang="en-IN" dirty="0"/>
              <a:t>Data Science Tools</a:t>
            </a:r>
          </a:p>
        </p:txBody>
      </p:sp>
      <p:sp>
        <p:nvSpPr>
          <p:cNvPr id="5" name="Content Placeholder 4">
            <a:extLst>
              <a:ext uri="{FF2B5EF4-FFF2-40B4-BE49-F238E27FC236}">
                <a16:creationId xmlns:a16="http://schemas.microsoft.com/office/drawing/2014/main" id="{5C406730-A046-4C1B-8125-EF3BE49EEDBF}"/>
              </a:ext>
            </a:extLst>
          </p:cNvPr>
          <p:cNvSpPr txBox="1">
            <a:spLocks/>
          </p:cNvSpPr>
          <p:nvPr/>
        </p:nvSpPr>
        <p:spPr>
          <a:xfrm>
            <a:off x="914400" y="1828800"/>
            <a:ext cx="9448082" cy="26816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466CA2B-7550-A16A-8C06-DC182767651F}"/>
              </a:ext>
            </a:extLst>
          </p:cNvPr>
          <p:cNvSpPr txBox="1"/>
          <p:nvPr/>
        </p:nvSpPr>
        <p:spPr>
          <a:xfrm>
            <a:off x="1047135" y="1153032"/>
            <a:ext cx="10972799" cy="5102166"/>
          </a:xfrm>
          <a:prstGeom prst="rect">
            <a:avLst/>
          </a:prstGeom>
          <a:noFill/>
        </p:spPr>
        <p:txBody>
          <a:bodyPr wrap="square">
            <a:spAutoFit/>
          </a:bodyPr>
          <a:lstStyle/>
          <a:p>
            <a:pPr algn="l">
              <a:lnSpc>
                <a:spcPct val="150000"/>
              </a:lnSpc>
            </a:pPr>
            <a:r>
              <a:rPr lang="en-US" sz="2200" b="1" dirty="0">
                <a:solidFill>
                  <a:srgbClr val="000000"/>
                </a:solidFill>
                <a:latin typeface="Verdana" panose="020B0604030504040204" pitchFamily="34" charset="0"/>
              </a:rPr>
              <a:t>8. Excel</a:t>
            </a:r>
          </a:p>
          <a:p>
            <a:pPr algn="just">
              <a:lnSpc>
                <a:spcPct val="150000"/>
              </a:lnSpc>
            </a:pPr>
            <a:r>
              <a:rPr lang="en-US" sz="2200" dirty="0">
                <a:solidFill>
                  <a:srgbClr val="000000"/>
                </a:solidFill>
                <a:latin typeface="Verdana" panose="020B0604030504040204" pitchFamily="34" charset="0"/>
              </a:rPr>
              <a:t>Yes, even this ubiquitous old database workhorse gets some attention here, too! Originally developed by Microsoft for spreadsheet calculations, it has gained widespread use as a tool for data processing, visualization, and sophisticated calculations.</a:t>
            </a:r>
          </a:p>
          <a:p>
            <a:pPr algn="just">
              <a:lnSpc>
                <a:spcPct val="150000"/>
              </a:lnSpc>
            </a:pPr>
            <a:r>
              <a:rPr lang="en-US" sz="2200" b="1" dirty="0">
                <a:solidFill>
                  <a:srgbClr val="000000"/>
                </a:solidFill>
                <a:latin typeface="Verdana" panose="020B0604030504040204" pitchFamily="34" charset="0"/>
              </a:rPr>
              <a:t>Advantages:</a:t>
            </a:r>
          </a:p>
          <a:p>
            <a:pPr marL="342900" indent="-342900" algn="just">
              <a:lnSpc>
                <a:spcPct val="150000"/>
              </a:lnSpc>
              <a:buFont typeface="Wingdings" panose="05000000000000000000" pitchFamily="2" charset="2"/>
              <a:buChar char="§"/>
            </a:pPr>
            <a:r>
              <a:rPr lang="en-US" sz="2200" dirty="0">
                <a:solidFill>
                  <a:srgbClr val="000000"/>
                </a:solidFill>
                <a:latin typeface="Verdana" panose="020B0604030504040204" pitchFamily="34" charset="0"/>
              </a:rPr>
              <a:t>You can sort and filter your data with one click</a:t>
            </a:r>
          </a:p>
          <a:p>
            <a:pPr marL="342900" indent="-342900" algn="just">
              <a:lnSpc>
                <a:spcPct val="150000"/>
              </a:lnSpc>
              <a:buFont typeface="Wingdings" panose="05000000000000000000" pitchFamily="2" charset="2"/>
              <a:buChar char="§"/>
            </a:pPr>
            <a:r>
              <a:rPr lang="en-US" sz="2200" dirty="0">
                <a:solidFill>
                  <a:srgbClr val="000000"/>
                </a:solidFill>
                <a:latin typeface="Verdana" panose="020B0604030504040204" pitchFamily="34" charset="0"/>
              </a:rPr>
              <a:t>Advanced Filtering function lets you filter data based on your favorite criteria</a:t>
            </a:r>
          </a:p>
          <a:p>
            <a:pPr marL="342900" indent="-342900" algn="just">
              <a:lnSpc>
                <a:spcPct val="150000"/>
              </a:lnSpc>
              <a:buFont typeface="Wingdings" panose="05000000000000000000" pitchFamily="2" charset="2"/>
              <a:buChar char="§"/>
            </a:pPr>
            <a:r>
              <a:rPr lang="en-US" sz="2200" dirty="0">
                <a:solidFill>
                  <a:srgbClr val="000000"/>
                </a:solidFill>
                <a:latin typeface="Verdana" panose="020B0604030504040204" pitchFamily="34" charset="0"/>
              </a:rPr>
              <a:t>Well-known and found everywhere</a:t>
            </a:r>
            <a:endParaRPr lang="en-US" sz="2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269275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5043</TotalTime>
  <Words>1586</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Symbol</vt:lpstr>
      <vt:lpstr>Times New Roman</vt:lpstr>
      <vt:lpstr>Tinos</vt:lpstr>
      <vt:lpstr>Verdana</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dc:creator>
  <cp:lastModifiedBy>Biswa Sahoo</cp:lastModifiedBy>
  <cp:revision>147</cp:revision>
  <cp:lastPrinted>2020-10-01T09:19:21Z</cp:lastPrinted>
  <dcterms:created xsi:type="dcterms:W3CDTF">2020-05-05T09:43:45Z</dcterms:created>
  <dcterms:modified xsi:type="dcterms:W3CDTF">2023-02-06T04:51:27Z</dcterms:modified>
</cp:coreProperties>
</file>