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6" r:id="rId3"/>
    <p:sldId id="268" r:id="rId4"/>
    <p:sldId id="265" r:id="rId5"/>
    <p:sldId id="267" r:id="rId6"/>
    <p:sldId id="264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E0F-1D5F-419F-9BC7-8A19AA1E68A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620-EEB0-46F4-A9D2-C5311B27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6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E0F-1D5F-419F-9BC7-8A19AA1E68A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620-EEB0-46F4-A9D2-C5311B27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2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E0F-1D5F-419F-9BC7-8A19AA1E68A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620-EEB0-46F4-A9D2-C5311B272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2904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E0F-1D5F-419F-9BC7-8A19AA1E68A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620-EEB0-46F4-A9D2-C5311B27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65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E0F-1D5F-419F-9BC7-8A19AA1E68A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620-EEB0-46F4-A9D2-C5311B272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874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E0F-1D5F-419F-9BC7-8A19AA1E68A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620-EEB0-46F4-A9D2-C5311B27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34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E0F-1D5F-419F-9BC7-8A19AA1E68A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620-EEB0-46F4-A9D2-C5311B27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94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E0F-1D5F-419F-9BC7-8A19AA1E68A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620-EEB0-46F4-A9D2-C5311B27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E0F-1D5F-419F-9BC7-8A19AA1E68A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620-EEB0-46F4-A9D2-C5311B27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8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E0F-1D5F-419F-9BC7-8A19AA1E68A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620-EEB0-46F4-A9D2-C5311B27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E0F-1D5F-419F-9BC7-8A19AA1E68A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620-EEB0-46F4-A9D2-C5311B27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0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E0F-1D5F-419F-9BC7-8A19AA1E68A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620-EEB0-46F4-A9D2-C5311B27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E0F-1D5F-419F-9BC7-8A19AA1E68A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620-EEB0-46F4-A9D2-C5311B27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1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E0F-1D5F-419F-9BC7-8A19AA1E68A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620-EEB0-46F4-A9D2-C5311B27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E0F-1D5F-419F-9BC7-8A19AA1E68A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620-EEB0-46F4-A9D2-C5311B27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9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E0F-1D5F-419F-9BC7-8A19AA1E68A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620-EEB0-46F4-A9D2-C5311B27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9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9CE0F-1D5F-419F-9BC7-8A19AA1E68A3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78B620-EEB0-46F4-A9D2-C5311B27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b/browser.htm" TargetMode="External"/><Relationship Id="rId7" Type="http://schemas.openxmlformats.org/officeDocument/2006/relationships/hyperlink" Target="https://www.computerhope.com/jargon/w/website.htm" TargetMode="External"/><Relationship Id="rId2" Type="http://schemas.openxmlformats.org/officeDocument/2006/relationships/hyperlink" Target="https://www.computerhope.com/jargon/h/html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omputerhope.com/jargon/h/hyperlink.htm" TargetMode="External"/><Relationship Id="rId5" Type="http://schemas.openxmlformats.org/officeDocument/2006/relationships/hyperlink" Target="https://www.computerhope.com/jargon/a/addrebar.htm" TargetMode="External"/><Relationship Id="rId4" Type="http://schemas.openxmlformats.org/officeDocument/2006/relationships/hyperlink" Target="https://www.computerhope.com/jargon/u/url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ommon_questions/Pages_sites_servers_and_search_engines#web_server" TargetMode="External"/><Relationship Id="rId2" Type="http://schemas.openxmlformats.org/officeDocument/2006/relationships/hyperlink" Target="https://developer.mozilla.org/en-US/docs/Learn/Common_questions/Pages_sites_servers_and_search_engines#web_sit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761BAA-319C-4E1E-88BF-B813237C2E3B}"/>
              </a:ext>
            </a:extLst>
          </p:cNvPr>
          <p:cNvSpPr txBox="1"/>
          <p:nvPr/>
        </p:nvSpPr>
        <p:spPr>
          <a:xfrm>
            <a:off x="567268" y="932793"/>
            <a:ext cx="9127066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41287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SCHOOL OF COMPUTING SCIENCE &amp; ENGINEERING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10807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CAT-3 Case Study Report File Submission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10807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On</a:t>
            </a:r>
          </a:p>
          <a:p>
            <a:r>
              <a:rPr lang="en-US" dirty="0"/>
              <a:t>						“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Design a web page for groceries</a:t>
            </a:r>
            <a:r>
              <a:rPr lang="en-US" dirty="0"/>
              <a:t>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403856-C3BB-4326-8056-156059E7B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FB127E79-3BE2-4868-B831-395ADE044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9" t="-2" r="29388" b="610"/>
          <a:stretch>
            <a:fillRect/>
          </a:stretch>
        </p:blipFill>
        <p:spPr bwMode="auto">
          <a:xfrm>
            <a:off x="1574800" y="15875"/>
            <a:ext cx="1202267" cy="9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3DF937E-57B0-438D-B899-267EAF402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467" y="-84730"/>
            <a:ext cx="554566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1150" algn="l"/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1150" algn="l"/>
                <a:tab pos="2971800" algn="ctr"/>
              </a:tabLst>
            </a:pP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GALGOTIAS UNIVERSITY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1150" algn="l"/>
                <a:tab pos="2971800" algn="ctr"/>
              </a:tabLs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 Plot No.2, Sector -17 A, Yamuna Expressway,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1150" algn="l"/>
                <a:tab pos="2971800" algn="ctr"/>
              </a:tabLs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                        Greater Noida, Gautam Buddha Nagar, U.P., India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5F56DD-2AE0-44EC-83DA-3AB80C9CA34C}"/>
              </a:ext>
            </a:extLst>
          </p:cNvPr>
          <p:cNvCxnSpPr>
            <a:cxnSpLocks/>
          </p:cNvCxnSpPr>
          <p:nvPr/>
        </p:nvCxnSpPr>
        <p:spPr>
          <a:xfrm>
            <a:off x="736600" y="941112"/>
            <a:ext cx="8779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278A00-E7C0-43F4-91AF-7E5815D7E0EB}"/>
              </a:ext>
            </a:extLst>
          </p:cNvPr>
          <p:cNvSpPr txBox="1"/>
          <p:nvPr/>
        </p:nvSpPr>
        <p:spPr>
          <a:xfrm>
            <a:off x="567268" y="2699857"/>
            <a:ext cx="8688916" cy="1996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en-US" sz="1800" kern="1400" spc="-5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Course Name: 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Computer Workshop</a:t>
            </a:r>
          </a:p>
          <a:p>
            <a:pPr indent="457200"/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Course Code: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BCS01T1004</a:t>
            </a:r>
          </a:p>
          <a:p>
            <a:pPr indent="457200"/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School: SCSE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	Program: B. TECH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								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Year: 1</a:t>
            </a:r>
            <a:r>
              <a:rPr lang="en-US" sz="2000" baseline="30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st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      Semester: 1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	</a:t>
            </a:r>
            <a:r>
              <a:rPr lang="en-US" sz="105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											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Session: 2021-2022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					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AC7AD4-0170-46AE-9480-D4E6FADAE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410545"/>
              </p:ext>
            </p:extLst>
          </p:nvPr>
        </p:nvGraphicFramePr>
        <p:xfrm>
          <a:off x="1314409" y="4771786"/>
          <a:ext cx="7624313" cy="1590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937">
                  <a:extLst>
                    <a:ext uri="{9D8B030D-6E8A-4147-A177-3AD203B41FA5}">
                      <a16:colId xmlns:a16="http://schemas.microsoft.com/office/drawing/2014/main" val="274432236"/>
                    </a:ext>
                  </a:extLst>
                </a:gridCol>
                <a:gridCol w="3822376">
                  <a:extLst>
                    <a:ext uri="{9D8B030D-6E8A-4147-A177-3AD203B41FA5}">
                      <a16:colId xmlns:a16="http://schemas.microsoft.com/office/drawing/2014/main" val="2547108591"/>
                    </a:ext>
                  </a:extLst>
                </a:gridCol>
              </a:tblGrid>
              <a:tr h="3602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Submitted By: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Submitted To: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0155099"/>
                  </a:ext>
                </a:extLst>
              </a:tr>
              <a:tr h="11566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NEERAJ SINGH(21SCSE1011675)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DEEPANSH BHATIA(21SCSE1011677)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Arnav kumar gupta(21SCSE1011650)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Miss Indervati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4332073"/>
                  </a:ext>
                </a:extLst>
              </a:tr>
            </a:tbl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2FC5D762-F233-4284-955D-D09F33703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886" y="4510802"/>
            <a:ext cx="1363543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0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C3BFE-13AE-4ACD-A386-5E729471B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0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A36A8F-D6C2-4557-A88A-D4CD2A8E6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8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9C1E19-2F36-4399-80BE-8950B6FB80C4}"/>
              </a:ext>
            </a:extLst>
          </p:cNvPr>
          <p:cNvSpPr txBox="1"/>
          <p:nvPr/>
        </p:nvSpPr>
        <p:spPr>
          <a:xfrm>
            <a:off x="186268" y="804333"/>
            <a:ext cx="86529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Verdana" panose="020B0604030504040204" pitchFamily="34" charset="0"/>
              </a:rPr>
              <a:t>A </a:t>
            </a:r>
            <a:r>
              <a:rPr lang="en-IN" b="1" i="0" dirty="0">
                <a:effectLst/>
                <a:latin typeface="Verdana" panose="020B0604030504040204" pitchFamily="34" charset="0"/>
              </a:rPr>
              <a:t>web page</a:t>
            </a:r>
            <a:r>
              <a:rPr lang="en-IN" b="0" i="0" dirty="0">
                <a:effectLst/>
                <a:latin typeface="Verdana" panose="020B0604030504040204" pitchFamily="34" charset="0"/>
              </a:rPr>
              <a:t> or </a:t>
            </a:r>
            <a:r>
              <a:rPr lang="en-IN" b="1" i="0" dirty="0">
                <a:effectLst/>
                <a:latin typeface="Verdana" panose="020B0604030504040204" pitchFamily="34" charset="0"/>
              </a:rPr>
              <a:t>webpage</a:t>
            </a:r>
            <a:r>
              <a:rPr lang="en-IN" b="0" i="0" dirty="0">
                <a:effectLst/>
                <a:latin typeface="Verdana" panose="020B0604030504040204" pitchFamily="34" charset="0"/>
              </a:rPr>
              <a:t> is a document, commonly written in </a:t>
            </a:r>
            <a:r>
              <a:rPr lang="en-IN" b="0" i="0" u="none" strike="noStrike" dirty="0">
                <a:effectLst/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en-IN" b="0" i="0" dirty="0">
                <a:effectLst/>
                <a:latin typeface="Verdana" panose="020B0604030504040204" pitchFamily="34" charset="0"/>
              </a:rPr>
              <a:t>, that is viewed in an Internet </a:t>
            </a:r>
            <a:r>
              <a:rPr lang="en-IN" b="0" i="0" u="none" strike="noStrike" dirty="0">
                <a:effectLst/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browser</a:t>
            </a:r>
            <a:r>
              <a:rPr lang="en-IN" b="0" i="0" dirty="0">
                <a:effectLst/>
                <a:latin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Verdana" panose="020B0604030504040204" pitchFamily="34" charset="0"/>
              </a:rPr>
              <a:t> A web page can be accessed by entering a </a:t>
            </a:r>
            <a:r>
              <a:rPr lang="en-IN" b="0" i="0" u="none" strike="noStrike" dirty="0">
                <a:effectLst/>
                <a:latin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</a:t>
            </a:r>
            <a:r>
              <a:rPr lang="en-IN" b="0" i="0" dirty="0">
                <a:effectLst/>
                <a:latin typeface="Verdana" panose="020B0604030504040204" pitchFamily="34" charset="0"/>
              </a:rPr>
              <a:t> address into a browser's </a:t>
            </a:r>
            <a:r>
              <a:rPr lang="en-IN" b="0" i="0" u="none" strike="noStrike" dirty="0">
                <a:effectLst/>
                <a:latin typeface="Verdana" panose="020B060403050404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address bar</a:t>
            </a:r>
            <a:r>
              <a:rPr lang="en-IN" b="0" i="0" dirty="0">
                <a:effectLst/>
                <a:latin typeface="Verdana" panose="020B0604030504040204" pitchFamily="34" charset="0"/>
              </a:rPr>
              <a:t>. A web page may contain text, graphics, and </a:t>
            </a:r>
            <a:r>
              <a:rPr lang="en-IN" b="0" i="0" u="none" strike="noStrike" dirty="0">
                <a:effectLst/>
                <a:latin typeface="Verdana" panose="020B060403050404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hyperlinks</a:t>
            </a:r>
            <a:r>
              <a:rPr lang="en-IN" b="0" i="0" dirty="0">
                <a:effectLst/>
                <a:latin typeface="Verdana" panose="020B0604030504040204" pitchFamily="34" charset="0"/>
              </a:rPr>
              <a:t> to other web pages and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Verdana" panose="020B0604030504040204" pitchFamily="34" charset="0"/>
              </a:rPr>
              <a:t>A web page is often used to provide information to viewers, including pictures or videos to help illustrate important topics.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Verdana" panose="020B0604030504040204" pitchFamily="34" charset="0"/>
              </a:rPr>
              <a:t> A web page may also be used as a method to sell products or services to viewers. Multiple web pages make up a </a:t>
            </a:r>
            <a:r>
              <a:rPr lang="en-IN" b="0" i="0" u="none" strike="noStrike" dirty="0">
                <a:effectLst/>
                <a:latin typeface="Verdana" panose="020B060403050404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r>
              <a:rPr lang="en-IN" b="0" i="0" dirty="0">
                <a:effectLst/>
                <a:latin typeface="Verdana" panose="020B0604030504040204" pitchFamily="34" charset="0"/>
              </a:rPr>
              <a:t>, like our Computer Hope website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94EB2-ED97-4075-8C77-8E3ACA7D5EB3}"/>
              </a:ext>
            </a:extLst>
          </p:cNvPr>
          <p:cNvSpPr txBox="1"/>
          <p:nvPr/>
        </p:nvSpPr>
        <p:spPr>
          <a:xfrm>
            <a:off x="3056466" y="127000"/>
            <a:ext cx="3796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is a webpage?</a:t>
            </a:r>
          </a:p>
        </p:txBody>
      </p:sp>
    </p:spTree>
    <p:extLst>
      <p:ext uri="{BB962C8B-B14F-4D97-AF65-F5344CB8AC3E}">
        <p14:creationId xmlns:p14="http://schemas.microsoft.com/office/powerpoint/2010/main" val="78875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3FBC1B-14B8-4C22-9AA0-52C22A27C104}"/>
              </a:ext>
            </a:extLst>
          </p:cNvPr>
          <p:cNvSpPr txBox="1"/>
          <p:nvPr/>
        </p:nvSpPr>
        <p:spPr>
          <a:xfrm>
            <a:off x="186267" y="76200"/>
            <a:ext cx="91778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u="none" strike="noStrike" dirty="0">
                <a:solidFill>
                  <a:srgbClr val="1B1B1B"/>
                </a:solidFill>
                <a:effectLst/>
                <a:latin typeface="zillaslab"/>
                <a:hlinkClick r:id="rId2" tooltip="Permalink to Web site"/>
              </a:rPr>
              <a:t>Web site</a:t>
            </a:r>
            <a:endParaRPr lang="en-IN" b="0" i="0" u="none" strike="noStrike" dirty="0">
              <a:solidFill>
                <a:srgbClr val="1B1B1B"/>
              </a:solidFill>
              <a:effectLst/>
              <a:latin typeface="zillaslab"/>
            </a:endParaRPr>
          </a:p>
          <a:p>
            <a:pPr algn="l"/>
            <a:endParaRPr lang="en-IN" b="0" i="0" dirty="0">
              <a:solidFill>
                <a:srgbClr val="1B1B1B"/>
              </a:solidFill>
              <a:effectLst/>
              <a:latin typeface="zillaslab"/>
            </a:endParaRPr>
          </a:p>
          <a:p>
            <a:pPr algn="l"/>
            <a:r>
              <a:rPr lang="en-IN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IN" b="0" i="1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website</a:t>
            </a:r>
            <a:r>
              <a:rPr lang="en-IN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 is a collection of linked web pages that share a unique domain name. Each web page of a given website provides explicit links—most of the time in the form of clickable portion of text—that allow the user to move from one page of the website to another.</a:t>
            </a:r>
          </a:p>
          <a:p>
            <a:pPr algn="l"/>
            <a:endParaRPr lang="en-IN" b="0" i="0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IN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To access a website, type its domain name in your browser address bar, and the browser will display the website's main web page, or </a:t>
            </a:r>
            <a:r>
              <a:rPr lang="en-IN" b="0" i="1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homepage</a:t>
            </a:r>
            <a:r>
              <a:rPr lang="en-IN" dirty="0">
                <a:solidFill>
                  <a:srgbClr val="1B1B1B"/>
                </a:solidFill>
                <a:latin typeface="arial" panose="020B0604020202020204" pitchFamily="34" charset="0"/>
              </a:rPr>
              <a:t>.</a:t>
            </a:r>
            <a:endParaRPr lang="en-IN" b="0" i="0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EB77B-77E7-4258-95AB-8306EA35517E}"/>
              </a:ext>
            </a:extLst>
          </p:cNvPr>
          <p:cNvSpPr txBox="1"/>
          <p:nvPr/>
        </p:nvSpPr>
        <p:spPr>
          <a:xfrm>
            <a:off x="306916" y="2890124"/>
            <a:ext cx="99546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u="none" strike="noStrike" dirty="0">
                <a:solidFill>
                  <a:srgbClr val="1B1B1B"/>
                </a:solidFill>
                <a:effectLst/>
                <a:latin typeface="zillaslab"/>
                <a:hlinkClick r:id="rId3" tooltip="Permalink to Web server"/>
              </a:rPr>
              <a:t>Web server</a:t>
            </a:r>
            <a:endParaRPr lang="en-IN" b="0" i="0" dirty="0">
              <a:solidFill>
                <a:srgbClr val="1B1B1B"/>
              </a:solidFill>
              <a:effectLst/>
              <a:latin typeface="zillaslab"/>
            </a:endParaRPr>
          </a:p>
          <a:p>
            <a:pPr algn="l"/>
            <a:r>
              <a:rPr lang="en-IN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IN" b="0" i="1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web server</a:t>
            </a:r>
            <a:r>
              <a:rPr lang="en-IN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 is a computer hosting one or more </a:t>
            </a:r>
            <a:r>
              <a:rPr lang="en-IN" b="0" i="1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websites</a:t>
            </a:r>
            <a:r>
              <a:rPr lang="en-IN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 "Hosting" means that all the </a:t>
            </a:r>
            <a:r>
              <a:rPr lang="en-IN" b="0" i="1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web pages</a:t>
            </a:r>
            <a:r>
              <a:rPr lang="en-IN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 and their supporting files are available on that computer. The </a:t>
            </a:r>
            <a:r>
              <a:rPr lang="en-IN" b="0" i="1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web server</a:t>
            </a:r>
            <a:r>
              <a:rPr lang="en-IN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 will send any </a:t>
            </a:r>
            <a:r>
              <a:rPr lang="en-IN" b="0" i="1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web page</a:t>
            </a:r>
            <a:r>
              <a:rPr lang="en-IN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IN" b="0" i="1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website</a:t>
            </a:r>
            <a:r>
              <a:rPr lang="en-IN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 it is hosting to any user's browser, per user request.</a:t>
            </a:r>
          </a:p>
          <a:p>
            <a:pPr algn="l"/>
            <a:r>
              <a:rPr lang="en-IN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Don't confuse </a:t>
            </a:r>
            <a:r>
              <a:rPr lang="en-IN" b="0" i="1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websites</a:t>
            </a:r>
            <a:r>
              <a:rPr lang="en-IN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IN" b="0" i="1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web servers</a:t>
            </a:r>
            <a:r>
              <a:rPr lang="en-IN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 For example, if you hear someone say, "My website is not responding", it actually means that the </a:t>
            </a:r>
            <a:r>
              <a:rPr lang="en-IN" b="0" i="1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web server</a:t>
            </a:r>
            <a:r>
              <a:rPr lang="en-IN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 is not responding and therefore the </a:t>
            </a:r>
            <a:r>
              <a:rPr lang="en-IN" b="0" i="1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website</a:t>
            </a:r>
            <a:r>
              <a:rPr lang="en-IN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 is not available. More importantly, since a web server can host multiple websites, the term </a:t>
            </a:r>
            <a:r>
              <a:rPr lang="en-IN" b="0" i="1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web server</a:t>
            </a:r>
            <a:r>
              <a:rPr lang="en-IN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 is never used to designate a website, as it could cause great confusion. In our previous example, if we said, "My web server is not responding", it means that multiple websites on that web server are not available.</a:t>
            </a:r>
          </a:p>
        </p:txBody>
      </p:sp>
    </p:spTree>
    <p:extLst>
      <p:ext uri="{BB962C8B-B14F-4D97-AF65-F5344CB8AC3E}">
        <p14:creationId xmlns:p14="http://schemas.microsoft.com/office/powerpoint/2010/main" val="333482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5E95A1-11B1-450E-9D19-4085C96DCFFC}"/>
              </a:ext>
            </a:extLst>
          </p:cNvPr>
          <p:cNvSpPr txBox="1"/>
          <p:nvPr/>
        </p:nvSpPr>
        <p:spPr>
          <a:xfrm>
            <a:off x="1788584" y="141300"/>
            <a:ext cx="61002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Advantages of Online Grocery Shopping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F443A-A06A-4888-A4F3-7898B928FE17}"/>
              </a:ext>
            </a:extLst>
          </p:cNvPr>
          <p:cNvSpPr txBox="1"/>
          <p:nvPr/>
        </p:nvSpPr>
        <p:spPr>
          <a:xfrm>
            <a:off x="69851" y="1208100"/>
            <a:ext cx="61002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Buy in Bulk with 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Cut Gas and Parking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Browse on Your Time</a:t>
            </a:r>
            <a:endParaRPr lang="en-IN" b="1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Avoid the Line and Shop in the Comfort of your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Avoid Making Multiple Trips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2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3D87D0-9B2C-4B8E-8F46-5EDDE0ED4E45}"/>
              </a:ext>
            </a:extLst>
          </p:cNvPr>
          <p:cNvSpPr txBox="1"/>
          <p:nvPr/>
        </p:nvSpPr>
        <p:spPr>
          <a:xfrm>
            <a:off x="747184" y="1878104"/>
            <a:ext cx="75332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Frauds in online shopping. Fraud in online shopping is the biggest disadvantage of online shopping.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Delay in the delivery.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You can't touch the product</a:t>
            </a:r>
            <a:endParaRPr lang="en-IN" dirty="0"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You cannot bargain.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Hidden costs and shipping charges.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Lack of interaction.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Returning the product.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55D9E-7AEB-47B3-9D59-C643598465AA}"/>
              </a:ext>
            </a:extLst>
          </p:cNvPr>
          <p:cNvSpPr txBox="1"/>
          <p:nvPr/>
        </p:nvSpPr>
        <p:spPr>
          <a:xfrm>
            <a:off x="2923116" y="242902"/>
            <a:ext cx="61002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Disadvantages of online shopping.</a:t>
            </a:r>
          </a:p>
        </p:txBody>
      </p:sp>
    </p:spTree>
    <p:extLst>
      <p:ext uri="{BB962C8B-B14F-4D97-AF65-F5344CB8AC3E}">
        <p14:creationId xmlns:p14="http://schemas.microsoft.com/office/powerpoint/2010/main" val="232062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F5BA65D-F1D6-4B8A-BB3E-F1F035A4DF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296598"/>
              </p:ext>
            </p:extLst>
          </p:nvPr>
        </p:nvGraphicFramePr>
        <p:xfrm>
          <a:off x="4325408" y="2547408"/>
          <a:ext cx="549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3" imgW="549000" imgH="486000" progId="Package">
                  <p:embed/>
                </p:oleObj>
              </mc:Choice>
              <mc:Fallback>
                <p:oleObj name="Packager Shell Object" showAsIcon="1" r:id="rId3" imgW="549000" imgH="48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25408" y="2547408"/>
                        <a:ext cx="54927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050D26C-AB7B-412F-BDBD-A4CE8364FF64}"/>
              </a:ext>
            </a:extLst>
          </p:cNvPr>
          <p:cNvSpPr txBox="1"/>
          <p:nvPr/>
        </p:nvSpPr>
        <p:spPr>
          <a:xfrm>
            <a:off x="3050117" y="3248567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file:///F:/website/first.html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6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3F6198-D3BF-4B3F-A20D-E5A9436C5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6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85DFE7-F1D3-4F7A-BC08-711B9C711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2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9F446B-B941-42DA-9D6F-C27FE53F9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668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589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Arial</vt:lpstr>
      <vt:lpstr>Calibri</vt:lpstr>
      <vt:lpstr>Cambria</vt:lpstr>
      <vt:lpstr>Poppins</vt:lpstr>
      <vt:lpstr>Roboto</vt:lpstr>
      <vt:lpstr>Trebuchet MS</vt:lpstr>
      <vt:lpstr>Verdana</vt:lpstr>
      <vt:lpstr>Wingdings 3</vt:lpstr>
      <vt:lpstr>zillaslab</vt:lpstr>
      <vt:lpstr>Facet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Neeraj Singh</dc:creator>
  <cp:lastModifiedBy>Neeraj Singh</cp:lastModifiedBy>
  <cp:revision>5</cp:revision>
  <dcterms:created xsi:type="dcterms:W3CDTF">2022-01-29T04:41:44Z</dcterms:created>
  <dcterms:modified xsi:type="dcterms:W3CDTF">2022-01-29T06:00:58Z</dcterms:modified>
</cp:coreProperties>
</file>