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7" r:id="rId2"/>
    <p:sldId id="531" r:id="rId3"/>
    <p:sldId id="530" r:id="rId4"/>
    <p:sldId id="268" r:id="rId5"/>
    <p:sldId id="509" r:id="rId6"/>
    <p:sldId id="541" r:id="rId7"/>
    <p:sldId id="546" r:id="rId8"/>
    <p:sldId id="542" r:id="rId9"/>
    <p:sldId id="543" r:id="rId10"/>
    <p:sldId id="544" r:id="rId11"/>
    <p:sldId id="545" r:id="rId12"/>
    <p:sldId id="547" r:id="rId13"/>
    <p:sldId id="549" r:id="rId14"/>
    <p:sldId id="551" r:id="rId15"/>
    <p:sldId id="548" r:id="rId16"/>
    <p:sldId id="550" r:id="rId17"/>
    <p:sldId id="552" r:id="rId18"/>
    <p:sldId id="553" r:id="rId19"/>
    <p:sldId id="554" r:id="rId20"/>
    <p:sldId id="555" r:id="rId21"/>
    <p:sldId id="556" r:id="rId22"/>
    <p:sldId id="557" r:id="rId23"/>
    <p:sldId id="561" r:id="rId24"/>
    <p:sldId id="558" r:id="rId25"/>
    <p:sldId id="560" r:id="rId26"/>
    <p:sldId id="559" r:id="rId27"/>
    <p:sldId id="562" r:id="rId28"/>
    <p:sldId id="563" r:id="rId29"/>
    <p:sldId id="564" r:id="rId30"/>
    <p:sldId id="565" r:id="rId31"/>
    <p:sldId id="566" r:id="rId32"/>
    <p:sldId id="567" r:id="rId33"/>
    <p:sldId id="529" r:id="rId34"/>
    <p:sldId id="2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 Section" id="{E10F0653-3B5D-400A-890C-4BA19A83C793}">
          <p14:sldIdLst>
            <p14:sldId id="267"/>
            <p14:sldId id="531"/>
          </p14:sldIdLst>
        </p14:section>
        <p14:section name="Lecture 1" id="{5618FBC6-33D9-49B2-9CE5-60E8164B54EE}">
          <p14:sldIdLst>
            <p14:sldId id="530"/>
            <p14:sldId id="268"/>
            <p14:sldId id="509"/>
            <p14:sldId id="541"/>
            <p14:sldId id="546"/>
            <p14:sldId id="542"/>
            <p14:sldId id="543"/>
            <p14:sldId id="544"/>
            <p14:sldId id="545"/>
            <p14:sldId id="547"/>
            <p14:sldId id="549"/>
            <p14:sldId id="551"/>
            <p14:sldId id="548"/>
            <p14:sldId id="550"/>
            <p14:sldId id="552"/>
            <p14:sldId id="553"/>
            <p14:sldId id="554"/>
            <p14:sldId id="555"/>
            <p14:sldId id="556"/>
            <p14:sldId id="557"/>
            <p14:sldId id="561"/>
            <p14:sldId id="558"/>
            <p14:sldId id="560"/>
            <p14:sldId id="559"/>
            <p14:sldId id="562"/>
            <p14:sldId id="563"/>
            <p14:sldId id="564"/>
            <p14:sldId id="565"/>
            <p14:sldId id="566"/>
            <p14:sldId id="567"/>
          </p14:sldIdLst>
        </p14:section>
        <p14:section name="End Note" id="{9F2A50D3-EB1C-4D3D-9220-33EBABB8DDF1}">
          <p14:sldIdLst>
            <p14:sldId id="529"/>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7" autoAdjust="0"/>
    <p:restoredTop sz="94660"/>
  </p:normalViewPr>
  <p:slideViewPr>
    <p:cSldViewPr snapToGrid="0">
      <p:cViewPr>
        <p:scale>
          <a:sx n="80" d="100"/>
          <a:sy n="80" d="100"/>
        </p:scale>
        <p:origin x="-228" y="4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458EE-7384-42EF-932F-AB39233AB5AD}" type="datetimeFigureOut">
              <a:rPr lang="en-IN" smtClean="0"/>
              <a:t>31-01-2023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12791-40C7-4B68-9E98-DD4613C4716B}" type="slidenum">
              <a:rPr lang="en-IN" smtClean="0"/>
              <a:t>‹#›</a:t>
            </a:fld>
            <a:endParaRPr lang="en-IN"/>
          </a:p>
        </p:txBody>
      </p:sp>
    </p:spTree>
    <p:extLst>
      <p:ext uri="{BB962C8B-B14F-4D97-AF65-F5344CB8AC3E}">
        <p14:creationId xmlns:p14="http://schemas.microsoft.com/office/powerpoint/2010/main" val="3297489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F9A5BE3-5A5B-44E3-8AA7-2FF86D79916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65ABD3C1-236C-4266-A705-0CE62129A058}"/>
              </a:ext>
            </a:extLst>
          </p:cNvPr>
          <p:cNvSpPr txBox="1">
            <a:spLocks noChangeArrowheads="1"/>
          </p:cNvSpPr>
          <p:nvPr userDrawn="1"/>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Content Placeholder 6">
            <a:extLst>
              <a:ext uri="{FF2B5EF4-FFF2-40B4-BE49-F238E27FC236}">
                <a16:creationId xmlns:a16="http://schemas.microsoft.com/office/drawing/2014/main" xmlns="" id="{3CAEDAA3-C774-417B-BDA7-EF306AEEC9BF}"/>
              </a:ext>
            </a:extLst>
          </p:cNvPr>
          <p:cNvSpPr>
            <a:spLocks noGrp="1"/>
          </p:cNvSpPr>
          <p:nvPr>
            <p:ph sz="quarter" idx="10"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
        <p:nvSpPr>
          <p:cNvPr id="11" name="Content Placeholder 10">
            <a:extLst>
              <a:ext uri="{FF2B5EF4-FFF2-40B4-BE49-F238E27FC236}">
                <a16:creationId xmlns:a16="http://schemas.microsoft.com/office/drawing/2014/main" xmlns="" id="{D83E2018-2781-4FDB-B3C2-6781341C6A3E}"/>
              </a:ext>
            </a:extLst>
          </p:cNvPr>
          <p:cNvSpPr>
            <a:spLocks noGrp="1"/>
          </p:cNvSpPr>
          <p:nvPr>
            <p:ph sz="quarter" idx="11" hasCustomPrompt="1"/>
          </p:nvPr>
        </p:nvSpPr>
        <p:spPr>
          <a:xfrm>
            <a:off x="1927666" y="595313"/>
            <a:ext cx="2997200" cy="401637"/>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stStyle>
          <a:p>
            <a:pPr lvl="0"/>
            <a:r>
              <a:rPr lang="en-IN" sz="2400" dirty="0">
                <a:latin typeface="Times New Roman" panose="02020603050405020304" pitchFamily="18" charset="0"/>
                <a:cs typeface="Times New Roman" panose="02020603050405020304" pitchFamily="18" charset="0"/>
              </a:rPr>
              <a:t>Course Code:</a:t>
            </a:r>
            <a:endParaRPr lang="en-IN" dirty="0"/>
          </a:p>
        </p:txBody>
      </p:sp>
      <p:sp>
        <p:nvSpPr>
          <p:cNvPr id="13" name="Content Placeholder 12">
            <a:extLst>
              <a:ext uri="{FF2B5EF4-FFF2-40B4-BE49-F238E27FC236}">
                <a16:creationId xmlns:a16="http://schemas.microsoft.com/office/drawing/2014/main" xmlns="" id="{5825FB51-6B9C-4324-A427-6EF1A852C39A}"/>
              </a:ext>
            </a:extLst>
          </p:cNvPr>
          <p:cNvSpPr>
            <a:spLocks noGrp="1"/>
          </p:cNvSpPr>
          <p:nvPr>
            <p:ph sz="quarter" idx="12" hasCustomPrompt="1"/>
          </p:nvPr>
        </p:nvSpPr>
        <p:spPr>
          <a:xfrm>
            <a:off x="6499952" y="621327"/>
            <a:ext cx="3375346" cy="401638"/>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vl2pPr>
              <a:buNone/>
              <a:defRPr sz="2400">
                <a:solidFill>
                  <a:schemeClr val="bg1"/>
                </a:solidFill>
                <a:latin typeface="Times New Roman" panose="02020603050405020304" pitchFamily="18" charset="0"/>
                <a:cs typeface="Times New Roman" panose="02020603050405020304" pitchFamily="18" charset="0"/>
              </a:defRPr>
            </a:lvl2pPr>
            <a:lvl3pPr>
              <a:buNone/>
              <a:defRPr sz="2400">
                <a:solidFill>
                  <a:schemeClr val="bg1"/>
                </a:solidFill>
                <a:latin typeface="Times New Roman" panose="02020603050405020304" pitchFamily="18" charset="0"/>
                <a:cs typeface="Times New Roman" panose="02020603050405020304" pitchFamily="18" charset="0"/>
              </a:defRPr>
            </a:lvl3pPr>
            <a:lvl4pPr>
              <a:buNone/>
              <a:defRPr sz="2400">
                <a:solidFill>
                  <a:schemeClr val="bg1"/>
                </a:solidFill>
                <a:latin typeface="Times New Roman" panose="02020603050405020304" pitchFamily="18" charset="0"/>
                <a:cs typeface="Times New Roman" panose="02020603050405020304" pitchFamily="18" charset="0"/>
              </a:defRPr>
            </a:lvl4pPr>
            <a:lvl5pPr>
              <a:buNone/>
              <a:defRPr sz="2400">
                <a:solidFill>
                  <a:schemeClr val="bg1"/>
                </a:solidFill>
                <a:latin typeface="Times New Roman" panose="02020603050405020304" pitchFamily="18" charset="0"/>
                <a:cs typeface="Times New Roman" panose="02020603050405020304" pitchFamily="18" charset="0"/>
              </a:defRPr>
            </a:lvl5pPr>
          </a:lstStyle>
          <a:p>
            <a:pPr lvl="0"/>
            <a:r>
              <a:rPr lang="en-IN" dirty="0"/>
              <a:t>Course Name: </a:t>
            </a:r>
          </a:p>
        </p:txBody>
      </p:sp>
      <p:sp>
        <p:nvSpPr>
          <p:cNvPr id="15" name="Content Placeholder 14">
            <a:extLst>
              <a:ext uri="{FF2B5EF4-FFF2-40B4-BE49-F238E27FC236}">
                <a16:creationId xmlns:a16="http://schemas.microsoft.com/office/drawing/2014/main" xmlns="" id="{6C97CE12-D510-4F33-9BB5-723BDB17CC29}"/>
              </a:ext>
            </a:extLst>
          </p:cNvPr>
          <p:cNvSpPr>
            <a:spLocks noGrp="1"/>
          </p:cNvSpPr>
          <p:nvPr>
            <p:ph sz="quarter" idx="13" hasCustomPrompt="1"/>
          </p:nvPr>
        </p:nvSpPr>
        <p:spPr>
          <a:xfrm>
            <a:off x="561622" y="6435725"/>
            <a:ext cx="5938330"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a:t>
            </a:r>
            <a:endParaRPr lang="en-IN" dirty="0"/>
          </a:p>
        </p:txBody>
      </p:sp>
      <p:sp>
        <p:nvSpPr>
          <p:cNvPr id="16" name="Content Placeholder 14">
            <a:extLst>
              <a:ext uri="{FF2B5EF4-FFF2-40B4-BE49-F238E27FC236}">
                <a16:creationId xmlns:a16="http://schemas.microsoft.com/office/drawing/2014/main" xmlns="" id="{28C0D298-6A73-41EA-A2C5-D9A02D527B4A}"/>
              </a:ext>
            </a:extLst>
          </p:cNvPr>
          <p:cNvSpPr>
            <a:spLocks noGrp="1"/>
          </p:cNvSpPr>
          <p:nvPr>
            <p:ph sz="quarter" idx="14" hasCustomPrompt="1"/>
          </p:nvPr>
        </p:nvSpPr>
        <p:spPr>
          <a:xfrm>
            <a:off x="6683022" y="6415636"/>
            <a:ext cx="4947356"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endParaRPr lang="en-IN" dirty="0"/>
          </a:p>
        </p:txBody>
      </p:sp>
    </p:spTree>
    <p:extLst>
      <p:ext uri="{BB962C8B-B14F-4D97-AF65-F5344CB8AC3E}">
        <p14:creationId xmlns:p14="http://schemas.microsoft.com/office/powerpoint/2010/main" val="3604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4359B1-2429-42A8-9DF4-8FCB7FFAE313}"/>
              </a:ext>
            </a:extLst>
          </p:cNvPr>
          <p:cNvSpPr>
            <a:spLocks noGrp="1"/>
          </p:cNvSpPr>
          <p:nvPr>
            <p:ph idx="1"/>
          </p:nvPr>
        </p:nvSpPr>
        <p:spPr>
          <a:xfrm>
            <a:off x="679450" y="1279525"/>
            <a:ext cx="10890250" cy="4873625"/>
          </a:xfrm>
          <a:prstGeom prst="rect">
            <a:avLst/>
          </a:prstGeom>
        </p:spPr>
        <p:txBody>
          <a:bodyPr/>
          <a:lstStyle>
            <a:lvl1pPr>
              <a:lnSpc>
                <a:spcPct val="150000"/>
              </a:lnSpc>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a:t>
            </a:r>
          </a:p>
        </p:txBody>
      </p:sp>
      <p:sp>
        <p:nvSpPr>
          <p:cNvPr id="8" name="Content Placeholder 6">
            <a:extLst>
              <a:ext uri="{FF2B5EF4-FFF2-40B4-BE49-F238E27FC236}">
                <a16:creationId xmlns:a16="http://schemas.microsoft.com/office/drawing/2014/main" xmlns="" id="{35618F27-CB8E-40E1-9C77-44F19B3E0D8D}"/>
              </a:ext>
            </a:extLst>
          </p:cNvPr>
          <p:cNvSpPr>
            <a:spLocks noGrp="1"/>
          </p:cNvSpPr>
          <p:nvPr>
            <p:ph sz="quarter" idx="10" hasCustomPrompt="1"/>
          </p:nvPr>
        </p:nvSpPr>
        <p:spPr>
          <a:xfrm>
            <a:off x="2045492" y="207376"/>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Heading</a:t>
            </a:r>
          </a:p>
        </p:txBody>
      </p:sp>
    </p:spTree>
    <p:extLst>
      <p:ext uri="{BB962C8B-B14F-4D97-AF65-F5344CB8AC3E}">
        <p14:creationId xmlns:p14="http://schemas.microsoft.com/office/powerpoint/2010/main" val="175976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030426BD-E764-4A4C-9011-EA352FC8D98E}"/>
              </a:ext>
            </a:extLst>
          </p:cNvPr>
          <p:cNvSpPr>
            <a:spLocks noGrp="1"/>
          </p:cNvSpPr>
          <p:nvPr>
            <p:ph sz="quarter" idx="10" hasCustomPrompt="1"/>
          </p:nvPr>
        </p:nvSpPr>
        <p:spPr>
          <a:xfrm>
            <a:off x="2446338" y="2875230"/>
            <a:ext cx="7402512" cy="2832100"/>
          </a:xfrm>
          <a:prstGeom prst="rect">
            <a:avLst/>
          </a:prstGeom>
        </p:spPr>
        <p:txBody>
          <a:bodyPr/>
          <a:lstStyle>
            <a:lvl1pPr algn="ctr">
              <a:buNone/>
              <a:defRPr sz="7400" b="1" cap="none" spc="0">
                <a:ln w="0"/>
                <a:solidFill>
                  <a:schemeClr val="tx1"/>
                </a:solidFill>
                <a:effectLst/>
              </a:defRPr>
            </a:lvl1pPr>
            <a:lvl2pPr>
              <a:defRPr b="0" cap="none" spc="0">
                <a:ln w="0"/>
                <a:solidFill>
                  <a:schemeClr val="tx1"/>
                </a:solidFill>
                <a:effectLst>
                  <a:outerShdw blurRad="38100" dist="19050" dir="2700000" algn="tl" rotWithShape="0">
                    <a:schemeClr val="dk1">
                      <a:alpha val="40000"/>
                    </a:schemeClr>
                  </a:outerShdw>
                </a:effectLst>
              </a:defRPr>
            </a:lvl2pPr>
            <a:lvl3pPr>
              <a:defRPr b="0" cap="none" spc="0">
                <a:ln w="0"/>
                <a:solidFill>
                  <a:schemeClr val="tx1"/>
                </a:solidFill>
                <a:effectLst>
                  <a:outerShdw blurRad="38100" dist="19050" dir="2700000" algn="tl" rotWithShape="0">
                    <a:schemeClr val="dk1">
                      <a:alpha val="40000"/>
                    </a:schemeClr>
                  </a:outerShdw>
                </a:effectLst>
              </a:defRPr>
            </a:lvl3pPr>
            <a:lvl4pPr>
              <a:defRPr b="0" cap="none" spc="0">
                <a:ln w="0"/>
                <a:solidFill>
                  <a:schemeClr val="tx1"/>
                </a:solidFill>
                <a:effectLst>
                  <a:outerShdw blurRad="38100" dist="19050" dir="2700000" algn="tl" rotWithShape="0">
                    <a:schemeClr val="dk1">
                      <a:alpha val="40000"/>
                    </a:schemeClr>
                  </a:outerShdw>
                </a:effectLst>
              </a:defRPr>
            </a:lvl4pPr>
            <a:lvl5pPr>
              <a:defRPr b="0" cap="none" spc="0">
                <a:ln w="0"/>
                <a:solidFill>
                  <a:schemeClr val="tx1"/>
                </a:solidFill>
                <a:effectLst>
                  <a:outerShdw blurRad="38100" dist="19050" dir="2700000" algn="tl" rotWithShape="0">
                    <a:schemeClr val="dk1">
                      <a:alpha val="40000"/>
                    </a:schemeClr>
                  </a:outerShdw>
                </a:effectLst>
              </a:defRPr>
            </a:lvl5pPr>
          </a:lstStyle>
          <a:p>
            <a:pPr lvl="0"/>
            <a:r>
              <a:rPr lang="en-US" dirty="0"/>
              <a:t>THANK YOU</a:t>
            </a:r>
            <a:endParaRPr lang="en-IN" dirty="0"/>
          </a:p>
        </p:txBody>
      </p:sp>
      <p:sp>
        <p:nvSpPr>
          <p:cNvPr id="5" name="Content Placeholder 6">
            <a:extLst>
              <a:ext uri="{FF2B5EF4-FFF2-40B4-BE49-F238E27FC236}">
                <a16:creationId xmlns:a16="http://schemas.microsoft.com/office/drawing/2014/main" xmlns="" id="{0FBC8F38-893B-475B-926F-78FE4F7D399F}"/>
              </a:ext>
            </a:extLst>
          </p:cNvPr>
          <p:cNvSpPr>
            <a:spLocks noGrp="1"/>
          </p:cNvSpPr>
          <p:nvPr>
            <p:ph sz="quarter" idx="11"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Tree>
    <p:extLst>
      <p:ext uri="{BB962C8B-B14F-4D97-AF65-F5344CB8AC3E}">
        <p14:creationId xmlns:p14="http://schemas.microsoft.com/office/powerpoint/2010/main" val="20990312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D2D3E1D6-7737-41A0-8122-9D180736A63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84D0B161-5707-460A-A3B7-C31938B5AB7A}"/>
              </a:ext>
            </a:extLst>
          </p:cNvPr>
          <p:cNvPicPr>
            <a:picLocks noChangeAspect="1"/>
          </p:cNvPicPr>
          <p:nvPr userDrawn="1"/>
        </p:nvPicPr>
        <p:blipFill>
          <a:blip r:embed="rId6"/>
          <a:stretch>
            <a:fillRect/>
          </a:stretch>
        </p:blipFill>
        <p:spPr>
          <a:xfrm>
            <a:off x="0" y="2597"/>
            <a:ext cx="1504949" cy="1023587"/>
          </a:xfrm>
          <a:prstGeom prst="rect">
            <a:avLst/>
          </a:prstGeom>
        </p:spPr>
      </p:pic>
      <p:sp>
        <p:nvSpPr>
          <p:cNvPr id="16" name="Title 1">
            <a:extLst>
              <a:ext uri="{FF2B5EF4-FFF2-40B4-BE49-F238E27FC236}">
                <a16:creationId xmlns:a16="http://schemas.microsoft.com/office/drawing/2014/main" xmlns="" id="{6DBE64E5-8EAF-45B4-8182-9635EF6DD25A}"/>
              </a:ext>
            </a:extLst>
          </p:cNvPr>
          <p:cNvSpPr txBox="1">
            <a:spLocks noChangeArrowheads="1"/>
          </p:cNvSpPr>
          <p:nvPr userDrawn="1"/>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043105819"/>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W5P8GlaEOSI&amp;feature=youtu.b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EAC33AA3-B0DC-4C41-8622-28C53461CABF}"/>
              </a:ext>
            </a:extLst>
          </p:cNvPr>
          <p:cNvSpPr>
            <a:spLocks noGrp="1"/>
          </p:cNvSpPr>
          <p:nvPr>
            <p:ph sz="quarter" idx="10"/>
          </p:nvPr>
        </p:nvSpPr>
        <p:spPr/>
        <p:txBody>
          <a:bodyPr/>
          <a:lstStyle/>
          <a:p>
            <a:r>
              <a:rPr lang="en-IN" dirty="0"/>
              <a:t>School of Computing Science and Engineering</a:t>
            </a:r>
          </a:p>
        </p:txBody>
      </p:sp>
      <p:sp>
        <p:nvSpPr>
          <p:cNvPr id="5" name="Content Placeholder 4">
            <a:extLst>
              <a:ext uri="{FF2B5EF4-FFF2-40B4-BE49-F238E27FC236}">
                <a16:creationId xmlns:a16="http://schemas.microsoft.com/office/drawing/2014/main" xmlns="" id="{FD6710BD-CFDC-4706-B5BD-5BED1982A272}"/>
              </a:ext>
            </a:extLst>
          </p:cNvPr>
          <p:cNvSpPr>
            <a:spLocks noGrp="1"/>
          </p:cNvSpPr>
          <p:nvPr>
            <p:ph sz="quarter" idx="11"/>
          </p:nvPr>
        </p:nvSpPr>
        <p:spPr>
          <a:xfrm>
            <a:off x="1504947" y="610711"/>
            <a:ext cx="3966358" cy="401637"/>
          </a:xfrm>
        </p:spPr>
        <p:txBody>
          <a:bodyPr/>
          <a:lstStyle/>
          <a:p>
            <a:r>
              <a:rPr lang="en-IN" sz="2000" dirty="0"/>
              <a:t>Course Code:</a:t>
            </a:r>
          </a:p>
        </p:txBody>
      </p:sp>
      <p:sp>
        <p:nvSpPr>
          <p:cNvPr id="6" name="Content Placeholder 5">
            <a:extLst>
              <a:ext uri="{FF2B5EF4-FFF2-40B4-BE49-F238E27FC236}">
                <a16:creationId xmlns:a16="http://schemas.microsoft.com/office/drawing/2014/main" xmlns="" id="{B77AB2BC-DF25-469F-8B90-0D8AE4B5DDCD}"/>
              </a:ext>
            </a:extLst>
          </p:cNvPr>
          <p:cNvSpPr>
            <a:spLocks noGrp="1"/>
          </p:cNvSpPr>
          <p:nvPr>
            <p:ph sz="quarter" idx="12"/>
          </p:nvPr>
        </p:nvSpPr>
        <p:spPr>
          <a:xfrm>
            <a:off x="5332163" y="610710"/>
            <a:ext cx="6940627" cy="401638"/>
          </a:xfrm>
        </p:spPr>
        <p:txBody>
          <a:bodyPr/>
          <a:lstStyle/>
          <a:p>
            <a:r>
              <a:rPr lang="en-IN" sz="2000" dirty="0"/>
              <a:t>Course Name: Computer Graphics</a:t>
            </a:r>
            <a:endParaRPr lang="en-IN" dirty="0"/>
          </a:p>
        </p:txBody>
      </p:sp>
      <p:sp>
        <p:nvSpPr>
          <p:cNvPr id="9" name="Content Placeholder 8">
            <a:extLst>
              <a:ext uri="{FF2B5EF4-FFF2-40B4-BE49-F238E27FC236}">
                <a16:creationId xmlns:a16="http://schemas.microsoft.com/office/drawing/2014/main" xmlns="" id="{649E84E8-A18B-4E0E-84B7-DDDC1663DA68}"/>
              </a:ext>
            </a:extLst>
          </p:cNvPr>
          <p:cNvSpPr>
            <a:spLocks noGrp="1"/>
          </p:cNvSpPr>
          <p:nvPr>
            <p:ph sz="quarter" idx="13"/>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a:t>
            </a:r>
            <a:endParaRPr lang="en-IN" b="1" dirty="0"/>
          </a:p>
        </p:txBody>
      </p:sp>
      <p:sp>
        <p:nvSpPr>
          <p:cNvPr id="10" name="Content Placeholder 9">
            <a:extLst>
              <a:ext uri="{FF2B5EF4-FFF2-40B4-BE49-F238E27FC236}">
                <a16:creationId xmlns:a16="http://schemas.microsoft.com/office/drawing/2014/main" xmlns="" id="{83FCDACA-5BF7-46C4-A2F4-86B251C944D8}"/>
              </a:ext>
            </a:extLst>
          </p:cNvPr>
          <p:cNvSpPr>
            <a:spLocks noGrp="1"/>
          </p:cNvSpPr>
          <p:nvPr>
            <p:ph sz="quarter" idx="14"/>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r>
              <a:rPr kumimoji="0" lang="en-IN" altLang="zh-CN" sz="2800" b="1" i="0" u="none" strike="noStrike" kern="1200" cap="none" spc="0" normalizeH="0" baseline="0" noProof="0" dirty="0" err="1">
                <a:ln>
                  <a:noFill/>
                </a:ln>
                <a:solidFill>
                  <a:schemeClr val="bg1"/>
                </a:solidFill>
                <a:effectLst/>
                <a:uLnTx/>
                <a:uFillTx/>
                <a:latin typeface="Tinos"/>
                <a:ea typeface="+mj-ea"/>
                <a:cs typeface="+mj-cs"/>
              </a:rPr>
              <a:t>B.Tech</a:t>
            </a:r>
            <a:endParaRPr lang="en-IN" dirty="0"/>
          </a:p>
        </p:txBody>
      </p:sp>
      <p:sp>
        <p:nvSpPr>
          <p:cNvPr id="2" name="Title 1">
            <a:extLst>
              <a:ext uri="{FF2B5EF4-FFF2-40B4-BE49-F238E27FC236}">
                <a16:creationId xmlns:a16="http://schemas.microsoft.com/office/drawing/2014/main" xmlns="" id="{D7407D14-4651-436E-887F-13AB7163B65C}"/>
              </a:ext>
            </a:extLst>
          </p:cNvPr>
          <p:cNvSpPr txBox="1">
            <a:spLocks/>
          </p:cNvSpPr>
          <p:nvPr/>
        </p:nvSpPr>
        <p:spPr>
          <a:xfrm>
            <a:off x="1838324" y="1770635"/>
            <a:ext cx="8752735" cy="3306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Subject Code:</a:t>
            </a:r>
          </a:p>
          <a:p>
            <a:r>
              <a:rPr lang="en-IN" b="1" dirty="0"/>
              <a:t>Subject Name: Computer Graphics</a:t>
            </a:r>
          </a:p>
        </p:txBody>
      </p:sp>
    </p:spTree>
    <p:extLst>
      <p:ext uri="{BB962C8B-B14F-4D97-AF65-F5344CB8AC3E}">
        <p14:creationId xmlns:p14="http://schemas.microsoft.com/office/powerpoint/2010/main" val="645367229"/>
      </p:ext>
    </p:extLst>
  </p:cSld>
  <p:clrMapOvr>
    <a:masterClrMapping/>
  </p:clrMapOvr>
  <mc:AlternateContent xmlns:mc="http://schemas.openxmlformats.org/markup-compatibility/2006" xmlns:p14="http://schemas.microsoft.com/office/powerpoint/2010/main">
    <mc:Choice Requires="p14">
      <p:transition spd="slow" p14:dur="2000" advTm="8481"/>
    </mc:Choice>
    <mc:Fallback xmlns="">
      <p:transition spd="slow" advTm="84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Introduction</a:t>
            </a:r>
          </a:p>
        </p:txBody>
      </p:sp>
      <p:pic>
        <p:nvPicPr>
          <p:cNvPr id="1026" name="Picture 2">
            <a:extLst>
              <a:ext uri="{FF2B5EF4-FFF2-40B4-BE49-F238E27FC236}">
                <a16:creationId xmlns:a16="http://schemas.microsoft.com/office/drawing/2014/main" xmlns="" id="{A7BFEC2D-3AA7-DB3A-A364-B174C802F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983489" y="1662402"/>
            <a:ext cx="4225022" cy="3758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62027"/>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A Plane in three-dimensional (3D) geometry can be considered as a surface such that the line segment joining any two points on the surface lies completely on it. </a:t>
            </a:r>
          </a:p>
          <a:p>
            <a:pPr algn="just" fontAlgn="auto">
              <a:spcAft>
                <a:spcPts val="0"/>
              </a:spcAft>
              <a:defRPr/>
            </a:pPr>
            <a:r>
              <a:rPr lang="en-US" sz="2400" dirty="0"/>
              <a:t>The general form of a plane in 3D is a first-degree equation in x, y, z i.e. (a x + b y + c z + d = 0) where (x, y, z) represents the coordinates of a variable point on the plane.</a:t>
            </a:r>
          </a:p>
          <a:p>
            <a:pPr algn="just" fontAlgn="auto">
              <a:spcAft>
                <a:spcPts val="0"/>
              </a:spcAft>
              <a:defRPr/>
            </a:pPr>
            <a:r>
              <a:rPr lang="en-US" sz="2400" dirty="0"/>
              <a:t>slope-intercept equation for a straight line is</a:t>
            </a:r>
          </a:p>
          <a:p>
            <a:pPr algn="just" fontAlgn="auto">
              <a:spcAft>
                <a:spcPts val="0"/>
              </a:spcAft>
              <a:defRPr/>
            </a:pPr>
            <a:r>
              <a:rPr lang="en-US" sz="2400" dirty="0"/>
              <a:t>y=</a:t>
            </a:r>
            <a:r>
              <a:rPr lang="en-US" sz="2400" dirty="0" err="1"/>
              <a:t>mx+c</a:t>
            </a:r>
            <a:endParaRPr lang="en-US" sz="2400" dirty="0"/>
          </a:p>
          <a:p>
            <a:pPr algn="just" fontAlgn="auto">
              <a:spcAft>
                <a:spcPts val="0"/>
              </a:spcAft>
              <a:defRPr/>
            </a:pPr>
            <a:r>
              <a:rPr lang="en-US" sz="2400" dirty="0"/>
              <a:t>Where m slope , c as the y intercept</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Introduction</a:t>
            </a:r>
          </a:p>
        </p:txBody>
      </p:sp>
    </p:spTree>
    <p:extLst>
      <p:ext uri="{BB962C8B-B14F-4D97-AF65-F5344CB8AC3E}">
        <p14:creationId xmlns:p14="http://schemas.microsoft.com/office/powerpoint/2010/main" val="3933514822"/>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Line Drawing Algorithms</a:t>
            </a:r>
          </a:p>
        </p:txBody>
      </p:sp>
      <p:pic>
        <p:nvPicPr>
          <p:cNvPr id="1026" name="Picture 2">
            <a:extLst>
              <a:ext uri="{FF2B5EF4-FFF2-40B4-BE49-F238E27FC236}">
                <a16:creationId xmlns:a16="http://schemas.microsoft.com/office/drawing/2014/main" xmlns="" id="{2701BC22-882D-0BA7-966D-6F51449783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381" y="4251568"/>
            <a:ext cx="6010275"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1">
            <a:extLst>
              <a:ext uri="{FF2B5EF4-FFF2-40B4-BE49-F238E27FC236}">
                <a16:creationId xmlns:a16="http://schemas.microsoft.com/office/drawing/2014/main" xmlns="" id="{1FC4C589-612F-65F0-76DE-75642ED7373C}"/>
              </a:ext>
            </a:extLst>
          </p:cNvPr>
          <p:cNvSpPr txBox="1">
            <a:spLocks/>
          </p:cNvSpPr>
          <p:nvPr/>
        </p:nvSpPr>
        <p:spPr>
          <a:xfrm>
            <a:off x="348944" y="1432193"/>
            <a:ext cx="11497616" cy="443361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gn="just">
              <a:defRPr/>
            </a:pPr>
            <a:r>
              <a:rPr lang="en-US" dirty="0"/>
              <a:t>In computer graphics, popular algorithms used to generate lines are,</a:t>
            </a:r>
          </a:p>
          <a:p>
            <a:pPr marL="457200" indent="-457200" algn="just">
              <a:buFont typeface="+mj-lt"/>
              <a:buAutoNum type="arabicPeriod"/>
              <a:defRPr/>
            </a:pPr>
            <a:r>
              <a:rPr lang="en-US" dirty="0"/>
              <a:t>Digital Differential Analyzer (DDA) Line Drawing Algorithm</a:t>
            </a:r>
          </a:p>
          <a:p>
            <a:pPr marL="457200" indent="-457200" algn="just">
              <a:buFont typeface="+mj-lt"/>
              <a:buAutoNum type="arabicPeriod"/>
              <a:defRPr/>
            </a:pPr>
            <a:r>
              <a:rPr lang="en-US" dirty="0" err="1"/>
              <a:t>Bresenham’s</a:t>
            </a:r>
            <a:r>
              <a:rPr lang="en-US" dirty="0"/>
              <a:t> Line Drawing Algorithm</a:t>
            </a:r>
          </a:p>
          <a:p>
            <a:pPr marL="457200" indent="-457200" algn="just">
              <a:buFont typeface="+mj-lt"/>
              <a:buAutoNum type="arabicPeriod"/>
              <a:defRPr/>
            </a:pPr>
            <a:r>
              <a:rPr lang="en-US" dirty="0"/>
              <a:t>Mid Point Line Drawing Algorithm</a:t>
            </a:r>
          </a:p>
        </p:txBody>
      </p:sp>
    </p:spTree>
    <p:extLst>
      <p:ext uri="{BB962C8B-B14F-4D97-AF65-F5344CB8AC3E}">
        <p14:creationId xmlns:p14="http://schemas.microsoft.com/office/powerpoint/2010/main" val="1689998449"/>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301564"/>
            <a:ext cx="11497616" cy="5117897"/>
          </a:xfrm>
        </p:spPr>
        <p:txBody>
          <a:bodyPr/>
          <a:lstStyle/>
          <a:p>
            <a:pPr algn="just">
              <a:defRPr/>
            </a:pPr>
            <a:r>
              <a:rPr lang="en-US" sz="2400" dirty="0"/>
              <a:t>DDA Algorithm is the simplest line drawing algorithm.</a:t>
            </a:r>
          </a:p>
          <a:p>
            <a:pPr algn="just" fontAlgn="auto">
              <a:spcAft>
                <a:spcPts val="0"/>
              </a:spcAft>
              <a:defRPr/>
            </a:pPr>
            <a:r>
              <a:rPr lang="en-US" sz="2400" dirty="0"/>
              <a:t>Given the starting and ending coordinates of a line, DDA Algorithm attempts to generate the points between the starting and ending coordinates.</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1. DDA Algorith</a:t>
            </a:r>
            <a:r>
              <a:rPr lang="en-US" dirty="0"/>
              <a:t>m</a:t>
            </a:r>
            <a:endParaRPr lang="en-US" sz="2800" b="1" dirty="0"/>
          </a:p>
        </p:txBody>
      </p:sp>
    </p:spTree>
    <p:extLst>
      <p:ext uri="{BB962C8B-B14F-4D97-AF65-F5344CB8AC3E}">
        <p14:creationId xmlns:p14="http://schemas.microsoft.com/office/powerpoint/2010/main" val="177833040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301564"/>
            <a:ext cx="6126501" cy="5117897"/>
          </a:xfrm>
        </p:spPr>
        <p:txBody>
          <a:bodyPr/>
          <a:lstStyle/>
          <a:p>
            <a:pPr marL="0" indent="0" algn="l" fontAlgn="base">
              <a:buNone/>
            </a:pPr>
            <a:r>
              <a:rPr lang="en-IN" sz="1800" b="0" i="1" dirty="0">
                <a:solidFill>
                  <a:srgbClr val="273239"/>
                </a:solidFill>
                <a:effectLst/>
                <a:latin typeface="urw-din"/>
              </a:rPr>
              <a:t>// calculate dx , </a:t>
            </a:r>
            <a:r>
              <a:rPr lang="en-IN" sz="1800" b="0" i="1" dirty="0" err="1">
                <a:solidFill>
                  <a:srgbClr val="273239"/>
                </a:solidFill>
                <a:effectLst/>
                <a:latin typeface="urw-din"/>
              </a:rPr>
              <a:t>dy</a:t>
            </a:r>
            <a:endParaRPr lang="en-IN" sz="1800" b="0" i="1" dirty="0">
              <a:solidFill>
                <a:srgbClr val="273239"/>
              </a:solidFill>
              <a:effectLst/>
              <a:latin typeface="urw-din"/>
            </a:endParaRPr>
          </a:p>
          <a:p>
            <a:pPr marL="0" indent="0" algn="l" fontAlgn="base">
              <a:buNone/>
            </a:pPr>
            <a:r>
              <a:rPr lang="en-IN" sz="1800" b="0" i="1" dirty="0">
                <a:solidFill>
                  <a:srgbClr val="273239"/>
                </a:solidFill>
                <a:effectLst/>
                <a:latin typeface="urw-din"/>
              </a:rPr>
              <a:t>dx = X1 – X0;</a:t>
            </a:r>
            <a:br>
              <a:rPr lang="en-IN" sz="1800" b="0" i="1" dirty="0">
                <a:solidFill>
                  <a:srgbClr val="273239"/>
                </a:solidFill>
                <a:effectLst/>
                <a:latin typeface="urw-din"/>
              </a:rPr>
            </a:br>
            <a:r>
              <a:rPr lang="en-IN" sz="1800" b="0" i="1" dirty="0" err="1">
                <a:solidFill>
                  <a:srgbClr val="273239"/>
                </a:solidFill>
                <a:effectLst/>
                <a:latin typeface="urw-din"/>
              </a:rPr>
              <a:t>dy</a:t>
            </a:r>
            <a:r>
              <a:rPr lang="en-IN" sz="1800" b="0" i="1" dirty="0">
                <a:solidFill>
                  <a:srgbClr val="273239"/>
                </a:solidFill>
                <a:effectLst/>
                <a:latin typeface="urw-din"/>
              </a:rPr>
              <a:t> = Y1 – Y0;</a:t>
            </a:r>
          </a:p>
          <a:p>
            <a:pPr marL="0" indent="0" algn="l" fontAlgn="base">
              <a:buNone/>
            </a:pPr>
            <a:r>
              <a:rPr lang="en-IN" sz="1800" b="0" i="1" dirty="0">
                <a:solidFill>
                  <a:srgbClr val="273239"/>
                </a:solidFill>
                <a:effectLst/>
                <a:latin typeface="urw-din"/>
              </a:rPr>
              <a:t>// Depending upon absolute value of dx &amp; </a:t>
            </a:r>
            <a:r>
              <a:rPr lang="en-IN" sz="1800" b="0" i="1" dirty="0" err="1">
                <a:solidFill>
                  <a:srgbClr val="273239"/>
                </a:solidFill>
                <a:effectLst/>
                <a:latin typeface="urw-din"/>
              </a:rPr>
              <a:t>dy</a:t>
            </a:r>
            <a:r>
              <a:rPr lang="en-IN" sz="1800" b="0" i="1" dirty="0">
                <a:solidFill>
                  <a:srgbClr val="273239"/>
                </a:solidFill>
                <a:effectLst/>
                <a:latin typeface="urw-din"/>
              </a:rPr>
              <a:t/>
            </a:r>
            <a:br>
              <a:rPr lang="en-IN" sz="1800" b="0" i="1" dirty="0">
                <a:solidFill>
                  <a:srgbClr val="273239"/>
                </a:solidFill>
                <a:effectLst/>
                <a:latin typeface="urw-din"/>
              </a:rPr>
            </a:br>
            <a:r>
              <a:rPr lang="en-IN" sz="1800" b="0" i="1" dirty="0">
                <a:solidFill>
                  <a:srgbClr val="273239"/>
                </a:solidFill>
                <a:effectLst/>
                <a:latin typeface="urw-din"/>
              </a:rPr>
              <a:t>// choose number of steps to put pixel as</a:t>
            </a:r>
          </a:p>
          <a:p>
            <a:pPr marL="0" indent="0" algn="l" fontAlgn="base">
              <a:buNone/>
            </a:pPr>
            <a:r>
              <a:rPr lang="en-IN" sz="1800" b="0" i="1" dirty="0">
                <a:solidFill>
                  <a:srgbClr val="273239"/>
                </a:solidFill>
                <a:effectLst/>
                <a:latin typeface="urw-din"/>
              </a:rPr>
              <a:t>// steps = abs(dx) &gt; abs(</a:t>
            </a:r>
            <a:r>
              <a:rPr lang="en-IN" sz="1800" b="0" i="1" dirty="0" err="1">
                <a:solidFill>
                  <a:srgbClr val="273239"/>
                </a:solidFill>
                <a:effectLst/>
                <a:latin typeface="urw-din"/>
              </a:rPr>
              <a:t>dy</a:t>
            </a:r>
            <a:r>
              <a:rPr lang="en-IN" sz="1800" b="0" i="1" dirty="0">
                <a:solidFill>
                  <a:srgbClr val="273239"/>
                </a:solidFill>
                <a:effectLst/>
                <a:latin typeface="urw-din"/>
              </a:rPr>
              <a:t>) ? abs(dx) : abs(</a:t>
            </a:r>
            <a:r>
              <a:rPr lang="en-IN" sz="1800" b="0" i="1" dirty="0" err="1">
                <a:solidFill>
                  <a:srgbClr val="273239"/>
                </a:solidFill>
                <a:effectLst/>
                <a:latin typeface="urw-din"/>
              </a:rPr>
              <a:t>dy</a:t>
            </a:r>
            <a:r>
              <a:rPr lang="en-IN" sz="1800" b="0" i="1" dirty="0">
                <a:solidFill>
                  <a:srgbClr val="273239"/>
                </a:solidFill>
                <a:effectLst/>
                <a:latin typeface="urw-din"/>
              </a:rPr>
              <a:t>)</a:t>
            </a:r>
            <a:br>
              <a:rPr lang="en-IN" sz="1800" b="0" i="1" dirty="0">
                <a:solidFill>
                  <a:srgbClr val="273239"/>
                </a:solidFill>
                <a:effectLst/>
                <a:latin typeface="urw-din"/>
              </a:rPr>
            </a:br>
            <a:r>
              <a:rPr lang="en-IN" sz="1800" b="0" i="1" dirty="0">
                <a:solidFill>
                  <a:srgbClr val="273239"/>
                </a:solidFill>
                <a:effectLst/>
                <a:latin typeface="urw-din"/>
              </a:rPr>
              <a:t>steps = abs(dx) &gt; abs(</a:t>
            </a:r>
            <a:r>
              <a:rPr lang="en-IN" sz="1800" b="0" i="1" dirty="0" err="1">
                <a:solidFill>
                  <a:srgbClr val="273239"/>
                </a:solidFill>
                <a:effectLst/>
                <a:latin typeface="urw-din"/>
              </a:rPr>
              <a:t>dy</a:t>
            </a:r>
            <a:r>
              <a:rPr lang="en-IN" sz="1800" b="0" i="1" dirty="0">
                <a:solidFill>
                  <a:srgbClr val="273239"/>
                </a:solidFill>
                <a:effectLst/>
                <a:latin typeface="urw-din"/>
              </a:rPr>
              <a:t>) ? abs(dx) : abs(</a:t>
            </a:r>
            <a:r>
              <a:rPr lang="en-IN" sz="1800" b="0" i="1" dirty="0" err="1">
                <a:solidFill>
                  <a:srgbClr val="273239"/>
                </a:solidFill>
                <a:effectLst/>
                <a:latin typeface="urw-din"/>
              </a:rPr>
              <a:t>dy</a:t>
            </a:r>
            <a:r>
              <a:rPr lang="en-IN" sz="1800" b="0" i="1" dirty="0">
                <a:solidFill>
                  <a:srgbClr val="273239"/>
                </a:solidFill>
                <a:effectLst/>
                <a:latin typeface="urw-din"/>
              </a:rPr>
              <a:t>);</a:t>
            </a:r>
          </a:p>
          <a:p>
            <a:pPr marL="0" indent="0" algn="l" fontAlgn="base">
              <a:buNone/>
            </a:pPr>
            <a:r>
              <a:rPr lang="en-IN" sz="1800" b="0" i="1" dirty="0">
                <a:solidFill>
                  <a:srgbClr val="273239"/>
                </a:solidFill>
                <a:effectLst/>
                <a:latin typeface="urw-din"/>
              </a:rPr>
              <a:t>// calculate increment in x &amp; y for each steps</a:t>
            </a:r>
          </a:p>
          <a:p>
            <a:pPr marL="0" indent="0" fontAlgn="base">
              <a:buNone/>
            </a:pPr>
            <a:r>
              <a:rPr lang="en-IN" sz="1800" i="1" dirty="0" err="1">
                <a:solidFill>
                  <a:srgbClr val="273239"/>
                </a:solidFill>
                <a:latin typeface="urw-din"/>
              </a:rPr>
              <a:t>Xinc</a:t>
            </a:r>
            <a:r>
              <a:rPr lang="en-IN" sz="1800" i="1" dirty="0">
                <a:solidFill>
                  <a:srgbClr val="273239"/>
                </a:solidFill>
                <a:latin typeface="urw-din"/>
              </a:rPr>
              <a:t> = dx / (float) steps;</a:t>
            </a:r>
            <a:br>
              <a:rPr lang="en-IN" sz="1800" i="1" dirty="0">
                <a:solidFill>
                  <a:srgbClr val="273239"/>
                </a:solidFill>
                <a:latin typeface="urw-din"/>
              </a:rPr>
            </a:br>
            <a:r>
              <a:rPr lang="en-IN" sz="1800" i="1" dirty="0" err="1">
                <a:solidFill>
                  <a:srgbClr val="273239"/>
                </a:solidFill>
                <a:latin typeface="urw-din"/>
              </a:rPr>
              <a:t>Yinc</a:t>
            </a:r>
            <a:r>
              <a:rPr lang="en-IN" sz="1800" i="1" dirty="0">
                <a:solidFill>
                  <a:srgbClr val="273239"/>
                </a:solidFill>
                <a:latin typeface="urw-din"/>
              </a:rPr>
              <a:t> = </a:t>
            </a:r>
            <a:r>
              <a:rPr lang="en-IN" sz="1800" i="1" dirty="0" err="1">
                <a:solidFill>
                  <a:srgbClr val="273239"/>
                </a:solidFill>
                <a:latin typeface="urw-din"/>
              </a:rPr>
              <a:t>dy</a:t>
            </a:r>
            <a:r>
              <a:rPr lang="en-IN" sz="1800" i="1" dirty="0">
                <a:solidFill>
                  <a:srgbClr val="273239"/>
                </a:solidFill>
                <a:latin typeface="urw-din"/>
              </a:rPr>
              <a:t> / (float) steps;</a:t>
            </a:r>
          </a:p>
          <a:p>
            <a:pPr marL="0" indent="0" algn="l" fontAlgn="base">
              <a:buNone/>
            </a:pPr>
            <a:endParaRPr lang="en-IN" sz="1800" b="0" i="1" dirty="0">
              <a:solidFill>
                <a:srgbClr val="273239"/>
              </a:solidFill>
              <a:effectLst/>
              <a:latin typeface="urw-din"/>
            </a:endParaRP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1. DDA Algorith</a:t>
            </a:r>
            <a:r>
              <a:rPr lang="en-US" dirty="0"/>
              <a:t>m</a:t>
            </a:r>
            <a:endParaRPr lang="en-US" sz="2800" b="1" dirty="0"/>
          </a:p>
        </p:txBody>
      </p:sp>
      <p:sp>
        <p:nvSpPr>
          <p:cNvPr id="4" name="Content Placeholder 1">
            <a:extLst>
              <a:ext uri="{FF2B5EF4-FFF2-40B4-BE49-F238E27FC236}">
                <a16:creationId xmlns:a16="http://schemas.microsoft.com/office/drawing/2014/main" xmlns="" id="{D0BA4011-F69B-DAF1-9ED9-7554FA099FA0}"/>
              </a:ext>
            </a:extLst>
          </p:cNvPr>
          <p:cNvSpPr txBox="1">
            <a:spLocks/>
          </p:cNvSpPr>
          <p:nvPr/>
        </p:nvSpPr>
        <p:spPr>
          <a:xfrm>
            <a:off x="6848473" y="1301564"/>
            <a:ext cx="5066719" cy="5117897"/>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fontAlgn="base">
              <a:buNone/>
            </a:pPr>
            <a:r>
              <a:rPr lang="en-IN" sz="1800" i="1" dirty="0">
                <a:solidFill>
                  <a:srgbClr val="273239"/>
                </a:solidFill>
                <a:latin typeface="urw-din"/>
              </a:rPr>
              <a:t>// Put pixel for each step</a:t>
            </a:r>
          </a:p>
          <a:p>
            <a:pPr marL="0" indent="0" fontAlgn="base">
              <a:buNone/>
            </a:pPr>
            <a:r>
              <a:rPr lang="en-IN" sz="1800" i="1" dirty="0">
                <a:solidFill>
                  <a:srgbClr val="273239"/>
                </a:solidFill>
                <a:latin typeface="urw-din"/>
              </a:rPr>
              <a:t>X = X0;</a:t>
            </a:r>
            <a:br>
              <a:rPr lang="en-IN" sz="1800" i="1" dirty="0">
                <a:solidFill>
                  <a:srgbClr val="273239"/>
                </a:solidFill>
                <a:latin typeface="urw-din"/>
              </a:rPr>
            </a:br>
            <a:r>
              <a:rPr lang="en-IN" sz="1800" i="1" dirty="0">
                <a:solidFill>
                  <a:srgbClr val="273239"/>
                </a:solidFill>
                <a:latin typeface="urw-din"/>
              </a:rPr>
              <a:t>Y = Y0;</a:t>
            </a:r>
          </a:p>
          <a:p>
            <a:pPr marL="0" indent="0" fontAlgn="base">
              <a:buNone/>
            </a:pPr>
            <a:r>
              <a:rPr lang="en-IN" sz="1800" i="1" dirty="0">
                <a:solidFill>
                  <a:srgbClr val="273239"/>
                </a:solidFill>
                <a:latin typeface="urw-din"/>
              </a:rPr>
              <a:t>for (int i = 0; i &lt;= steps; i++)</a:t>
            </a:r>
            <a:br>
              <a:rPr lang="en-IN" sz="1800" i="1" dirty="0">
                <a:solidFill>
                  <a:srgbClr val="273239"/>
                </a:solidFill>
                <a:latin typeface="urw-din"/>
              </a:rPr>
            </a:br>
            <a:r>
              <a:rPr lang="en-IN" sz="1800" i="1" dirty="0">
                <a:solidFill>
                  <a:srgbClr val="273239"/>
                </a:solidFill>
                <a:latin typeface="urw-din"/>
              </a:rPr>
              <a:t>{</a:t>
            </a:r>
            <a:br>
              <a:rPr lang="en-IN" sz="1800" i="1" dirty="0">
                <a:solidFill>
                  <a:srgbClr val="273239"/>
                </a:solidFill>
                <a:latin typeface="urw-din"/>
              </a:rPr>
            </a:br>
            <a:r>
              <a:rPr lang="en-IN" sz="1800" i="1" dirty="0">
                <a:solidFill>
                  <a:srgbClr val="273239"/>
                </a:solidFill>
                <a:latin typeface="urw-din"/>
              </a:rPr>
              <a:t>    </a:t>
            </a:r>
            <a:r>
              <a:rPr lang="en-IN" sz="1800" i="1" dirty="0" err="1">
                <a:solidFill>
                  <a:srgbClr val="273239"/>
                </a:solidFill>
                <a:latin typeface="urw-din"/>
              </a:rPr>
              <a:t>putpixel</a:t>
            </a:r>
            <a:r>
              <a:rPr lang="en-IN" sz="1800" i="1" dirty="0">
                <a:solidFill>
                  <a:srgbClr val="273239"/>
                </a:solidFill>
                <a:latin typeface="urw-din"/>
              </a:rPr>
              <a:t> (round(X),round(Y),WHITE);</a:t>
            </a:r>
            <a:br>
              <a:rPr lang="en-IN" sz="1800" i="1" dirty="0">
                <a:solidFill>
                  <a:srgbClr val="273239"/>
                </a:solidFill>
                <a:latin typeface="urw-din"/>
              </a:rPr>
            </a:br>
            <a:r>
              <a:rPr lang="en-IN" sz="1800" i="1" dirty="0">
                <a:solidFill>
                  <a:srgbClr val="273239"/>
                </a:solidFill>
                <a:latin typeface="urw-din"/>
              </a:rPr>
              <a:t>    X += </a:t>
            </a:r>
            <a:r>
              <a:rPr lang="en-IN" sz="1800" i="1" dirty="0" err="1">
                <a:solidFill>
                  <a:srgbClr val="273239"/>
                </a:solidFill>
                <a:latin typeface="urw-din"/>
              </a:rPr>
              <a:t>Xinc</a:t>
            </a:r>
            <a:r>
              <a:rPr lang="en-IN" sz="1800" i="1" dirty="0">
                <a:solidFill>
                  <a:srgbClr val="273239"/>
                </a:solidFill>
                <a:latin typeface="urw-din"/>
              </a:rPr>
              <a:t>;</a:t>
            </a:r>
            <a:br>
              <a:rPr lang="en-IN" sz="1800" i="1" dirty="0">
                <a:solidFill>
                  <a:srgbClr val="273239"/>
                </a:solidFill>
                <a:latin typeface="urw-din"/>
              </a:rPr>
            </a:br>
            <a:r>
              <a:rPr lang="en-IN" sz="1800" i="1" dirty="0">
                <a:solidFill>
                  <a:srgbClr val="273239"/>
                </a:solidFill>
                <a:latin typeface="urw-din"/>
              </a:rPr>
              <a:t>    Y += </a:t>
            </a:r>
            <a:r>
              <a:rPr lang="en-IN" sz="1800" i="1" dirty="0" err="1">
                <a:solidFill>
                  <a:srgbClr val="273239"/>
                </a:solidFill>
                <a:latin typeface="urw-din"/>
              </a:rPr>
              <a:t>Yinc</a:t>
            </a:r>
            <a:r>
              <a:rPr lang="en-IN" sz="1800" i="1" dirty="0">
                <a:solidFill>
                  <a:srgbClr val="273239"/>
                </a:solidFill>
                <a:latin typeface="urw-din"/>
              </a:rPr>
              <a:t>;</a:t>
            </a:r>
            <a:br>
              <a:rPr lang="en-IN" sz="1800" i="1" dirty="0">
                <a:solidFill>
                  <a:srgbClr val="273239"/>
                </a:solidFill>
                <a:latin typeface="urw-din"/>
              </a:rPr>
            </a:br>
            <a:r>
              <a:rPr lang="en-IN" sz="1800" i="1" dirty="0">
                <a:solidFill>
                  <a:srgbClr val="273239"/>
                </a:solidFill>
                <a:latin typeface="urw-din"/>
              </a:rPr>
              <a:t>}</a:t>
            </a:r>
          </a:p>
        </p:txBody>
      </p:sp>
    </p:spTree>
    <p:extLst>
      <p:ext uri="{BB962C8B-B14F-4D97-AF65-F5344CB8AC3E}">
        <p14:creationId xmlns:p14="http://schemas.microsoft.com/office/powerpoint/2010/main" val="714078219"/>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433619"/>
          </a:xfrm>
        </p:spPr>
        <p:txBody>
          <a:bodyPr/>
          <a:lstStyle/>
          <a:p>
            <a:pPr marL="0" indent="0" algn="just" fontAlgn="auto">
              <a:spcAft>
                <a:spcPts val="0"/>
              </a:spcAft>
              <a:buNone/>
              <a:defRPr/>
            </a:pPr>
            <a:r>
              <a:rPr lang="en-US" sz="2400" dirty="0"/>
              <a:t>The advantages of DDA Algorithm are-</a:t>
            </a:r>
          </a:p>
          <a:p>
            <a:pPr algn="just" fontAlgn="auto">
              <a:spcAft>
                <a:spcPts val="0"/>
              </a:spcAft>
              <a:defRPr/>
            </a:pPr>
            <a:r>
              <a:rPr lang="en-US" sz="2400" dirty="0"/>
              <a:t>It is a simple algorithm.</a:t>
            </a:r>
          </a:p>
          <a:p>
            <a:pPr algn="just" fontAlgn="auto">
              <a:spcAft>
                <a:spcPts val="0"/>
              </a:spcAft>
              <a:defRPr/>
            </a:pPr>
            <a:r>
              <a:rPr lang="en-US" sz="2400" dirty="0"/>
              <a:t>It is easy to implement.</a:t>
            </a:r>
          </a:p>
          <a:p>
            <a:pPr algn="just" fontAlgn="auto">
              <a:spcAft>
                <a:spcPts val="0"/>
              </a:spcAft>
              <a:defRPr/>
            </a:pPr>
            <a:r>
              <a:rPr lang="en-US" sz="2400" dirty="0"/>
              <a:t>It avoids using the multiplication operation which is costly in terms of time complexity.</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1. DDA Algorith</a:t>
            </a:r>
            <a:r>
              <a:rPr lang="en-US" dirty="0"/>
              <a:t>m Advantages</a:t>
            </a:r>
            <a:endParaRPr lang="en-US" sz="2800" b="1" dirty="0"/>
          </a:p>
        </p:txBody>
      </p:sp>
    </p:spTree>
    <p:extLst>
      <p:ext uri="{BB962C8B-B14F-4D97-AF65-F5344CB8AC3E}">
        <p14:creationId xmlns:p14="http://schemas.microsoft.com/office/powerpoint/2010/main" val="1579792931"/>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marL="0" indent="0" algn="just" fontAlgn="auto">
              <a:spcAft>
                <a:spcPts val="0"/>
              </a:spcAft>
              <a:buNone/>
              <a:defRPr/>
            </a:pPr>
            <a:r>
              <a:rPr lang="en-US" sz="2400" dirty="0"/>
              <a:t>The disadvantages of DDA Algorithm are-</a:t>
            </a:r>
          </a:p>
          <a:p>
            <a:pPr algn="just">
              <a:defRPr/>
            </a:pPr>
            <a:r>
              <a:rPr lang="en-US" sz="2400" dirty="0"/>
              <a:t>There is an extra overhead of using round off( ) function.</a:t>
            </a:r>
          </a:p>
          <a:p>
            <a:pPr algn="just">
              <a:defRPr/>
            </a:pPr>
            <a:r>
              <a:rPr lang="en-US" sz="2400" dirty="0"/>
              <a:t>Using round off( ) function increases time complexity of the algorithm.</a:t>
            </a:r>
          </a:p>
          <a:p>
            <a:pPr algn="just">
              <a:defRPr/>
            </a:pPr>
            <a:r>
              <a:rPr lang="en-US" sz="2400" dirty="0"/>
              <a:t>Resulted lines are not smooth because of round off( ) function.</a:t>
            </a:r>
          </a:p>
          <a:p>
            <a:pPr algn="just">
              <a:defRPr/>
            </a:pPr>
            <a:r>
              <a:rPr lang="en-US" sz="2400" dirty="0"/>
              <a:t>The points generated by this algorithm are not accurate.</a:t>
            </a:r>
          </a:p>
          <a:p>
            <a:pPr algn="just">
              <a:defRPr/>
            </a:pPr>
            <a:endParaRPr lang="en-US" dirty="0"/>
          </a:p>
          <a:p>
            <a:pPr algn="just">
              <a:defRPr/>
            </a:pPr>
            <a:r>
              <a:rPr lang="en-US" sz="2400" dirty="0"/>
              <a:t>Web Reference: </a:t>
            </a:r>
            <a:r>
              <a:rPr lang="en-US" sz="2400" dirty="0">
                <a:hlinkClick r:id="rId2"/>
              </a:rPr>
              <a:t>https://www.youtube.com/watch?v=W5P8GlaEOSI&amp;feature=youtu.be</a:t>
            </a:r>
            <a:endParaRPr lang="en-US" sz="2400" dirty="0"/>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1. DDA Algorith</a:t>
            </a:r>
            <a:r>
              <a:rPr lang="en-US" dirty="0"/>
              <a:t>m Disadvantages</a:t>
            </a:r>
            <a:endParaRPr lang="en-US" sz="2800" b="1" dirty="0"/>
          </a:p>
        </p:txBody>
      </p:sp>
    </p:spTree>
    <p:extLst>
      <p:ext uri="{BB962C8B-B14F-4D97-AF65-F5344CB8AC3E}">
        <p14:creationId xmlns:p14="http://schemas.microsoft.com/office/powerpoint/2010/main" val="4004895468"/>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algn="just">
              <a:defRPr/>
            </a:pPr>
            <a:r>
              <a:rPr lang="en-US" sz="2400" dirty="0"/>
              <a:t>Given the coordinate of two points A(x1, y1) and B(x2, y2). The task is to find all the intermediate points required for drawing line AB on the computer screen of pixels. Note that every pixel has integer coordinates.</a:t>
            </a:r>
          </a:p>
          <a:p>
            <a:pPr marL="0" indent="0" algn="just">
              <a:buNone/>
              <a:defRPr/>
            </a:pPr>
            <a:r>
              <a:rPr lang="en-US" sz="2400" b="1" dirty="0"/>
              <a:t>Examples: </a:t>
            </a:r>
          </a:p>
          <a:p>
            <a:pPr algn="just">
              <a:defRPr/>
            </a:pPr>
            <a:r>
              <a:rPr lang="en-US" sz="2400" dirty="0"/>
              <a:t>Input  : A(0,0), B(4,4)</a:t>
            </a:r>
          </a:p>
          <a:p>
            <a:pPr algn="just">
              <a:defRPr/>
            </a:pPr>
            <a:r>
              <a:rPr lang="en-US" sz="2400" dirty="0"/>
              <a:t>Output : (0,0), (1,1), (2,2), (3,3), (4,4)</a:t>
            </a:r>
          </a:p>
          <a:p>
            <a:pPr algn="just">
              <a:defRPr/>
            </a:pPr>
            <a:r>
              <a:rPr lang="en-US" sz="2400" dirty="0"/>
              <a:t>Input  : A(0,0), B(4,2)</a:t>
            </a:r>
          </a:p>
          <a:p>
            <a:pPr algn="just">
              <a:defRPr/>
            </a:pPr>
            <a:r>
              <a:rPr lang="en-US" sz="2400" dirty="0"/>
              <a:t>Output : (0,0), (1,0), (2,1), (3,1), (4,2)</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2. </a:t>
            </a:r>
            <a:r>
              <a:rPr lang="en-US" sz="2800" b="1" dirty="0" err="1"/>
              <a:t>Bresenham’s</a:t>
            </a:r>
            <a:r>
              <a:rPr lang="en-US" sz="2800" b="1" dirty="0"/>
              <a:t> Line Generation Algorithm</a:t>
            </a:r>
          </a:p>
        </p:txBody>
      </p:sp>
    </p:spTree>
    <p:extLst>
      <p:ext uri="{BB962C8B-B14F-4D97-AF65-F5344CB8AC3E}">
        <p14:creationId xmlns:p14="http://schemas.microsoft.com/office/powerpoint/2010/main" val="2509444117"/>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marL="0" indent="0" algn="just">
              <a:buNone/>
              <a:defRPr/>
            </a:pPr>
            <a:r>
              <a:rPr lang="en-US" sz="2400" dirty="0"/>
              <a:t>Below are some assumptions to keep the algorithm simple. </a:t>
            </a:r>
          </a:p>
          <a:p>
            <a:pPr algn="just">
              <a:defRPr/>
            </a:pPr>
            <a:r>
              <a:rPr lang="en-US" sz="2400" dirty="0"/>
              <a:t>We draw lines from left to right.</a:t>
            </a:r>
          </a:p>
          <a:p>
            <a:pPr algn="just">
              <a:defRPr/>
            </a:pPr>
            <a:r>
              <a:rPr lang="en-US" sz="2400" dirty="0"/>
              <a:t>x1 &lt; x2 and y1&lt; y2</a:t>
            </a:r>
          </a:p>
          <a:p>
            <a:pPr algn="just">
              <a:defRPr/>
            </a:pPr>
            <a:r>
              <a:rPr lang="en-US" sz="2400" dirty="0"/>
              <a:t>Slope of the line is between 0 and 1. We draw a line from lower left to upper right.</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2. </a:t>
            </a:r>
            <a:r>
              <a:rPr lang="en-US" sz="2800" b="1" dirty="0" err="1"/>
              <a:t>Bresenham’s</a:t>
            </a:r>
            <a:r>
              <a:rPr lang="en-US" sz="2800" b="1" dirty="0"/>
              <a:t> Line Generation Algorithm</a:t>
            </a:r>
          </a:p>
        </p:txBody>
      </p:sp>
    </p:spTree>
    <p:extLst>
      <p:ext uri="{BB962C8B-B14F-4D97-AF65-F5344CB8AC3E}">
        <p14:creationId xmlns:p14="http://schemas.microsoft.com/office/powerpoint/2010/main" val="500601289"/>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algn="just">
              <a:defRPr/>
            </a:pPr>
            <a:r>
              <a:rPr lang="en-US" sz="2400" dirty="0"/>
              <a:t>The above algorithm works, but it is slow. The idea of </a:t>
            </a:r>
            <a:r>
              <a:rPr lang="en-US" sz="2400" dirty="0" err="1"/>
              <a:t>Bresenham’s</a:t>
            </a:r>
            <a:r>
              <a:rPr lang="en-US" sz="2400" dirty="0"/>
              <a:t> algorithm is to avoid floating point multiplication and addition to compute mx + c, and then compute the round value of (mx + c) in every step. In </a:t>
            </a:r>
            <a:r>
              <a:rPr lang="en-US" sz="2400" dirty="0" err="1"/>
              <a:t>Bresenham’s</a:t>
            </a:r>
            <a:r>
              <a:rPr lang="en-US" sz="2400" dirty="0"/>
              <a:t> algorithm, we move across the x-axis in unit intervals. </a:t>
            </a:r>
          </a:p>
          <a:p>
            <a:pPr algn="just">
              <a:defRPr/>
            </a:pPr>
            <a:r>
              <a:rPr lang="en-US" sz="2400" dirty="0"/>
              <a:t> We always increase x by 1, and we choose about next y, whether we need to go to y+1 or remain on y. In other words, from any position (</a:t>
            </a:r>
            <a:r>
              <a:rPr lang="en-US" sz="2400" dirty="0" err="1"/>
              <a:t>Xk</a:t>
            </a:r>
            <a:r>
              <a:rPr lang="en-US" sz="2400" dirty="0"/>
              <a:t>, </a:t>
            </a:r>
            <a:r>
              <a:rPr lang="en-US" sz="2400" dirty="0" err="1"/>
              <a:t>Yk</a:t>
            </a:r>
            <a:r>
              <a:rPr lang="en-US" sz="2400" dirty="0"/>
              <a:t>) we need to choose between (</a:t>
            </a:r>
            <a:r>
              <a:rPr lang="en-US" sz="2400" dirty="0" err="1"/>
              <a:t>Xk</a:t>
            </a:r>
            <a:r>
              <a:rPr lang="en-US" sz="2400" dirty="0"/>
              <a:t> + 1, </a:t>
            </a:r>
            <a:r>
              <a:rPr lang="en-US" sz="2400" dirty="0" err="1"/>
              <a:t>Yk</a:t>
            </a:r>
            <a:r>
              <a:rPr lang="en-US" sz="2400" dirty="0"/>
              <a:t>) and (</a:t>
            </a:r>
            <a:r>
              <a:rPr lang="en-US" sz="2400" dirty="0" err="1"/>
              <a:t>Xk</a:t>
            </a:r>
            <a:r>
              <a:rPr lang="en-US" sz="2400" dirty="0"/>
              <a:t> + 1, </a:t>
            </a:r>
            <a:r>
              <a:rPr lang="en-US" sz="2400" dirty="0" err="1"/>
              <a:t>Yk</a:t>
            </a:r>
            <a:r>
              <a:rPr lang="en-US" sz="2400" dirty="0"/>
              <a:t> + 1). </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2. </a:t>
            </a:r>
            <a:r>
              <a:rPr lang="en-US" sz="2800" b="1" dirty="0" err="1"/>
              <a:t>Bresenham’s</a:t>
            </a:r>
            <a:r>
              <a:rPr lang="en-US" sz="2800" b="1" dirty="0"/>
              <a:t> Line Generation Algorithm</a:t>
            </a:r>
          </a:p>
        </p:txBody>
      </p:sp>
    </p:spTree>
    <p:extLst>
      <p:ext uri="{BB962C8B-B14F-4D97-AF65-F5344CB8AC3E}">
        <p14:creationId xmlns:p14="http://schemas.microsoft.com/office/powerpoint/2010/main" val="3525481082"/>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EAC33AA3-B0DC-4C41-8622-28C53461CABF}"/>
              </a:ext>
            </a:extLst>
          </p:cNvPr>
          <p:cNvSpPr>
            <a:spLocks noGrp="1"/>
          </p:cNvSpPr>
          <p:nvPr>
            <p:ph sz="quarter" idx="10"/>
          </p:nvPr>
        </p:nvSpPr>
        <p:spPr/>
        <p:txBody>
          <a:bodyPr/>
          <a:lstStyle/>
          <a:p>
            <a:r>
              <a:rPr lang="en-IN" dirty="0"/>
              <a:t>School of Computing Science and Engineering</a:t>
            </a:r>
          </a:p>
        </p:txBody>
      </p:sp>
      <p:sp>
        <p:nvSpPr>
          <p:cNvPr id="9" name="Content Placeholder 8">
            <a:extLst>
              <a:ext uri="{FF2B5EF4-FFF2-40B4-BE49-F238E27FC236}">
                <a16:creationId xmlns:a16="http://schemas.microsoft.com/office/drawing/2014/main" xmlns="" id="{649E84E8-A18B-4E0E-84B7-DDDC1663DA68}"/>
              </a:ext>
            </a:extLst>
          </p:cNvPr>
          <p:cNvSpPr>
            <a:spLocks noGrp="1"/>
          </p:cNvSpPr>
          <p:nvPr>
            <p:ph sz="quarter" idx="13"/>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a:t>
            </a:r>
            <a:endParaRPr lang="en-IN" b="1" dirty="0"/>
          </a:p>
        </p:txBody>
      </p:sp>
      <p:sp>
        <p:nvSpPr>
          <p:cNvPr id="10" name="Content Placeholder 9">
            <a:extLst>
              <a:ext uri="{FF2B5EF4-FFF2-40B4-BE49-F238E27FC236}">
                <a16:creationId xmlns:a16="http://schemas.microsoft.com/office/drawing/2014/main" xmlns="" id="{83FCDACA-5BF7-46C4-A2F4-86B251C944D8}"/>
              </a:ext>
            </a:extLst>
          </p:cNvPr>
          <p:cNvSpPr>
            <a:spLocks noGrp="1"/>
          </p:cNvSpPr>
          <p:nvPr>
            <p:ph sz="quarter" idx="14"/>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r>
              <a:rPr kumimoji="0" lang="en-IN" altLang="zh-CN" sz="2800" b="1" i="0" u="none" strike="noStrike" kern="1200" cap="none" spc="0" normalizeH="0" baseline="0" noProof="0" dirty="0" err="1">
                <a:ln>
                  <a:noFill/>
                </a:ln>
                <a:solidFill>
                  <a:schemeClr val="bg1"/>
                </a:solidFill>
                <a:effectLst/>
                <a:uLnTx/>
                <a:uFillTx/>
                <a:latin typeface="Tinos"/>
                <a:ea typeface="+mj-ea"/>
                <a:cs typeface="+mj-cs"/>
              </a:rPr>
              <a:t>B.Tech</a:t>
            </a:r>
            <a:endParaRPr lang="en-IN" dirty="0"/>
          </a:p>
        </p:txBody>
      </p:sp>
      <p:sp>
        <p:nvSpPr>
          <p:cNvPr id="2" name="Title 1">
            <a:extLst>
              <a:ext uri="{FF2B5EF4-FFF2-40B4-BE49-F238E27FC236}">
                <a16:creationId xmlns:a16="http://schemas.microsoft.com/office/drawing/2014/main" xmlns="" id="{D7407D14-4651-436E-887F-13AB7163B65C}"/>
              </a:ext>
            </a:extLst>
          </p:cNvPr>
          <p:cNvSpPr txBox="1">
            <a:spLocks/>
          </p:cNvSpPr>
          <p:nvPr/>
        </p:nvSpPr>
        <p:spPr>
          <a:xfrm>
            <a:off x="345234" y="783772"/>
            <a:ext cx="11607280" cy="52888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t>COURSE OUTCOMES </a:t>
            </a:r>
          </a:p>
          <a:p>
            <a:pPr algn="l"/>
            <a:endParaRPr lang="en-US" sz="1200" dirty="0"/>
          </a:p>
          <a:p>
            <a:pPr algn="l"/>
            <a:r>
              <a:rPr lang="en-US" sz="2000" i="1" dirty="0"/>
              <a:t>On completion of the course, the student will be able to, </a:t>
            </a:r>
          </a:p>
          <a:p>
            <a:pPr marL="538163" indent="-538163" algn="l">
              <a:lnSpc>
                <a:spcPct val="170000"/>
              </a:lnSpc>
            </a:pPr>
            <a:r>
              <a:rPr lang="en-US" sz="2000" dirty="0">
                <a:latin typeface="+mn-lt"/>
              </a:rPr>
              <a:t>CO1. Understands the principles and techniques of computer graphics, e.g., the graphics pipeline, Line drawing algorithms and circle generation.</a:t>
            </a:r>
          </a:p>
          <a:p>
            <a:pPr marL="538163" indent="-538163" algn="l">
              <a:lnSpc>
                <a:spcPct val="170000"/>
              </a:lnSpc>
            </a:pPr>
            <a:r>
              <a:rPr lang="en-US" sz="2000" dirty="0">
                <a:latin typeface="+mn-lt"/>
              </a:rPr>
              <a:t>CO2. Apply the relevant mathematics to facilitate computer graphics, e.g., 2D and 3D rotations using both vector algebra, geometrical transformations</a:t>
            </a:r>
          </a:p>
          <a:p>
            <a:pPr marL="538163" indent="-538163" algn="l">
              <a:lnSpc>
                <a:spcPct val="170000"/>
              </a:lnSpc>
            </a:pPr>
            <a:r>
              <a:rPr lang="en-US" sz="2000" dirty="0">
                <a:latin typeface="+mn-lt"/>
              </a:rPr>
              <a:t>CO3. Analyze the concept of projections using homogeneous co-ordinations and curves &amp; surfaces.</a:t>
            </a:r>
          </a:p>
          <a:p>
            <a:pPr marL="538163" indent="-538163" algn="l">
              <a:lnSpc>
                <a:spcPct val="170000"/>
              </a:lnSpc>
            </a:pPr>
            <a:r>
              <a:rPr lang="en-US" sz="2000" dirty="0">
                <a:latin typeface="+mn-lt"/>
              </a:rPr>
              <a:t>CO4. Develop of computer games, information visualization, and business applications with computer graphics concepts.</a:t>
            </a:r>
            <a:endParaRPr lang="en-IN" sz="2000" dirty="0">
              <a:latin typeface="+mn-lt"/>
            </a:endParaRPr>
          </a:p>
        </p:txBody>
      </p:sp>
      <p:sp>
        <p:nvSpPr>
          <p:cNvPr id="14" name="Content Placeholder 4">
            <a:extLst>
              <a:ext uri="{FF2B5EF4-FFF2-40B4-BE49-F238E27FC236}">
                <a16:creationId xmlns:a16="http://schemas.microsoft.com/office/drawing/2014/main" xmlns="" id="{2AF6A08D-CC8A-C64F-DDE7-C302E3BBF3C6}"/>
              </a:ext>
            </a:extLst>
          </p:cNvPr>
          <p:cNvSpPr>
            <a:spLocks noGrp="1"/>
          </p:cNvSpPr>
          <p:nvPr>
            <p:ph sz="quarter" idx="11"/>
          </p:nvPr>
        </p:nvSpPr>
        <p:spPr>
          <a:xfrm>
            <a:off x="1504947" y="610711"/>
            <a:ext cx="3966358" cy="401637"/>
          </a:xfrm>
        </p:spPr>
        <p:txBody>
          <a:bodyPr/>
          <a:lstStyle/>
          <a:p>
            <a:r>
              <a:rPr lang="en-IN" sz="2000" dirty="0"/>
              <a:t>Course Code: BCSE2370</a:t>
            </a:r>
          </a:p>
        </p:txBody>
      </p:sp>
      <p:sp>
        <p:nvSpPr>
          <p:cNvPr id="15" name="Content Placeholder 5">
            <a:extLst>
              <a:ext uri="{FF2B5EF4-FFF2-40B4-BE49-F238E27FC236}">
                <a16:creationId xmlns:a16="http://schemas.microsoft.com/office/drawing/2014/main" xmlns="" id="{48CA64D9-54A2-2E32-4BF3-F9A69D4B4EB9}"/>
              </a:ext>
            </a:extLst>
          </p:cNvPr>
          <p:cNvSpPr>
            <a:spLocks noGrp="1"/>
          </p:cNvSpPr>
          <p:nvPr>
            <p:ph sz="quarter" idx="12"/>
          </p:nvPr>
        </p:nvSpPr>
        <p:spPr>
          <a:xfrm>
            <a:off x="5332163" y="610710"/>
            <a:ext cx="6940627" cy="401638"/>
          </a:xfrm>
        </p:spPr>
        <p:txBody>
          <a:bodyPr/>
          <a:lstStyle/>
          <a:p>
            <a:r>
              <a:rPr lang="en-IN" sz="2000" dirty="0"/>
              <a:t>Course Name: Data Communication and Networking</a:t>
            </a:r>
            <a:endParaRPr lang="en-IN" dirty="0"/>
          </a:p>
        </p:txBody>
      </p:sp>
    </p:spTree>
    <p:extLst>
      <p:ext uri="{BB962C8B-B14F-4D97-AF65-F5344CB8AC3E}">
        <p14:creationId xmlns:p14="http://schemas.microsoft.com/office/powerpoint/2010/main" val="2866928359"/>
      </p:ext>
    </p:extLst>
  </p:cSld>
  <p:clrMapOvr>
    <a:masterClrMapping/>
  </p:clrMapOvr>
  <mc:AlternateContent xmlns:mc="http://schemas.openxmlformats.org/markup-compatibility/2006" xmlns:p14="http://schemas.microsoft.com/office/powerpoint/2010/main">
    <mc:Choice Requires="p14">
      <p:transition spd="slow" p14:dur="2000" advTm="8481"/>
    </mc:Choice>
    <mc:Fallback xmlns="">
      <p:transition spd="slow" advTm="84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2. </a:t>
            </a:r>
            <a:r>
              <a:rPr lang="en-US" sz="2800" b="1" dirty="0" err="1"/>
              <a:t>Bresenham’s</a:t>
            </a:r>
            <a:r>
              <a:rPr lang="en-US" sz="2800" b="1" dirty="0"/>
              <a:t> Line Generation Algorithm</a:t>
            </a:r>
          </a:p>
        </p:txBody>
      </p:sp>
      <p:pic>
        <p:nvPicPr>
          <p:cNvPr id="3074" name="Picture 2" descr="Bresenham’s Line Generation Algorithm">
            <a:extLst>
              <a:ext uri="{FF2B5EF4-FFF2-40B4-BE49-F238E27FC236}">
                <a16:creationId xmlns:a16="http://schemas.microsoft.com/office/drawing/2014/main" xmlns="" id="{557D1390-5BB0-7498-5132-6099BFEB1B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3129" y="2161479"/>
            <a:ext cx="3705742" cy="277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739752"/>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algn="just">
              <a:defRPr/>
            </a:pPr>
            <a:r>
              <a:rPr lang="en-US" sz="2400" dirty="0"/>
              <a:t>Given coordinate of two points A(x1, y1) and B(x2, y2) such that x1 &lt; x2 and y1 &lt; y2. The task to find all the intermediate points required for drawing line AB on the computer screen of pixels. Note that every pixel has integer coordinates.</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3. Mid-Point Line Generation Algorithm</a:t>
            </a:r>
          </a:p>
        </p:txBody>
      </p:sp>
      <p:pic>
        <p:nvPicPr>
          <p:cNvPr id="4098" name="Picture 2" descr="midpoint">
            <a:extLst>
              <a:ext uri="{FF2B5EF4-FFF2-40B4-BE49-F238E27FC236}">
                <a16:creationId xmlns:a16="http://schemas.microsoft.com/office/drawing/2014/main" xmlns="" id="{6F987D73-717B-FE7E-37F4-1ADD7E439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309" y="3429000"/>
            <a:ext cx="44005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id point line">
            <a:extLst>
              <a:ext uri="{FF2B5EF4-FFF2-40B4-BE49-F238E27FC236}">
                <a16:creationId xmlns:a16="http://schemas.microsoft.com/office/drawing/2014/main" xmlns="" id="{A86B4F3C-DC32-7F91-0DBB-D8A6813CD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266" y="3333098"/>
            <a:ext cx="4074367" cy="242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7783"/>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algn="just">
              <a:defRPr/>
            </a:pPr>
            <a:r>
              <a:rPr lang="en-US" sz="2400" dirty="0"/>
              <a:t>In computer graphics, popular algorithms used to generate circle are-</a:t>
            </a:r>
          </a:p>
          <a:p>
            <a:pPr marL="457200" indent="-457200" algn="just">
              <a:buFont typeface="+mj-lt"/>
              <a:buAutoNum type="arabicPeriod"/>
              <a:defRPr/>
            </a:pPr>
            <a:r>
              <a:rPr lang="en-US" sz="2400" dirty="0"/>
              <a:t>Mid Point Circle Drawing Algorithm</a:t>
            </a:r>
          </a:p>
          <a:p>
            <a:pPr marL="457200" indent="-457200" algn="just">
              <a:buFont typeface="+mj-lt"/>
              <a:buAutoNum type="arabicPeriod"/>
              <a:defRPr/>
            </a:pPr>
            <a:r>
              <a:rPr lang="en-US" sz="2400" dirty="0" err="1"/>
              <a:t>Bresenham</a:t>
            </a:r>
            <a:r>
              <a:rPr lang="en-US" sz="2400" dirty="0"/>
              <a:t> Circle Drawing Algorithm</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Circle Generation Algorithm</a:t>
            </a:r>
          </a:p>
        </p:txBody>
      </p:sp>
      <p:pic>
        <p:nvPicPr>
          <p:cNvPr id="6150" name="Picture 6">
            <a:extLst>
              <a:ext uri="{FF2B5EF4-FFF2-40B4-BE49-F238E27FC236}">
                <a16:creationId xmlns:a16="http://schemas.microsoft.com/office/drawing/2014/main" xmlns="" id="{F711D6A1-9328-AF36-CCF9-A9D650426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3" y="3991558"/>
            <a:ext cx="6200775"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572928"/>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algn="just">
              <a:defRPr/>
            </a:pPr>
            <a:r>
              <a:rPr lang="en-US" sz="2400" dirty="0"/>
              <a:t>Drawing a circle on the screen is a little complex than drawing a line. There are two popular algorithms for generating a circle − </a:t>
            </a:r>
            <a:r>
              <a:rPr lang="en-US" sz="2400" dirty="0" err="1"/>
              <a:t>Bresenham’s</a:t>
            </a:r>
            <a:r>
              <a:rPr lang="en-US" sz="2400" dirty="0"/>
              <a:t> Algorithm and Midpoint Circle Algorithm. These algorithms are based on the idea of determining the subsequent points required to draw the circle. Let us discuss the algorithms in detail −</a:t>
            </a:r>
          </a:p>
          <a:p>
            <a:pPr algn="just">
              <a:defRPr/>
            </a:pPr>
            <a:endParaRPr lang="en-US" sz="2400" dirty="0"/>
          </a:p>
          <a:p>
            <a:pPr marL="0" indent="0" algn="just">
              <a:buNone/>
              <a:defRPr/>
            </a:pPr>
            <a:r>
              <a:rPr lang="en-US" sz="2400" dirty="0"/>
              <a:t>The equation of circle is </a:t>
            </a:r>
            <a:r>
              <a:rPr lang="en-IN" b="0" i="0" u="none" strike="noStrike" dirty="0">
                <a:solidFill>
                  <a:srgbClr val="000000"/>
                </a:solidFill>
                <a:effectLst/>
                <a:latin typeface="MathJax_Math-italic"/>
              </a:rPr>
              <a:t>X</a:t>
            </a:r>
            <a:r>
              <a:rPr lang="en-IN" b="0" i="0" u="none" strike="noStrike" baseline="30000" dirty="0">
                <a:solidFill>
                  <a:srgbClr val="000000"/>
                </a:solidFill>
                <a:effectLst/>
                <a:latin typeface="MathJax_Main"/>
              </a:rPr>
              <a:t>2</a:t>
            </a:r>
            <a:r>
              <a:rPr lang="en-IN" b="0" i="0" u="none" strike="noStrike" dirty="0">
                <a:solidFill>
                  <a:srgbClr val="000000"/>
                </a:solidFill>
                <a:effectLst/>
                <a:latin typeface="MathJax_Main"/>
              </a:rPr>
              <a:t>+</a:t>
            </a:r>
            <a:r>
              <a:rPr lang="en-IN" b="0" i="0" u="none" strike="noStrike" dirty="0">
                <a:solidFill>
                  <a:srgbClr val="000000"/>
                </a:solidFill>
                <a:effectLst/>
                <a:latin typeface="MathJax_Math-italic"/>
              </a:rPr>
              <a:t>Y</a:t>
            </a:r>
            <a:r>
              <a:rPr lang="en-IN" b="0" i="0" u="none" strike="noStrike" baseline="30000" dirty="0">
                <a:solidFill>
                  <a:srgbClr val="000000"/>
                </a:solidFill>
                <a:effectLst/>
                <a:latin typeface="MathJax_Main"/>
              </a:rPr>
              <a:t>2</a:t>
            </a:r>
            <a:r>
              <a:rPr lang="en-IN" b="0" i="0" u="none" strike="noStrike" dirty="0">
                <a:solidFill>
                  <a:srgbClr val="000000"/>
                </a:solidFill>
                <a:effectLst/>
                <a:latin typeface="MathJax_Main"/>
              </a:rPr>
              <a:t>=</a:t>
            </a:r>
            <a:r>
              <a:rPr lang="en-IN" b="0" i="0" u="none" strike="noStrike" dirty="0">
                <a:solidFill>
                  <a:srgbClr val="000000"/>
                </a:solidFill>
                <a:effectLst/>
                <a:latin typeface="MathJax_Math-italic"/>
              </a:rPr>
              <a:t>r</a:t>
            </a:r>
            <a:r>
              <a:rPr lang="en-IN" b="0" i="0" u="none" strike="noStrike" baseline="30000" dirty="0">
                <a:solidFill>
                  <a:srgbClr val="000000"/>
                </a:solidFill>
                <a:effectLst/>
                <a:latin typeface="MathJax_Main"/>
              </a:rPr>
              <a:t>2</a:t>
            </a:r>
            <a:r>
              <a:rPr lang="en-US" sz="2400" dirty="0"/>
              <a:t>,</a:t>
            </a:r>
          </a:p>
          <a:p>
            <a:pPr algn="just">
              <a:defRPr/>
            </a:pPr>
            <a:r>
              <a:rPr lang="en-US" sz="2400" dirty="0"/>
              <a:t> where r is radius.</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Circle Generation Algorithm</a:t>
            </a:r>
          </a:p>
        </p:txBody>
      </p:sp>
      <p:pic>
        <p:nvPicPr>
          <p:cNvPr id="6146" name="Picture 2" descr="Circle Generation">
            <a:extLst>
              <a:ext uri="{FF2B5EF4-FFF2-40B4-BE49-F238E27FC236}">
                <a16:creationId xmlns:a16="http://schemas.microsoft.com/office/drawing/2014/main" xmlns="" id="{8BCCAA12-783D-31E2-A80B-BA7487371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532" y="3514531"/>
            <a:ext cx="3412524" cy="277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973189"/>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7096885" cy="4716680"/>
          </a:xfrm>
        </p:spPr>
        <p:txBody>
          <a:bodyPr/>
          <a:lstStyle/>
          <a:p>
            <a:pPr marL="0" indent="0" algn="just">
              <a:buNone/>
              <a:defRPr/>
            </a:pPr>
            <a:r>
              <a:rPr lang="en-US" sz="2400" b="1" dirty="0" err="1"/>
              <a:t>Bresenham’s</a:t>
            </a:r>
            <a:r>
              <a:rPr lang="en-US" sz="2400" b="1" dirty="0"/>
              <a:t> Algorithm</a:t>
            </a:r>
          </a:p>
          <a:p>
            <a:pPr algn="just">
              <a:defRPr/>
            </a:pPr>
            <a:r>
              <a:rPr lang="en-US" sz="2400" dirty="0"/>
              <a:t>We cannot display a continuous arc on the raster display. Instead, we have to choose the nearest pixel position to complete the arc.</a:t>
            </a:r>
          </a:p>
          <a:p>
            <a:pPr algn="just">
              <a:defRPr/>
            </a:pPr>
            <a:r>
              <a:rPr lang="en-US" sz="2400" dirty="0"/>
              <a:t>From the following illustration, you can see that we have put the pixel at X,Y</a:t>
            </a:r>
          </a:p>
          <a:p>
            <a:pPr algn="just">
              <a:defRPr/>
            </a:pPr>
            <a:r>
              <a:rPr lang="en-US" sz="2400" dirty="0"/>
              <a:t> location and now need to decide where to put the next pixel − at N X+1,Y or at S X+1,Y−1</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Circle Generation Algorithm</a:t>
            </a:r>
          </a:p>
        </p:txBody>
      </p:sp>
      <p:pic>
        <p:nvPicPr>
          <p:cNvPr id="5125" name="Picture 5" descr="Bresenham’s Algorithm">
            <a:extLst>
              <a:ext uri="{FF2B5EF4-FFF2-40B4-BE49-F238E27FC236}">
                <a16:creationId xmlns:a16="http://schemas.microsoft.com/office/drawing/2014/main" xmlns="" id="{D8DB2760-4C09-4DAB-4BB2-B9A08358C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763" y="2408838"/>
            <a:ext cx="4173293" cy="273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16336"/>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7096885" cy="4716680"/>
          </a:xfrm>
        </p:spPr>
        <p:txBody>
          <a:bodyPr/>
          <a:lstStyle/>
          <a:p>
            <a:pPr marL="0" indent="0" algn="l">
              <a:buNone/>
            </a:pPr>
            <a:r>
              <a:rPr lang="en-IN" b="1" i="0" dirty="0">
                <a:solidFill>
                  <a:srgbClr val="000000"/>
                </a:solidFill>
                <a:effectLst/>
                <a:latin typeface="Heebo" pitchFamily="2" charset="-79"/>
                <a:cs typeface="Heebo" pitchFamily="2" charset="-79"/>
              </a:rPr>
              <a:t>Mid Point Algorithm</a:t>
            </a:r>
          </a:p>
          <a:p>
            <a:pPr algn="just">
              <a:defRPr/>
            </a:pPr>
            <a:r>
              <a:rPr lang="en-US" sz="2400" dirty="0"/>
              <a:t> Input radius r and circle center (</a:t>
            </a:r>
            <a:r>
              <a:rPr lang="en-US" sz="2400" dirty="0" err="1"/>
              <a:t>xc,yc</a:t>
            </a:r>
            <a:r>
              <a:rPr lang="en-US" sz="2400" dirty="0"/>
              <a:t>)</a:t>
            </a:r>
          </a:p>
          <a:p>
            <a:pPr algn="just">
              <a:defRPr/>
            </a:pPr>
            <a:r>
              <a:rPr lang="en-US" sz="2400" dirty="0"/>
              <a:t> and obtain the first point on the circumference of the circle centered on the origin as</a:t>
            </a:r>
          </a:p>
          <a:p>
            <a:pPr algn="just">
              <a:defRPr/>
            </a:pPr>
            <a:r>
              <a:rPr lang="en-US" sz="2400" dirty="0"/>
              <a:t>(x0, y0) = (0, r)</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Circle Generation Algorithm</a:t>
            </a:r>
          </a:p>
        </p:txBody>
      </p:sp>
      <p:pic>
        <p:nvPicPr>
          <p:cNvPr id="5125" name="Picture 5">
            <a:extLst>
              <a:ext uri="{FF2B5EF4-FFF2-40B4-BE49-F238E27FC236}">
                <a16:creationId xmlns:a16="http://schemas.microsoft.com/office/drawing/2014/main" xmlns="" id="{D8DB2760-4C09-4DAB-4BB2-B9A08358C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533203" y="2408838"/>
            <a:ext cx="3118252" cy="348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567223"/>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marL="0" indent="0" algn="just">
              <a:buNone/>
              <a:defRPr/>
            </a:pPr>
            <a:r>
              <a:rPr lang="en-US" sz="2400" b="1" dirty="0"/>
              <a:t>The advantages of Mid Point Circle Drawing Algorithm are-</a:t>
            </a:r>
          </a:p>
          <a:p>
            <a:pPr algn="just">
              <a:defRPr/>
            </a:pPr>
            <a:r>
              <a:rPr lang="en-US" sz="2400" dirty="0"/>
              <a:t>It is a powerful and efficient algorithm.</a:t>
            </a:r>
          </a:p>
          <a:p>
            <a:pPr algn="just">
              <a:defRPr/>
            </a:pPr>
            <a:r>
              <a:rPr lang="en-US" sz="2400" dirty="0"/>
              <a:t>The entire algorithm is based on the simple equation of circle X2 + Y2 = R2.</a:t>
            </a:r>
          </a:p>
          <a:p>
            <a:pPr algn="just">
              <a:defRPr/>
            </a:pPr>
            <a:r>
              <a:rPr lang="en-US" sz="2400" dirty="0"/>
              <a:t>It is easy to implement from the programmer’s perspective.</a:t>
            </a:r>
          </a:p>
          <a:p>
            <a:pPr algn="just">
              <a:defRPr/>
            </a:pPr>
            <a:r>
              <a:rPr lang="en-US" sz="2400" dirty="0"/>
              <a:t>This algorithm is used to generate curves on raster displays.</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Advantages of Mid Point Circle Drawing Algorithm</a:t>
            </a:r>
          </a:p>
        </p:txBody>
      </p:sp>
    </p:spTree>
    <p:extLst>
      <p:ext uri="{BB962C8B-B14F-4D97-AF65-F5344CB8AC3E}">
        <p14:creationId xmlns:p14="http://schemas.microsoft.com/office/powerpoint/2010/main" val="2623774253"/>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marL="0" indent="0" algn="just">
              <a:buNone/>
              <a:defRPr/>
            </a:pPr>
            <a:r>
              <a:rPr lang="en-US" sz="2400" b="1" dirty="0"/>
              <a:t>The disadvantages of Mid Point Circle Drawing Algorithm are-</a:t>
            </a:r>
          </a:p>
          <a:p>
            <a:pPr algn="just">
              <a:defRPr/>
            </a:pPr>
            <a:r>
              <a:rPr lang="en-US" sz="2400" dirty="0"/>
              <a:t>Accuracy of the generating points is an issue in this algorithm.</a:t>
            </a:r>
          </a:p>
          <a:p>
            <a:pPr algn="just">
              <a:defRPr/>
            </a:pPr>
            <a:r>
              <a:rPr lang="en-US" sz="2400" dirty="0"/>
              <a:t>The circle generated by this algorithm is not smooth.</a:t>
            </a:r>
          </a:p>
          <a:p>
            <a:pPr algn="just">
              <a:defRPr/>
            </a:pPr>
            <a:r>
              <a:rPr lang="en-US" sz="2400" dirty="0"/>
              <a:t>This algorithm is time consuming.</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a:t>Disa</a:t>
            </a:r>
            <a:r>
              <a:rPr lang="en-US" sz="2800" b="1"/>
              <a:t>dvantages </a:t>
            </a:r>
            <a:r>
              <a:rPr lang="en-US" sz="2800" b="1" dirty="0"/>
              <a:t>of Mid Point Circle Drawing Algorithm</a:t>
            </a:r>
          </a:p>
        </p:txBody>
      </p:sp>
    </p:spTree>
    <p:extLst>
      <p:ext uri="{BB962C8B-B14F-4D97-AF65-F5344CB8AC3E}">
        <p14:creationId xmlns:p14="http://schemas.microsoft.com/office/powerpoint/2010/main" val="163983922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algn="just">
              <a:defRPr/>
            </a:pPr>
            <a:r>
              <a:rPr lang="en-US" sz="2400" dirty="0"/>
              <a:t>Computer Graphics provide the facility of viewing object from different angles. The architect can study building from different angles i.e.</a:t>
            </a:r>
          </a:p>
          <a:p>
            <a:pPr marL="457200" indent="-457200" algn="just">
              <a:buFont typeface="+mj-lt"/>
              <a:buAutoNum type="arabicPeriod"/>
              <a:defRPr/>
            </a:pPr>
            <a:r>
              <a:rPr lang="en-US" sz="2400" dirty="0"/>
              <a:t>Front Evaluation</a:t>
            </a:r>
          </a:p>
          <a:p>
            <a:pPr marL="457200" indent="-457200" algn="just">
              <a:buFont typeface="+mj-lt"/>
              <a:buAutoNum type="arabicPeriod"/>
              <a:defRPr/>
            </a:pPr>
            <a:r>
              <a:rPr lang="en-US" sz="2400" dirty="0"/>
              <a:t>Side elevation</a:t>
            </a:r>
          </a:p>
          <a:p>
            <a:pPr marL="457200" indent="-457200" algn="just">
              <a:buFont typeface="+mj-lt"/>
              <a:buAutoNum type="arabicPeriod"/>
              <a:defRPr/>
            </a:pPr>
            <a:r>
              <a:rPr lang="en-US" sz="2400" dirty="0"/>
              <a:t>Top plan</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dirty="0"/>
              <a:t>Basic transformation</a:t>
            </a:r>
            <a:endParaRPr lang="en-US" sz="2800" b="1" dirty="0"/>
          </a:p>
        </p:txBody>
      </p:sp>
    </p:spTree>
    <p:extLst>
      <p:ext uri="{BB962C8B-B14F-4D97-AF65-F5344CB8AC3E}">
        <p14:creationId xmlns:p14="http://schemas.microsoft.com/office/powerpoint/2010/main" val="225563068"/>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algn="just">
              <a:defRPr/>
            </a:pPr>
            <a:r>
              <a:rPr lang="en-US" sz="2400" dirty="0"/>
              <a:t>A Cartographer can change the size of charts and topographical maps. So if graphics images are coded as numbers, the numbers can be stored in memory. These numbers are modified by mathematical operations called as Transformation.</a:t>
            </a:r>
          </a:p>
          <a:p>
            <a:pPr algn="just">
              <a:defRPr/>
            </a:pPr>
            <a:r>
              <a:rPr lang="en-US" sz="2400" dirty="0"/>
              <a:t>The purpose of using computers for drawing is to provide facility to user to view the object from different angles, enlarging or reducing the scale or shape of object called as Transformation.</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dirty="0"/>
              <a:t>Basic transformation</a:t>
            </a:r>
            <a:endParaRPr lang="en-US" sz="2800" b="1" dirty="0"/>
          </a:p>
        </p:txBody>
      </p:sp>
    </p:spTree>
    <p:extLst>
      <p:ext uri="{BB962C8B-B14F-4D97-AF65-F5344CB8AC3E}">
        <p14:creationId xmlns:p14="http://schemas.microsoft.com/office/powerpoint/2010/main" val="1638635776"/>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EAC33AA3-B0DC-4C41-8622-28C53461CABF}"/>
              </a:ext>
            </a:extLst>
          </p:cNvPr>
          <p:cNvSpPr>
            <a:spLocks noGrp="1"/>
          </p:cNvSpPr>
          <p:nvPr>
            <p:ph sz="quarter" idx="10"/>
          </p:nvPr>
        </p:nvSpPr>
        <p:spPr/>
        <p:txBody>
          <a:bodyPr/>
          <a:lstStyle/>
          <a:p>
            <a:r>
              <a:rPr lang="en-IN" dirty="0"/>
              <a:t>School of Computing Science and Engineering</a:t>
            </a:r>
          </a:p>
        </p:txBody>
      </p:sp>
      <p:sp>
        <p:nvSpPr>
          <p:cNvPr id="9" name="Content Placeholder 8">
            <a:extLst>
              <a:ext uri="{FF2B5EF4-FFF2-40B4-BE49-F238E27FC236}">
                <a16:creationId xmlns:a16="http://schemas.microsoft.com/office/drawing/2014/main" xmlns="" id="{649E84E8-A18B-4E0E-84B7-DDDC1663DA68}"/>
              </a:ext>
            </a:extLst>
          </p:cNvPr>
          <p:cNvSpPr>
            <a:spLocks noGrp="1"/>
          </p:cNvSpPr>
          <p:nvPr>
            <p:ph sz="quarter" idx="13"/>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a:t>
            </a:r>
            <a:endParaRPr lang="en-IN" b="1" dirty="0"/>
          </a:p>
        </p:txBody>
      </p:sp>
      <p:sp>
        <p:nvSpPr>
          <p:cNvPr id="10" name="Content Placeholder 9">
            <a:extLst>
              <a:ext uri="{FF2B5EF4-FFF2-40B4-BE49-F238E27FC236}">
                <a16:creationId xmlns:a16="http://schemas.microsoft.com/office/drawing/2014/main" xmlns="" id="{83FCDACA-5BF7-46C4-A2F4-86B251C944D8}"/>
              </a:ext>
            </a:extLst>
          </p:cNvPr>
          <p:cNvSpPr>
            <a:spLocks noGrp="1"/>
          </p:cNvSpPr>
          <p:nvPr>
            <p:ph sz="quarter" idx="14"/>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r>
              <a:rPr kumimoji="0" lang="en-IN" altLang="zh-CN" sz="2800" b="1" i="0" u="none" strike="noStrike" kern="1200" cap="none" spc="0" normalizeH="0" baseline="0" noProof="0" dirty="0" err="1">
                <a:ln>
                  <a:noFill/>
                </a:ln>
                <a:solidFill>
                  <a:schemeClr val="bg1"/>
                </a:solidFill>
                <a:effectLst/>
                <a:uLnTx/>
                <a:uFillTx/>
                <a:latin typeface="Tinos"/>
                <a:ea typeface="+mj-ea"/>
                <a:cs typeface="+mj-cs"/>
              </a:rPr>
              <a:t>B.Tech</a:t>
            </a:r>
            <a:endParaRPr lang="en-IN" dirty="0"/>
          </a:p>
        </p:txBody>
      </p:sp>
      <p:sp>
        <p:nvSpPr>
          <p:cNvPr id="2" name="Title 1">
            <a:extLst>
              <a:ext uri="{FF2B5EF4-FFF2-40B4-BE49-F238E27FC236}">
                <a16:creationId xmlns:a16="http://schemas.microsoft.com/office/drawing/2014/main" xmlns="" id="{D7407D14-4651-436E-887F-13AB7163B65C}"/>
              </a:ext>
            </a:extLst>
          </p:cNvPr>
          <p:cNvSpPr txBox="1">
            <a:spLocks/>
          </p:cNvSpPr>
          <p:nvPr/>
        </p:nvSpPr>
        <p:spPr>
          <a:xfrm>
            <a:off x="1838325" y="1770635"/>
            <a:ext cx="8229600" cy="3306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Unit 1</a:t>
            </a:r>
          </a:p>
          <a:p>
            <a:r>
              <a:rPr lang="en-IN" dirty="0"/>
              <a:t>Introduction Concepts</a:t>
            </a:r>
          </a:p>
        </p:txBody>
      </p:sp>
      <p:sp>
        <p:nvSpPr>
          <p:cNvPr id="12" name="Content Placeholder 4">
            <a:extLst>
              <a:ext uri="{FF2B5EF4-FFF2-40B4-BE49-F238E27FC236}">
                <a16:creationId xmlns:a16="http://schemas.microsoft.com/office/drawing/2014/main" xmlns="" id="{B5896AE3-4320-0028-E2AD-7B93D52317AD}"/>
              </a:ext>
            </a:extLst>
          </p:cNvPr>
          <p:cNvSpPr>
            <a:spLocks noGrp="1"/>
          </p:cNvSpPr>
          <p:nvPr>
            <p:ph sz="quarter" idx="11"/>
          </p:nvPr>
        </p:nvSpPr>
        <p:spPr>
          <a:xfrm>
            <a:off x="1504947" y="610711"/>
            <a:ext cx="3966358" cy="401637"/>
          </a:xfrm>
        </p:spPr>
        <p:txBody>
          <a:bodyPr/>
          <a:lstStyle/>
          <a:p>
            <a:r>
              <a:rPr lang="en-IN" sz="2000" dirty="0"/>
              <a:t>Course Code: BCSE2370</a:t>
            </a:r>
          </a:p>
        </p:txBody>
      </p:sp>
      <p:sp>
        <p:nvSpPr>
          <p:cNvPr id="13" name="Content Placeholder 5">
            <a:extLst>
              <a:ext uri="{FF2B5EF4-FFF2-40B4-BE49-F238E27FC236}">
                <a16:creationId xmlns:a16="http://schemas.microsoft.com/office/drawing/2014/main" xmlns="" id="{BA94383E-631C-9F6F-0CB9-7F09576A517D}"/>
              </a:ext>
            </a:extLst>
          </p:cNvPr>
          <p:cNvSpPr>
            <a:spLocks noGrp="1"/>
          </p:cNvSpPr>
          <p:nvPr>
            <p:ph sz="quarter" idx="12"/>
          </p:nvPr>
        </p:nvSpPr>
        <p:spPr>
          <a:xfrm>
            <a:off x="5332163" y="610710"/>
            <a:ext cx="6940627" cy="401638"/>
          </a:xfrm>
        </p:spPr>
        <p:txBody>
          <a:bodyPr/>
          <a:lstStyle/>
          <a:p>
            <a:r>
              <a:rPr lang="en-IN" sz="2000" dirty="0"/>
              <a:t>Course Name: Data Communication and Networking</a:t>
            </a:r>
            <a:endParaRPr lang="en-IN" dirty="0"/>
          </a:p>
        </p:txBody>
      </p:sp>
    </p:spTree>
    <p:extLst>
      <p:ext uri="{BB962C8B-B14F-4D97-AF65-F5344CB8AC3E}">
        <p14:creationId xmlns:p14="http://schemas.microsoft.com/office/powerpoint/2010/main" val="2012976115"/>
      </p:ext>
    </p:extLst>
  </p:cSld>
  <p:clrMapOvr>
    <a:masterClrMapping/>
  </p:clrMapOvr>
  <mc:AlternateContent xmlns:mc="http://schemas.openxmlformats.org/markup-compatibility/2006" xmlns:p14="http://schemas.microsoft.com/office/powerpoint/2010/main">
    <mc:Choice Requires="p14">
      <p:transition spd="slow" p14:dur="2000" advTm="8481"/>
    </mc:Choice>
    <mc:Fallback xmlns="">
      <p:transition spd="slow" advTm="848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algn="just">
              <a:defRPr/>
            </a:pPr>
            <a:r>
              <a:rPr lang="en-US" sz="2400" dirty="0"/>
              <a:t>Two essential aspects of transformation are given below:</a:t>
            </a:r>
          </a:p>
          <a:p>
            <a:pPr marL="457200" indent="-457200" algn="just">
              <a:buFont typeface="+mj-lt"/>
              <a:buAutoNum type="arabicPeriod"/>
              <a:defRPr/>
            </a:pPr>
            <a:r>
              <a:rPr lang="en-US" sz="2400" dirty="0"/>
              <a:t>Each transformation is a single entity. It can be denoted by a unique name or symbol.</a:t>
            </a:r>
          </a:p>
          <a:p>
            <a:pPr marL="457200" indent="-457200" algn="just">
              <a:buFont typeface="+mj-lt"/>
              <a:buAutoNum type="arabicPeriod"/>
              <a:defRPr/>
            </a:pPr>
            <a:r>
              <a:rPr lang="en-US" sz="2400" dirty="0"/>
              <a:t>It is possible to combine two transformations, after connecting a single transformation is obtained, e.g., A is a transformation for translation. The B transformation performs scaling. The combination of two is C=AB. So C is obtained by concatenation property.</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dirty="0"/>
              <a:t>Basic transformation</a:t>
            </a:r>
            <a:endParaRPr lang="en-US" sz="2800" b="1" dirty="0"/>
          </a:p>
        </p:txBody>
      </p:sp>
    </p:spTree>
    <p:extLst>
      <p:ext uri="{BB962C8B-B14F-4D97-AF65-F5344CB8AC3E}">
        <p14:creationId xmlns:p14="http://schemas.microsoft.com/office/powerpoint/2010/main" val="2130549456"/>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algn="just">
              <a:defRPr/>
            </a:pPr>
            <a:r>
              <a:rPr lang="en-US" sz="2400" dirty="0"/>
              <a:t>There are two complementary points of view for describing object transformation.</a:t>
            </a:r>
          </a:p>
          <a:p>
            <a:pPr marL="457200" indent="-457200" algn="just">
              <a:buFont typeface="+mj-lt"/>
              <a:buAutoNum type="arabicPeriod"/>
              <a:defRPr/>
            </a:pPr>
            <a:r>
              <a:rPr lang="en-US" sz="2400" dirty="0"/>
              <a:t>Geometric Transformation: The object itself is transformed relative to the coordinate system or background. The mathematical statement of this viewpoint is defined by geometric transformations applied to each point of the object.</a:t>
            </a:r>
          </a:p>
          <a:p>
            <a:pPr marL="457200" indent="-457200" algn="just">
              <a:buFont typeface="+mj-lt"/>
              <a:buAutoNum type="arabicPeriod"/>
              <a:defRPr/>
            </a:pPr>
            <a:r>
              <a:rPr lang="en-US" sz="2400" dirty="0"/>
              <a:t>Coordinate Transformation: The object is held stationary while the coordinate system is transformed relative to the object. This effect is attained through the application of coordinate transformations.</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dirty="0"/>
              <a:t>Basic transformation</a:t>
            </a:r>
            <a:endParaRPr lang="en-US" sz="2800" b="1" dirty="0"/>
          </a:p>
        </p:txBody>
      </p:sp>
    </p:spTree>
    <p:extLst>
      <p:ext uri="{BB962C8B-B14F-4D97-AF65-F5344CB8AC3E}">
        <p14:creationId xmlns:p14="http://schemas.microsoft.com/office/powerpoint/2010/main" val="71495365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716680"/>
          </a:xfrm>
        </p:spPr>
        <p:txBody>
          <a:bodyPr/>
          <a:lstStyle/>
          <a:p>
            <a:pPr marL="0" indent="0" algn="just">
              <a:buNone/>
              <a:defRPr/>
            </a:pPr>
            <a:r>
              <a:rPr lang="en-US" sz="2400" dirty="0"/>
              <a:t>Types of Transformations:</a:t>
            </a:r>
          </a:p>
          <a:p>
            <a:pPr marL="457200" indent="-457200" algn="just">
              <a:buFont typeface="+mj-lt"/>
              <a:buAutoNum type="arabicPeriod"/>
              <a:defRPr/>
            </a:pPr>
            <a:r>
              <a:rPr lang="en-US" sz="2400" dirty="0"/>
              <a:t>Translation</a:t>
            </a:r>
          </a:p>
          <a:p>
            <a:pPr marL="457200" indent="-457200" algn="just">
              <a:buFont typeface="+mj-lt"/>
              <a:buAutoNum type="arabicPeriod"/>
              <a:defRPr/>
            </a:pPr>
            <a:r>
              <a:rPr lang="en-US" sz="2400" dirty="0"/>
              <a:t>Scaling</a:t>
            </a:r>
          </a:p>
          <a:p>
            <a:pPr marL="457200" indent="-457200" algn="just">
              <a:buFont typeface="+mj-lt"/>
              <a:buAutoNum type="arabicPeriod"/>
              <a:defRPr/>
            </a:pPr>
            <a:r>
              <a:rPr lang="en-US" sz="2400" dirty="0"/>
              <a:t>Rotating</a:t>
            </a:r>
          </a:p>
          <a:p>
            <a:pPr marL="457200" indent="-457200" algn="just">
              <a:buFont typeface="+mj-lt"/>
              <a:buAutoNum type="arabicPeriod"/>
              <a:defRPr/>
            </a:pPr>
            <a:r>
              <a:rPr lang="en-US" sz="2400" dirty="0"/>
              <a:t>Reflection</a:t>
            </a:r>
          </a:p>
          <a:p>
            <a:pPr marL="457200" indent="-457200" algn="just">
              <a:buFont typeface="+mj-lt"/>
              <a:buAutoNum type="arabicPeriod"/>
              <a:defRPr/>
            </a:pPr>
            <a:r>
              <a:rPr lang="en-US" sz="2400" dirty="0"/>
              <a:t>Shearing</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dirty="0"/>
              <a:t>Basic transformation</a:t>
            </a:r>
            <a:endParaRPr lang="en-US" sz="2800" b="1" dirty="0"/>
          </a:p>
        </p:txBody>
      </p:sp>
    </p:spTree>
    <p:extLst>
      <p:ext uri="{BB962C8B-B14F-4D97-AF65-F5344CB8AC3E}">
        <p14:creationId xmlns:p14="http://schemas.microsoft.com/office/powerpoint/2010/main" val="4140418285"/>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D816CD4-5E9B-47C4-96DD-445F317C1702}"/>
              </a:ext>
            </a:extLst>
          </p:cNvPr>
          <p:cNvSpPr>
            <a:spLocks noGrp="1"/>
          </p:cNvSpPr>
          <p:nvPr>
            <p:ph idx="1"/>
          </p:nvPr>
        </p:nvSpPr>
        <p:spPr/>
        <p:txBody>
          <a:bodyPr/>
          <a:lstStyle/>
          <a:p>
            <a:pPr marL="457200" indent="-457200" algn="just">
              <a:buFont typeface="+mj-lt"/>
              <a:buAutoNum type="arabicPeriod"/>
            </a:pPr>
            <a:r>
              <a:rPr lang="en-US" dirty="0"/>
              <a:t>Computer Graphics C Version – Donald Hearn and M Pauline Baker, Pearson Education.</a:t>
            </a:r>
          </a:p>
          <a:p>
            <a:pPr marL="457200" indent="-457200" algn="just">
              <a:buFont typeface="+mj-lt"/>
              <a:buAutoNum type="arabicPeriod"/>
            </a:pPr>
            <a:r>
              <a:rPr lang="en-US" dirty="0"/>
              <a:t>Computer Graphics – </a:t>
            </a:r>
            <a:r>
              <a:rPr lang="en-US" dirty="0" err="1"/>
              <a:t>Amrendra</a:t>
            </a:r>
            <a:r>
              <a:rPr lang="en-US" dirty="0"/>
              <a:t> N Sinha and Arun D </a:t>
            </a:r>
            <a:r>
              <a:rPr lang="en-US" dirty="0" err="1"/>
              <a:t>Udai</a:t>
            </a:r>
            <a:r>
              <a:rPr lang="en-US" dirty="0"/>
              <a:t>, TMH Publications</a:t>
            </a:r>
          </a:p>
          <a:p>
            <a:pPr marL="457200" indent="-457200" algn="just">
              <a:buFont typeface="+mj-lt"/>
              <a:buAutoNum type="arabicPeriod"/>
            </a:pPr>
            <a:r>
              <a:rPr lang="en-US" dirty="0"/>
              <a:t>Computer Graphics: A Programming Approach – Steven Harrington, TMH Publications</a:t>
            </a:r>
          </a:p>
          <a:p>
            <a:pPr marL="457200" indent="-457200" algn="just">
              <a:buFont typeface="+mj-lt"/>
              <a:buAutoNum type="arabicPeriod"/>
            </a:pPr>
            <a:r>
              <a:rPr lang="en-US" dirty="0"/>
              <a:t>Procedural Elements of Computer Graphics – Rogers, McGraw Hill</a:t>
            </a:r>
          </a:p>
        </p:txBody>
      </p:sp>
      <p:sp>
        <p:nvSpPr>
          <p:cNvPr id="3" name="Content Placeholder 2">
            <a:extLst>
              <a:ext uri="{FF2B5EF4-FFF2-40B4-BE49-F238E27FC236}">
                <a16:creationId xmlns:a16="http://schemas.microsoft.com/office/drawing/2014/main" xmlns="" id="{47B66412-82F2-4D22-B801-7AE248CDB530}"/>
              </a:ext>
            </a:extLst>
          </p:cNvPr>
          <p:cNvSpPr>
            <a:spLocks noGrp="1"/>
          </p:cNvSpPr>
          <p:nvPr>
            <p:ph sz="quarter" idx="10"/>
          </p:nvPr>
        </p:nvSpPr>
        <p:spPr>
          <a:xfrm>
            <a:off x="1963737" y="281054"/>
            <a:ext cx="9605963" cy="649287"/>
          </a:xfrm>
        </p:spPr>
        <p:txBody>
          <a:bodyPr/>
          <a:lstStyle/>
          <a:p>
            <a:r>
              <a:rPr lang="en-IN" dirty="0"/>
              <a:t>Text and References Books</a:t>
            </a:r>
          </a:p>
        </p:txBody>
      </p:sp>
    </p:spTree>
    <p:extLst>
      <p:ext uri="{BB962C8B-B14F-4D97-AF65-F5344CB8AC3E}">
        <p14:creationId xmlns:p14="http://schemas.microsoft.com/office/powerpoint/2010/main" val="1174684485"/>
      </p:ext>
    </p:extLst>
  </p:cSld>
  <p:clrMapOvr>
    <a:masterClrMapping/>
  </p:clrMapOvr>
  <mc:AlternateContent xmlns:mc="http://schemas.openxmlformats.org/markup-compatibility/2006" xmlns:p14="http://schemas.microsoft.com/office/powerpoint/2010/main">
    <mc:Choice Requires="p14">
      <p:transition spd="slow" p14:dur="2000" advTm="3225"/>
    </mc:Choice>
    <mc:Fallback xmlns="">
      <p:transition spd="slow" advTm="322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384C7B48-B59A-4F50-87D0-95C23C09BE04}"/>
              </a:ext>
            </a:extLst>
          </p:cNvPr>
          <p:cNvSpPr>
            <a:spLocks noGrp="1"/>
          </p:cNvSpPr>
          <p:nvPr>
            <p:ph sz="quarter" idx="10"/>
          </p:nvPr>
        </p:nvSpPr>
        <p:spPr>
          <a:xfrm>
            <a:off x="2809895" y="2574810"/>
            <a:ext cx="7402512" cy="2832100"/>
          </a:xfrm>
        </p:spPr>
        <p:txBody>
          <a:bodyPr/>
          <a:lstStyle/>
          <a:p>
            <a:r>
              <a:rPr lang="en-IN" dirty="0"/>
              <a:t>THANK YOU</a:t>
            </a:r>
          </a:p>
        </p:txBody>
      </p:sp>
      <p:sp>
        <p:nvSpPr>
          <p:cNvPr id="7" name="Content Placeholder 6">
            <a:extLst>
              <a:ext uri="{FF2B5EF4-FFF2-40B4-BE49-F238E27FC236}">
                <a16:creationId xmlns:a16="http://schemas.microsoft.com/office/drawing/2014/main" xmlns="" id="{108F14FC-97DE-4129-95B0-722FDDB9DE5B}"/>
              </a:ext>
            </a:extLst>
          </p:cNvPr>
          <p:cNvSpPr>
            <a:spLocks noGrp="1"/>
          </p:cNvSpPr>
          <p:nvPr>
            <p:ph sz="quarter" idx="11"/>
          </p:nvPr>
        </p:nvSpPr>
        <p:spPr>
          <a:xfrm>
            <a:off x="2056509" y="306528"/>
            <a:ext cx="9605963" cy="649287"/>
          </a:xfrm>
        </p:spPr>
        <p:txBody>
          <a:bodyPr/>
          <a:lstStyle/>
          <a:p>
            <a:r>
              <a:rPr lang="en-IN" dirty="0"/>
              <a:t>GALGOTIAS UNIVERSITY</a:t>
            </a:r>
          </a:p>
        </p:txBody>
      </p:sp>
    </p:spTree>
    <p:extLst>
      <p:ext uri="{BB962C8B-B14F-4D97-AF65-F5344CB8AC3E}">
        <p14:creationId xmlns:p14="http://schemas.microsoft.com/office/powerpoint/2010/main" val="4221754653"/>
      </p:ext>
    </p:extLst>
  </p:cSld>
  <p:clrMapOvr>
    <a:masterClrMapping/>
  </p:clrMapOvr>
  <mc:AlternateContent xmlns:mc="http://schemas.openxmlformats.org/markup-compatibility/2006" xmlns:p14="http://schemas.microsoft.com/office/powerpoint/2010/main">
    <mc:Choice Requires="p14">
      <p:transition spd="slow" p14:dur="2000" advTm="2262"/>
    </mc:Choice>
    <mc:Fallback xmlns="">
      <p:transition spd="slow" advTm="22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FFD3A0-BAC4-4B41-8124-8A3BA0DE6864}"/>
              </a:ext>
            </a:extLst>
          </p:cNvPr>
          <p:cNvSpPr>
            <a:spLocks noGrp="1"/>
          </p:cNvSpPr>
          <p:nvPr>
            <p:ph sz="quarter" idx="10"/>
          </p:nvPr>
        </p:nvSpPr>
        <p:spPr>
          <a:xfrm>
            <a:off x="2045492" y="240426"/>
            <a:ext cx="9605963" cy="649287"/>
          </a:xfrm>
        </p:spPr>
        <p:txBody>
          <a:bodyPr/>
          <a:lstStyle/>
          <a:p>
            <a:r>
              <a:rPr lang="en-IN" dirty="0"/>
              <a:t>Topics to be covered</a:t>
            </a:r>
          </a:p>
          <a:p>
            <a:endParaRPr lang="en-IN" dirty="0"/>
          </a:p>
        </p:txBody>
      </p:sp>
      <p:sp>
        <p:nvSpPr>
          <p:cNvPr id="5" name="Content Placeholder 4">
            <a:extLst>
              <a:ext uri="{FF2B5EF4-FFF2-40B4-BE49-F238E27FC236}">
                <a16:creationId xmlns:a16="http://schemas.microsoft.com/office/drawing/2014/main" xmlns="" id="{5C406730-A046-4C1B-8125-EF3BE49EEDBF}"/>
              </a:ext>
            </a:extLst>
          </p:cNvPr>
          <p:cNvSpPr txBox="1">
            <a:spLocks/>
          </p:cNvSpPr>
          <p:nvPr/>
        </p:nvSpPr>
        <p:spPr>
          <a:xfrm>
            <a:off x="914400" y="1418252"/>
            <a:ext cx="9448082" cy="45813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Arial" panose="020B0604020202020204" pitchFamily="34" charset="0"/>
              <a:buChar char="•"/>
            </a:pPr>
            <a:r>
              <a:rPr lang="en-US" sz="2800" b="1" dirty="0"/>
              <a:t>Points and lines</a:t>
            </a:r>
          </a:p>
          <a:p>
            <a:pPr marL="457200" indent="-457200" algn="l">
              <a:lnSpc>
                <a:spcPct val="150000"/>
              </a:lnSpc>
              <a:buFont typeface="Arial" panose="020B0604020202020204" pitchFamily="34" charset="0"/>
              <a:buChar char="•"/>
            </a:pPr>
            <a:r>
              <a:rPr lang="en-US" sz="2800" b="1" dirty="0"/>
              <a:t>Line drawing algorithms(DDA)</a:t>
            </a:r>
          </a:p>
          <a:p>
            <a:pPr marL="457200" indent="-457200" algn="l">
              <a:lnSpc>
                <a:spcPct val="150000"/>
              </a:lnSpc>
              <a:buFont typeface="Arial" panose="020B0604020202020204" pitchFamily="34" charset="0"/>
              <a:buChar char="•"/>
            </a:pPr>
            <a:r>
              <a:rPr lang="en-US" sz="2800" b="1" dirty="0" err="1"/>
              <a:t>Bresenhem’s</a:t>
            </a:r>
            <a:r>
              <a:rPr lang="en-US" sz="2800" b="1" dirty="0"/>
              <a:t> Line Drawing algorithm</a:t>
            </a:r>
          </a:p>
          <a:p>
            <a:pPr marL="457200" indent="-457200" algn="l">
              <a:lnSpc>
                <a:spcPct val="150000"/>
              </a:lnSpc>
              <a:buFont typeface="Arial" panose="020B0604020202020204" pitchFamily="34" charset="0"/>
              <a:buChar char="•"/>
            </a:pPr>
            <a:r>
              <a:rPr lang="en-US" sz="2800" b="1" dirty="0"/>
              <a:t>Midpoint circle generating algorithm.</a:t>
            </a:r>
          </a:p>
          <a:p>
            <a:pPr marL="457200" indent="-457200" algn="l">
              <a:lnSpc>
                <a:spcPct val="150000"/>
              </a:lnSpc>
              <a:buFont typeface="Arial" panose="020B0604020202020204" pitchFamily="34" charset="0"/>
              <a:buChar char="•"/>
            </a:pPr>
            <a:r>
              <a:rPr lang="en-US" sz="2800" b="1" dirty="0"/>
              <a:t>Revision</a:t>
            </a:r>
          </a:p>
          <a:p>
            <a:pPr marL="457200" indent="-457200" algn="l">
              <a:lnSpc>
                <a:spcPct val="150000"/>
              </a:lnSpc>
              <a:buFont typeface="Arial" panose="020B0604020202020204" pitchFamily="34" charset="0"/>
              <a:buChar char="•"/>
            </a:pPr>
            <a:r>
              <a:rPr lang="en-US" sz="2800" b="1" dirty="0"/>
              <a:t>Basic transformation</a:t>
            </a:r>
          </a:p>
        </p:txBody>
      </p:sp>
    </p:spTree>
    <p:extLst>
      <p:ext uri="{BB962C8B-B14F-4D97-AF65-F5344CB8AC3E}">
        <p14:creationId xmlns:p14="http://schemas.microsoft.com/office/powerpoint/2010/main" val="695750892"/>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A Point in three-dimensional geometry is defined as a location in 3D space that is uniquely defined by an ordered triplet (x, y, z) where x, y, &amp; z are the distances of the point from the X-axis, Y-axis, and Z-axis respectively.</a:t>
            </a:r>
          </a:p>
          <a:p>
            <a:pPr algn="just" fontAlgn="auto">
              <a:spcAft>
                <a:spcPts val="0"/>
              </a:spcAft>
              <a:defRPr/>
            </a:pPr>
            <a:r>
              <a:rPr lang="en-US" sz="2400" dirty="0"/>
              <a:t>Points is a location of space this is denoted by the dot symbol (.)</a:t>
            </a:r>
          </a:p>
          <a:p>
            <a:pPr algn="just" fontAlgn="auto">
              <a:spcAft>
                <a:spcPts val="0"/>
              </a:spcAft>
              <a:defRPr/>
            </a:pPr>
            <a:r>
              <a:rPr lang="en-US" sz="2400" dirty="0"/>
              <a:t>In computer graphics point is a pixel present on the device screen , point is a starting point of any element.</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Points and lines</a:t>
            </a:r>
          </a:p>
        </p:txBody>
      </p:sp>
      <p:pic>
        <p:nvPicPr>
          <p:cNvPr id="1026" name="Picture 2" descr="Point in 3D space">
            <a:extLst>
              <a:ext uri="{FF2B5EF4-FFF2-40B4-BE49-F238E27FC236}">
                <a16:creationId xmlns:a16="http://schemas.microsoft.com/office/drawing/2014/main" xmlns="" id="{A7BFEC2D-3AA7-DB3A-A364-B174C802F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685" y="4566135"/>
            <a:ext cx="2207794" cy="171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7608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A Line in three-dimensional geometry is defined as a set of points in 3D that extends infinitely in both directions and is represented by L : (x – x1) / l = (y – y1) / m = (z – z1) / n; here (x, y, z) are the position coordinates of any variable point lying on the line, (x1, y1, z1) are the position coordinates of a point P lying on the line, and l, m, &amp; n are the direction ratios (DRs). </a:t>
            </a:r>
          </a:p>
          <a:p>
            <a:pPr algn="just" fontAlgn="auto">
              <a:spcAft>
                <a:spcPts val="0"/>
              </a:spcAft>
              <a:defRPr/>
            </a:pPr>
            <a:r>
              <a:rPr lang="en-US" sz="2400" dirty="0"/>
              <a:t>In 3D a line is also formed by the intersection of two non-parallel planes.</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Points and lines</a:t>
            </a:r>
          </a:p>
        </p:txBody>
      </p:sp>
    </p:spTree>
    <p:extLst>
      <p:ext uri="{BB962C8B-B14F-4D97-AF65-F5344CB8AC3E}">
        <p14:creationId xmlns:p14="http://schemas.microsoft.com/office/powerpoint/2010/main" val="2628014895"/>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Line is a collection of points drawing is accomplished by calculating intermediate positions along the line path between two specified endpoint positions.</a:t>
            </a:r>
          </a:p>
          <a:p>
            <a:pPr algn="just" fontAlgn="auto">
              <a:spcAft>
                <a:spcPts val="0"/>
              </a:spcAft>
              <a:defRPr/>
            </a:pPr>
            <a:r>
              <a:rPr lang="en-US" sz="2400" dirty="0"/>
              <a:t>An output device is then directed to fill in these positions between the endpoints. For analog devices, such as a vector pen plotter or a random-scan display, a straight line can be drawn smoothly from one endpoint to the other.</a:t>
            </a:r>
          </a:p>
          <a:p>
            <a:pPr algn="just" fontAlgn="auto">
              <a:spcAft>
                <a:spcPts val="0"/>
              </a:spcAft>
              <a:defRPr/>
            </a:pPr>
            <a:r>
              <a:rPr lang="en-US" sz="2400" dirty="0"/>
              <a:t>Digital devices display a straight line segment by plotting discrete points between the two endpoints. Discrete coordinate positions along the line path are calculated from the equation of the line.</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a:t>Points and lines</a:t>
            </a:r>
            <a:endParaRPr lang="en-US" sz="2800" b="1" dirty="0"/>
          </a:p>
        </p:txBody>
      </p:sp>
    </p:spTree>
    <p:extLst>
      <p:ext uri="{BB962C8B-B14F-4D97-AF65-F5344CB8AC3E}">
        <p14:creationId xmlns:p14="http://schemas.microsoft.com/office/powerpoint/2010/main" val="4198211583"/>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Introduction</a:t>
            </a:r>
          </a:p>
        </p:txBody>
      </p:sp>
      <p:pic>
        <p:nvPicPr>
          <p:cNvPr id="1026" name="Picture 2">
            <a:extLst>
              <a:ext uri="{FF2B5EF4-FFF2-40B4-BE49-F238E27FC236}">
                <a16:creationId xmlns:a16="http://schemas.microsoft.com/office/drawing/2014/main" xmlns="" id="{A7BFEC2D-3AA7-DB3A-A364-B174C802F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607837" y="1596154"/>
            <a:ext cx="4976326" cy="3891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611009"/>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A Plane in three-dimensional (3D) geometry can be considered as a surface such that the line segment joining any two points on the surface lies completely on it. </a:t>
            </a:r>
          </a:p>
          <a:p>
            <a:pPr algn="just" fontAlgn="auto">
              <a:spcAft>
                <a:spcPts val="0"/>
              </a:spcAft>
              <a:defRPr/>
            </a:pPr>
            <a:r>
              <a:rPr lang="en-US" sz="2400" dirty="0"/>
              <a:t>The general form of a plane in 3D is a first-degree equation in x, y, z i.e. (a x + b y + c z + d = 0) where (x, y, z) represents the coordinates of a variable point on the plane.</a:t>
            </a:r>
          </a:p>
        </p:txBody>
      </p:sp>
      <p:sp>
        <p:nvSpPr>
          <p:cNvPr id="3" name="Content Placeholder 2">
            <a:extLst>
              <a:ext uri="{FF2B5EF4-FFF2-40B4-BE49-F238E27FC236}">
                <a16:creationId xmlns:a16="http://schemas.microsoft.com/office/drawing/2014/main" xmlns="" id="{4EE8D7F1-2312-49A5-B1F3-17C6F4626206}"/>
              </a:ext>
            </a:extLst>
          </p:cNvPr>
          <p:cNvSpPr>
            <a:spLocks noGrp="1"/>
          </p:cNvSpPr>
          <p:nvPr>
            <p:ph sz="quarter" idx="10"/>
          </p:nvPr>
        </p:nvSpPr>
        <p:spPr/>
        <p:txBody>
          <a:bodyPr/>
          <a:lstStyle/>
          <a:p>
            <a:r>
              <a:rPr lang="en-US" sz="2800" b="1" dirty="0"/>
              <a:t>Introduction</a:t>
            </a:r>
          </a:p>
        </p:txBody>
      </p:sp>
    </p:spTree>
    <p:extLst>
      <p:ext uri="{BB962C8B-B14F-4D97-AF65-F5344CB8AC3E}">
        <p14:creationId xmlns:p14="http://schemas.microsoft.com/office/powerpoint/2010/main" val="2360526385"/>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1888</Words>
  <Application>Microsoft Office PowerPoint</Application>
  <PresentationFormat>Custom</PresentationFormat>
  <Paragraphs>164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Kumar N</dc:creator>
  <cp:lastModifiedBy>Ravindar</cp:lastModifiedBy>
  <cp:revision>833</cp:revision>
  <dcterms:created xsi:type="dcterms:W3CDTF">2020-10-16T05:05:42Z</dcterms:created>
  <dcterms:modified xsi:type="dcterms:W3CDTF">2023-01-31T04:58:50Z</dcterms:modified>
</cp:coreProperties>
</file>