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393" r:id="rId2"/>
    <p:sldId id="475" r:id="rId3"/>
    <p:sldId id="529" r:id="rId4"/>
    <p:sldId id="530" r:id="rId5"/>
    <p:sldId id="531" r:id="rId6"/>
    <p:sldId id="532" r:id="rId7"/>
    <p:sldId id="533" r:id="rId8"/>
    <p:sldId id="528" r:id="rId9"/>
    <p:sldId id="476" r:id="rId10"/>
    <p:sldId id="477" r:id="rId11"/>
    <p:sldId id="478" r:id="rId12"/>
    <p:sldId id="479" r:id="rId13"/>
    <p:sldId id="480" r:id="rId14"/>
    <p:sldId id="481" r:id="rId15"/>
    <p:sldId id="482" r:id="rId16"/>
    <p:sldId id="483" r:id="rId17"/>
    <p:sldId id="484" r:id="rId18"/>
    <p:sldId id="486" r:id="rId19"/>
    <p:sldId id="488" r:id="rId20"/>
    <p:sldId id="489" r:id="rId21"/>
    <p:sldId id="490" r:id="rId22"/>
    <p:sldId id="493" r:id="rId23"/>
    <p:sldId id="502" r:id="rId24"/>
    <p:sldId id="503" r:id="rId25"/>
    <p:sldId id="508" r:id="rId26"/>
    <p:sldId id="51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FE23821-C553-4DF6-B576-C010466BC1ED}" type="datetime1">
              <a:rPr lang="en-US" smtClean="0"/>
              <a:t>12/21/2021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86AE49-49A5-44E0-8893-D3522112C2A7}" type="slidenum">
              <a:rPr lang="en-US" smtClean="0"/>
              <a:t>‹#›</a:t>
            </a:fld>
            <a:endParaRPr lang="en-US"/>
          </a:p>
        </p:txBody>
      </p:sp>
    </p:spTree>
    <p:extLst>
      <p:ext uri="{BB962C8B-B14F-4D97-AF65-F5344CB8AC3E}">
        <p14:creationId xmlns:p14="http://schemas.microsoft.com/office/powerpoint/2010/main" val="1336054478"/>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474362-4249-471F-9924-D41CF93EC210}" type="datetime1">
              <a:rPr lang="en-US" smtClean="0"/>
              <a:t>12/21/2021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4F651B-5E04-4FCA-B555-4E56D470AEF1}" type="slidenum">
              <a:rPr lang="en-US" smtClean="0"/>
              <a:t>‹#›</a:t>
            </a:fld>
            <a:endParaRPr lang="en-US"/>
          </a:p>
        </p:txBody>
      </p:sp>
    </p:spTree>
    <p:extLst>
      <p:ext uri="{BB962C8B-B14F-4D97-AF65-F5344CB8AC3E}">
        <p14:creationId xmlns:p14="http://schemas.microsoft.com/office/powerpoint/2010/main" val="2428492860"/>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p:spPr>
      </p:sp>
      <p:sp>
        <p:nvSpPr>
          <p:cNvPr id="141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141316" name="Slide Number Placeholder 3"/>
          <p:cNvSpPr>
            <a:spLocks noGrp="1"/>
          </p:cNvSpPr>
          <p:nvPr>
            <p:ph type="sldNum" sz="quarter" idx="5"/>
          </p:nvPr>
        </p:nvSpPr>
        <p:spPr bwMode="auto">
          <a:noFill/>
          <a:ln>
            <a:miter lim="800000"/>
            <a:headEnd/>
            <a:tailEnd/>
          </a:ln>
        </p:spPr>
        <p:txBody>
          <a:bodyPr/>
          <a:lstStyle/>
          <a:p>
            <a:pPr eaLnBrk="1" hangingPunct="1"/>
            <a:fld id="{91BF04DB-20BF-4922-AE7A-D994B399CFBF}" type="slidenum">
              <a:rPr lang="en-US" altLang="en-US" smtClean="0">
                <a:solidFill>
                  <a:srgbClr val="000000"/>
                </a:solidFill>
                <a:latin typeface="Calibri" pitchFamily="34" charset="0"/>
                <a:cs typeface="Arial" charset="0"/>
              </a:rPr>
              <a:pPr eaLnBrk="1" hangingPunct="1"/>
              <a:t>11</a:t>
            </a:fld>
            <a:endParaRPr lang="en-US" altLang="en-US">
              <a:solidFill>
                <a:srgbClr val="000000"/>
              </a:solidFill>
              <a:latin typeface="Calibri" pitchFamily="34" charset="0"/>
              <a:cs typeface="Arial" charset="0"/>
            </a:endParaRPr>
          </a:p>
        </p:txBody>
      </p:sp>
      <p:sp>
        <p:nvSpPr>
          <p:cNvPr id="2" name="Date Placeholder 1">
            <a:extLst>
              <a:ext uri="{FF2B5EF4-FFF2-40B4-BE49-F238E27FC236}">
                <a16:creationId xmlns:a16="http://schemas.microsoft.com/office/drawing/2014/main" id="{2451D168-DEF0-40C1-9036-BAC35C6CC832}"/>
              </a:ext>
            </a:extLst>
          </p:cNvPr>
          <p:cNvSpPr>
            <a:spLocks noGrp="1"/>
          </p:cNvSpPr>
          <p:nvPr>
            <p:ph type="dt" idx="1"/>
          </p:nvPr>
        </p:nvSpPr>
        <p:spPr/>
        <p:txBody>
          <a:bodyPr/>
          <a:lstStyle/>
          <a:p>
            <a:fld id="{14124ED1-2C7E-48BE-9726-3B420C3815D2}" type="datetime1">
              <a:rPr lang="en-US" smtClean="0"/>
              <a:t>12/21/2021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p:spPr>
      </p:sp>
      <p:sp>
        <p:nvSpPr>
          <p:cNvPr id="1433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143364" name="Slide Number Placeholder 3"/>
          <p:cNvSpPr>
            <a:spLocks noGrp="1"/>
          </p:cNvSpPr>
          <p:nvPr>
            <p:ph type="sldNum" sz="quarter" idx="5"/>
          </p:nvPr>
        </p:nvSpPr>
        <p:spPr bwMode="auto">
          <a:noFill/>
          <a:ln>
            <a:miter lim="800000"/>
            <a:headEnd/>
            <a:tailEnd/>
          </a:ln>
        </p:spPr>
        <p:txBody>
          <a:bodyPr/>
          <a:lstStyle/>
          <a:p>
            <a:pPr eaLnBrk="1" hangingPunct="1"/>
            <a:fld id="{164B5993-F8EF-400B-9588-3CB728EBDF9C}" type="slidenum">
              <a:rPr lang="en-US" altLang="en-US" smtClean="0">
                <a:solidFill>
                  <a:srgbClr val="000000"/>
                </a:solidFill>
                <a:latin typeface="Calibri" pitchFamily="34" charset="0"/>
                <a:cs typeface="Arial" charset="0"/>
              </a:rPr>
              <a:pPr eaLnBrk="1" hangingPunct="1"/>
              <a:t>15</a:t>
            </a:fld>
            <a:endParaRPr lang="en-US" altLang="en-US">
              <a:solidFill>
                <a:srgbClr val="000000"/>
              </a:solidFill>
              <a:latin typeface="Calibri" pitchFamily="34" charset="0"/>
              <a:cs typeface="Arial" charset="0"/>
            </a:endParaRPr>
          </a:p>
        </p:txBody>
      </p:sp>
      <p:sp>
        <p:nvSpPr>
          <p:cNvPr id="2" name="Date Placeholder 1">
            <a:extLst>
              <a:ext uri="{FF2B5EF4-FFF2-40B4-BE49-F238E27FC236}">
                <a16:creationId xmlns:a16="http://schemas.microsoft.com/office/drawing/2014/main" id="{BF70A06C-20C9-4E6B-8BB9-4EFD78C240BF}"/>
              </a:ext>
            </a:extLst>
          </p:cNvPr>
          <p:cNvSpPr>
            <a:spLocks noGrp="1"/>
          </p:cNvSpPr>
          <p:nvPr>
            <p:ph type="dt" idx="1"/>
          </p:nvPr>
        </p:nvSpPr>
        <p:spPr/>
        <p:txBody>
          <a:bodyPr/>
          <a:lstStyle/>
          <a:p>
            <a:fld id="{D915B793-345E-4E85-960B-043E79238B8D}" type="datetime1">
              <a:rPr lang="en-US" smtClean="0"/>
              <a:t>12/21/2021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156B278-E86C-4543-A5D6-24644E665E75}" type="datetime1">
              <a:rPr lang="en-US" smtClean="0"/>
              <a:t>12/21/2021</a:t>
            </a:fld>
            <a:endParaRPr lang="en-US"/>
          </a:p>
        </p:txBody>
      </p:sp>
      <p:sp>
        <p:nvSpPr>
          <p:cNvPr id="5" name="Footer Placeholder 4"/>
          <p:cNvSpPr>
            <a:spLocks noGrp="1"/>
          </p:cNvSpPr>
          <p:nvPr>
            <p:ph type="ftr" sz="quarter" idx="11"/>
          </p:nvPr>
        </p:nvSpPr>
        <p:spPr/>
        <p:txBody>
          <a:bodyPr/>
          <a:lstStyle/>
          <a:p>
            <a:r>
              <a:rPr lang="en-US"/>
              <a:t>AI, ML and Data Science</a:t>
            </a:r>
          </a:p>
        </p:txBody>
      </p:sp>
      <p:sp>
        <p:nvSpPr>
          <p:cNvPr id="6" name="Slide Number Placeholder 5"/>
          <p:cNvSpPr>
            <a:spLocks noGrp="1"/>
          </p:cNvSpPr>
          <p:nvPr>
            <p:ph type="sldNum" sz="quarter" idx="12"/>
          </p:nvPr>
        </p:nvSpPr>
        <p:spPr/>
        <p:txBody>
          <a:bodyPr/>
          <a:lstStyle/>
          <a:p>
            <a:fld id="{36699ABD-673D-4FAF-8F98-2879DA2219FF}" type="slidenum">
              <a:rPr lang="en-US" smtClean="0"/>
              <a:t>‹#›</a:t>
            </a:fld>
            <a:endParaRPr lang="en-US"/>
          </a:p>
        </p:txBody>
      </p:sp>
    </p:spTree>
    <p:extLst>
      <p:ext uri="{BB962C8B-B14F-4D97-AF65-F5344CB8AC3E}">
        <p14:creationId xmlns:p14="http://schemas.microsoft.com/office/powerpoint/2010/main" val="4155655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C5804D-60F5-4324-9EF0-4720F63050D9}" type="datetime1">
              <a:rPr lang="en-US" smtClean="0"/>
              <a:t>12/21/2021</a:t>
            </a:fld>
            <a:endParaRPr lang="en-US"/>
          </a:p>
        </p:txBody>
      </p:sp>
      <p:sp>
        <p:nvSpPr>
          <p:cNvPr id="5" name="Footer Placeholder 4"/>
          <p:cNvSpPr>
            <a:spLocks noGrp="1"/>
          </p:cNvSpPr>
          <p:nvPr>
            <p:ph type="ftr" sz="quarter" idx="11"/>
          </p:nvPr>
        </p:nvSpPr>
        <p:spPr/>
        <p:txBody>
          <a:bodyPr/>
          <a:lstStyle/>
          <a:p>
            <a:r>
              <a:rPr lang="en-US"/>
              <a:t>AI, ML and Data Science</a:t>
            </a:r>
          </a:p>
        </p:txBody>
      </p:sp>
      <p:sp>
        <p:nvSpPr>
          <p:cNvPr id="6" name="Slide Number Placeholder 5"/>
          <p:cNvSpPr>
            <a:spLocks noGrp="1"/>
          </p:cNvSpPr>
          <p:nvPr>
            <p:ph type="sldNum" sz="quarter" idx="12"/>
          </p:nvPr>
        </p:nvSpPr>
        <p:spPr/>
        <p:txBody>
          <a:bodyPr/>
          <a:lstStyle/>
          <a:p>
            <a:fld id="{36699ABD-673D-4FAF-8F98-2879DA2219FF}" type="slidenum">
              <a:rPr lang="en-US" smtClean="0"/>
              <a:t>‹#›</a:t>
            </a:fld>
            <a:endParaRPr lang="en-US"/>
          </a:p>
        </p:txBody>
      </p:sp>
    </p:spTree>
    <p:extLst>
      <p:ext uri="{BB962C8B-B14F-4D97-AF65-F5344CB8AC3E}">
        <p14:creationId xmlns:p14="http://schemas.microsoft.com/office/powerpoint/2010/main" val="2906559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E53BB0-441D-438D-9C98-4C8665018CC0}" type="datetime1">
              <a:rPr lang="en-US" smtClean="0"/>
              <a:t>12/21/2021</a:t>
            </a:fld>
            <a:endParaRPr lang="en-US"/>
          </a:p>
        </p:txBody>
      </p:sp>
      <p:sp>
        <p:nvSpPr>
          <p:cNvPr id="5" name="Footer Placeholder 4"/>
          <p:cNvSpPr>
            <a:spLocks noGrp="1"/>
          </p:cNvSpPr>
          <p:nvPr>
            <p:ph type="ftr" sz="quarter" idx="11"/>
          </p:nvPr>
        </p:nvSpPr>
        <p:spPr/>
        <p:txBody>
          <a:bodyPr/>
          <a:lstStyle/>
          <a:p>
            <a:r>
              <a:rPr lang="en-US"/>
              <a:t>AI, ML and Data Science</a:t>
            </a:r>
          </a:p>
        </p:txBody>
      </p:sp>
      <p:sp>
        <p:nvSpPr>
          <p:cNvPr id="6" name="Slide Number Placeholder 5"/>
          <p:cNvSpPr>
            <a:spLocks noGrp="1"/>
          </p:cNvSpPr>
          <p:nvPr>
            <p:ph type="sldNum" sz="quarter" idx="12"/>
          </p:nvPr>
        </p:nvSpPr>
        <p:spPr/>
        <p:txBody>
          <a:bodyPr/>
          <a:lstStyle/>
          <a:p>
            <a:fld id="{36699ABD-673D-4FAF-8F98-2879DA2219FF}" type="slidenum">
              <a:rPr lang="en-US" smtClean="0"/>
              <a:t>‹#›</a:t>
            </a:fld>
            <a:endParaRPr lang="en-US"/>
          </a:p>
        </p:txBody>
      </p:sp>
    </p:spTree>
    <p:extLst>
      <p:ext uri="{BB962C8B-B14F-4D97-AF65-F5344CB8AC3E}">
        <p14:creationId xmlns:p14="http://schemas.microsoft.com/office/powerpoint/2010/main" val="636561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ontent slide ">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263070" y="129701"/>
            <a:ext cx="5245100" cy="1212791"/>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25" name="Rectangle 24"/>
          <p:cNvSpPr/>
          <p:nvPr userDrawn="1"/>
        </p:nvSpPr>
        <p:spPr>
          <a:xfrm>
            <a:off x="8903495" y="6633417"/>
            <a:ext cx="228600" cy="1905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atin typeface="Arial" panose="020B0604020202020204" pitchFamily="34" charset="0"/>
              <a:cs typeface="Arial" panose="020B0604020202020204" pitchFamily="34" charset="0"/>
            </a:endParaRPr>
          </a:p>
        </p:txBody>
      </p:sp>
      <p:cxnSp>
        <p:nvCxnSpPr>
          <p:cNvPr id="26" name="Lige forbindelse 8"/>
          <p:cNvCxnSpPr>
            <a:cxnSpLocks/>
          </p:cNvCxnSpPr>
          <p:nvPr userDrawn="1"/>
        </p:nvCxnSpPr>
        <p:spPr>
          <a:xfrm>
            <a:off x="7899751" y="6566163"/>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Footer Placeholder 4"/>
          <p:cNvSpPr txBox="1">
            <a:spLocks/>
          </p:cNvSpPr>
          <p:nvPr userDrawn="1"/>
        </p:nvSpPr>
        <p:spPr>
          <a:xfrm>
            <a:off x="7899751" y="6634231"/>
            <a:ext cx="83124" cy="148963"/>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45" name="Freeform 5"/>
          <p:cNvSpPr>
            <a:spLocks noEditPoints="1"/>
          </p:cNvSpPr>
          <p:nvPr userDrawn="1"/>
        </p:nvSpPr>
        <p:spPr bwMode="auto">
          <a:xfrm>
            <a:off x="8002023" y="6637406"/>
            <a:ext cx="282581" cy="145943"/>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6" name="TextBox 45"/>
          <p:cNvSpPr txBox="1"/>
          <p:nvPr userDrawn="1"/>
        </p:nvSpPr>
        <p:spPr>
          <a:xfrm>
            <a:off x="8264670" y="6578026"/>
            <a:ext cx="613587" cy="184666"/>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47" name="Shape 257"/>
          <p:cNvSpPr txBox="1">
            <a:spLocks/>
          </p:cNvSpPr>
          <p:nvPr userDrawn="1"/>
        </p:nvSpPr>
        <p:spPr>
          <a:xfrm>
            <a:off x="8869969" y="6574323"/>
            <a:ext cx="259712" cy="259900"/>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sz="600" noProof="0" smtClean="0">
                <a:latin typeface="Arial" panose="020B0604020202020204" pitchFamily="34" charset="0"/>
                <a:cs typeface="Arial" panose="020B0604020202020204" pitchFamily="34" charset="0"/>
                <a:sym typeface="Arial"/>
              </a:rPr>
              <a:pPr lvl="0"/>
              <a:t>‹#›</a:t>
            </a:fld>
            <a:endParaRPr lang="en-GB" sz="600" noProof="0" dirty="0">
              <a:latin typeface="Arial" panose="020B0604020202020204" pitchFamily="34" charset="0"/>
              <a:cs typeface="Arial" panose="020B0604020202020204" pitchFamily="34" charset="0"/>
              <a:sym typeface="Arial"/>
            </a:endParaRPr>
          </a:p>
        </p:txBody>
      </p:sp>
      <p:grpSp>
        <p:nvGrpSpPr>
          <p:cNvPr id="28" name="Group 27"/>
          <p:cNvGrpSpPr/>
          <p:nvPr userDrawn="1"/>
        </p:nvGrpSpPr>
        <p:grpSpPr>
          <a:xfrm>
            <a:off x="71948" y="6638153"/>
            <a:ext cx="503788" cy="126295"/>
            <a:chOff x="6014087" y="4646472"/>
            <a:chExt cx="503788" cy="94721"/>
          </a:xfrm>
        </p:grpSpPr>
        <p:sp>
          <p:nvSpPr>
            <p:cNvPr id="29" name="Oval 28"/>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sz="1800" dirty="0"/>
                <a:t> </a:t>
              </a:r>
            </a:p>
          </p:txBody>
        </p:sp>
        <p:sp>
          <p:nvSpPr>
            <p:cNvPr id="30" name="Oval 29"/>
            <p:cNvSpPr>
              <a:spLocks noChangeArrowheads="1"/>
            </p:cNvSpPr>
            <p:nvPr/>
          </p:nvSpPr>
          <p:spPr bwMode="auto">
            <a:xfrm flipH="1">
              <a:off x="6320900" y="4646472"/>
              <a:ext cx="94704" cy="94721"/>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5" name="Oval 34"/>
            <p:cNvSpPr>
              <a:spLocks noChangeArrowheads="1"/>
            </p:cNvSpPr>
            <p:nvPr/>
          </p:nvSpPr>
          <p:spPr bwMode="auto">
            <a:xfrm flipH="1">
              <a:off x="6218629" y="4646472"/>
              <a:ext cx="94704" cy="94721"/>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6" name="Oval 35"/>
            <p:cNvSpPr>
              <a:spLocks noChangeArrowheads="1"/>
            </p:cNvSpPr>
            <p:nvPr/>
          </p:nvSpPr>
          <p:spPr bwMode="auto">
            <a:xfrm flipH="1">
              <a:off x="6116358" y="4646472"/>
              <a:ext cx="94704" cy="947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7" name="Oval 36"/>
            <p:cNvSpPr>
              <a:spLocks noChangeArrowheads="1"/>
            </p:cNvSpPr>
            <p:nvPr/>
          </p:nvSpPr>
          <p:spPr bwMode="auto">
            <a:xfrm flipH="1">
              <a:off x="6014087" y="4646472"/>
              <a:ext cx="94704" cy="94721"/>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921537493"/>
      </p:ext>
    </p:extLst>
  </p:cSld>
  <p:clrMapOvr>
    <a:masterClrMapping/>
  </p:clrMapOvr>
  <p:extLst>
    <p:ext uri="{DCECCB84-F9BA-43D5-87BE-67443E8EF086}">
      <p15:sldGuideLst xmlns:p15="http://schemas.microsoft.com/office/powerpoint/2012/main">
        <p15:guide id="1" orient="horz" pos="161">
          <p15:clr>
            <a:srgbClr val="FBAE40"/>
          </p15:clr>
        </p15:guide>
        <p15:guide id="2" pos="164">
          <p15:clr>
            <a:srgbClr val="FBAE40"/>
          </p15:clr>
        </p15:guide>
        <p15:guide id="3" orient="horz" pos="3078">
          <p15:clr>
            <a:srgbClr val="FBAE40"/>
          </p15:clr>
        </p15:guide>
        <p15:guide id="4" pos="559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C3EBC5-E060-4D04-965A-53330C480EA8}" type="datetime1">
              <a:rPr lang="en-US" smtClean="0"/>
              <a:t>12/21/2021</a:t>
            </a:fld>
            <a:endParaRPr lang="en-US"/>
          </a:p>
        </p:txBody>
      </p:sp>
      <p:sp>
        <p:nvSpPr>
          <p:cNvPr id="5" name="Footer Placeholder 4"/>
          <p:cNvSpPr>
            <a:spLocks noGrp="1"/>
          </p:cNvSpPr>
          <p:nvPr>
            <p:ph type="ftr" sz="quarter" idx="11"/>
          </p:nvPr>
        </p:nvSpPr>
        <p:spPr/>
        <p:txBody>
          <a:bodyPr/>
          <a:lstStyle/>
          <a:p>
            <a:r>
              <a:rPr lang="en-US"/>
              <a:t>AI, ML and Data Science</a:t>
            </a:r>
          </a:p>
        </p:txBody>
      </p:sp>
      <p:sp>
        <p:nvSpPr>
          <p:cNvPr id="6" name="Slide Number Placeholder 5"/>
          <p:cNvSpPr>
            <a:spLocks noGrp="1"/>
          </p:cNvSpPr>
          <p:nvPr>
            <p:ph type="sldNum" sz="quarter" idx="12"/>
          </p:nvPr>
        </p:nvSpPr>
        <p:spPr/>
        <p:txBody>
          <a:bodyPr/>
          <a:lstStyle/>
          <a:p>
            <a:fld id="{36699ABD-673D-4FAF-8F98-2879DA2219FF}" type="slidenum">
              <a:rPr lang="en-US" smtClean="0"/>
              <a:t>‹#›</a:t>
            </a:fld>
            <a:endParaRPr lang="en-US"/>
          </a:p>
        </p:txBody>
      </p:sp>
    </p:spTree>
    <p:extLst>
      <p:ext uri="{BB962C8B-B14F-4D97-AF65-F5344CB8AC3E}">
        <p14:creationId xmlns:p14="http://schemas.microsoft.com/office/powerpoint/2010/main" val="1760472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FFBC68-28CD-45A3-8736-A1CFA60EB894}" type="datetime1">
              <a:rPr lang="en-US" smtClean="0"/>
              <a:t>12/21/2021</a:t>
            </a:fld>
            <a:endParaRPr lang="en-US"/>
          </a:p>
        </p:txBody>
      </p:sp>
      <p:sp>
        <p:nvSpPr>
          <p:cNvPr id="5" name="Footer Placeholder 4"/>
          <p:cNvSpPr>
            <a:spLocks noGrp="1"/>
          </p:cNvSpPr>
          <p:nvPr>
            <p:ph type="ftr" sz="quarter" idx="11"/>
          </p:nvPr>
        </p:nvSpPr>
        <p:spPr/>
        <p:txBody>
          <a:bodyPr/>
          <a:lstStyle/>
          <a:p>
            <a:r>
              <a:rPr lang="en-US"/>
              <a:t>AI, ML and Data Science</a:t>
            </a:r>
          </a:p>
        </p:txBody>
      </p:sp>
      <p:sp>
        <p:nvSpPr>
          <p:cNvPr id="6" name="Slide Number Placeholder 5"/>
          <p:cNvSpPr>
            <a:spLocks noGrp="1"/>
          </p:cNvSpPr>
          <p:nvPr>
            <p:ph type="sldNum" sz="quarter" idx="12"/>
          </p:nvPr>
        </p:nvSpPr>
        <p:spPr/>
        <p:txBody>
          <a:bodyPr/>
          <a:lstStyle/>
          <a:p>
            <a:fld id="{36699ABD-673D-4FAF-8F98-2879DA2219FF}" type="slidenum">
              <a:rPr lang="en-US" smtClean="0"/>
              <a:t>‹#›</a:t>
            </a:fld>
            <a:endParaRPr lang="en-US"/>
          </a:p>
        </p:txBody>
      </p:sp>
    </p:spTree>
    <p:extLst>
      <p:ext uri="{BB962C8B-B14F-4D97-AF65-F5344CB8AC3E}">
        <p14:creationId xmlns:p14="http://schemas.microsoft.com/office/powerpoint/2010/main" val="3423566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E137B8-19AF-4373-9A69-0EE0F4EE7A89}" type="datetime1">
              <a:rPr lang="en-US" smtClean="0"/>
              <a:t>12/21/2021</a:t>
            </a:fld>
            <a:endParaRPr lang="en-US"/>
          </a:p>
        </p:txBody>
      </p:sp>
      <p:sp>
        <p:nvSpPr>
          <p:cNvPr id="6" name="Footer Placeholder 5"/>
          <p:cNvSpPr>
            <a:spLocks noGrp="1"/>
          </p:cNvSpPr>
          <p:nvPr>
            <p:ph type="ftr" sz="quarter" idx="11"/>
          </p:nvPr>
        </p:nvSpPr>
        <p:spPr/>
        <p:txBody>
          <a:bodyPr/>
          <a:lstStyle/>
          <a:p>
            <a:r>
              <a:rPr lang="en-US"/>
              <a:t>AI, ML and Data Science</a:t>
            </a:r>
          </a:p>
        </p:txBody>
      </p:sp>
      <p:sp>
        <p:nvSpPr>
          <p:cNvPr id="7" name="Slide Number Placeholder 6"/>
          <p:cNvSpPr>
            <a:spLocks noGrp="1"/>
          </p:cNvSpPr>
          <p:nvPr>
            <p:ph type="sldNum" sz="quarter" idx="12"/>
          </p:nvPr>
        </p:nvSpPr>
        <p:spPr/>
        <p:txBody>
          <a:bodyPr/>
          <a:lstStyle/>
          <a:p>
            <a:fld id="{36699ABD-673D-4FAF-8F98-2879DA2219FF}" type="slidenum">
              <a:rPr lang="en-US" smtClean="0"/>
              <a:t>‹#›</a:t>
            </a:fld>
            <a:endParaRPr lang="en-US"/>
          </a:p>
        </p:txBody>
      </p:sp>
    </p:spTree>
    <p:extLst>
      <p:ext uri="{BB962C8B-B14F-4D97-AF65-F5344CB8AC3E}">
        <p14:creationId xmlns:p14="http://schemas.microsoft.com/office/powerpoint/2010/main" val="1260201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9318B8-6003-47DD-A168-F3B7721D3C32}" type="datetime1">
              <a:rPr lang="en-US" smtClean="0"/>
              <a:t>12/21/2021</a:t>
            </a:fld>
            <a:endParaRPr lang="en-US"/>
          </a:p>
        </p:txBody>
      </p:sp>
      <p:sp>
        <p:nvSpPr>
          <p:cNvPr id="8" name="Footer Placeholder 7"/>
          <p:cNvSpPr>
            <a:spLocks noGrp="1"/>
          </p:cNvSpPr>
          <p:nvPr>
            <p:ph type="ftr" sz="quarter" idx="11"/>
          </p:nvPr>
        </p:nvSpPr>
        <p:spPr/>
        <p:txBody>
          <a:bodyPr/>
          <a:lstStyle/>
          <a:p>
            <a:r>
              <a:rPr lang="en-US"/>
              <a:t>AI, ML and Data Science</a:t>
            </a:r>
          </a:p>
        </p:txBody>
      </p:sp>
      <p:sp>
        <p:nvSpPr>
          <p:cNvPr id="9" name="Slide Number Placeholder 8"/>
          <p:cNvSpPr>
            <a:spLocks noGrp="1"/>
          </p:cNvSpPr>
          <p:nvPr>
            <p:ph type="sldNum" sz="quarter" idx="12"/>
          </p:nvPr>
        </p:nvSpPr>
        <p:spPr/>
        <p:txBody>
          <a:bodyPr/>
          <a:lstStyle/>
          <a:p>
            <a:fld id="{36699ABD-673D-4FAF-8F98-2879DA2219FF}" type="slidenum">
              <a:rPr lang="en-US" smtClean="0"/>
              <a:t>‹#›</a:t>
            </a:fld>
            <a:endParaRPr lang="en-US"/>
          </a:p>
        </p:txBody>
      </p:sp>
    </p:spTree>
    <p:extLst>
      <p:ext uri="{BB962C8B-B14F-4D97-AF65-F5344CB8AC3E}">
        <p14:creationId xmlns:p14="http://schemas.microsoft.com/office/powerpoint/2010/main" val="87132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BB62C2-1E41-488F-8BA9-7BF44D667037}" type="datetime1">
              <a:rPr lang="en-US" smtClean="0"/>
              <a:t>12/21/2021</a:t>
            </a:fld>
            <a:endParaRPr lang="en-US"/>
          </a:p>
        </p:txBody>
      </p:sp>
      <p:sp>
        <p:nvSpPr>
          <p:cNvPr id="4" name="Footer Placeholder 3"/>
          <p:cNvSpPr>
            <a:spLocks noGrp="1"/>
          </p:cNvSpPr>
          <p:nvPr>
            <p:ph type="ftr" sz="quarter" idx="11"/>
          </p:nvPr>
        </p:nvSpPr>
        <p:spPr/>
        <p:txBody>
          <a:bodyPr/>
          <a:lstStyle/>
          <a:p>
            <a:r>
              <a:rPr lang="en-US"/>
              <a:t>AI, ML and Data Science</a:t>
            </a:r>
          </a:p>
        </p:txBody>
      </p:sp>
      <p:sp>
        <p:nvSpPr>
          <p:cNvPr id="5" name="Slide Number Placeholder 4"/>
          <p:cNvSpPr>
            <a:spLocks noGrp="1"/>
          </p:cNvSpPr>
          <p:nvPr>
            <p:ph type="sldNum" sz="quarter" idx="12"/>
          </p:nvPr>
        </p:nvSpPr>
        <p:spPr/>
        <p:txBody>
          <a:bodyPr/>
          <a:lstStyle/>
          <a:p>
            <a:fld id="{36699ABD-673D-4FAF-8F98-2879DA2219FF}" type="slidenum">
              <a:rPr lang="en-US" smtClean="0"/>
              <a:t>‹#›</a:t>
            </a:fld>
            <a:endParaRPr lang="en-US"/>
          </a:p>
        </p:txBody>
      </p:sp>
    </p:spTree>
    <p:extLst>
      <p:ext uri="{BB962C8B-B14F-4D97-AF65-F5344CB8AC3E}">
        <p14:creationId xmlns:p14="http://schemas.microsoft.com/office/powerpoint/2010/main" val="53543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6C7D77-E87F-450C-AC59-82537D991524}" type="datetime1">
              <a:rPr lang="en-US" smtClean="0"/>
              <a:t>12/21/2021</a:t>
            </a:fld>
            <a:endParaRPr lang="en-US"/>
          </a:p>
        </p:txBody>
      </p:sp>
      <p:sp>
        <p:nvSpPr>
          <p:cNvPr id="3" name="Footer Placeholder 2"/>
          <p:cNvSpPr>
            <a:spLocks noGrp="1"/>
          </p:cNvSpPr>
          <p:nvPr>
            <p:ph type="ftr" sz="quarter" idx="11"/>
          </p:nvPr>
        </p:nvSpPr>
        <p:spPr/>
        <p:txBody>
          <a:bodyPr/>
          <a:lstStyle/>
          <a:p>
            <a:r>
              <a:rPr lang="en-US"/>
              <a:t>AI, ML and Data Science</a:t>
            </a:r>
          </a:p>
        </p:txBody>
      </p:sp>
      <p:sp>
        <p:nvSpPr>
          <p:cNvPr id="4" name="Slide Number Placeholder 3"/>
          <p:cNvSpPr>
            <a:spLocks noGrp="1"/>
          </p:cNvSpPr>
          <p:nvPr>
            <p:ph type="sldNum" sz="quarter" idx="12"/>
          </p:nvPr>
        </p:nvSpPr>
        <p:spPr/>
        <p:txBody>
          <a:bodyPr/>
          <a:lstStyle/>
          <a:p>
            <a:fld id="{36699ABD-673D-4FAF-8F98-2879DA2219FF}" type="slidenum">
              <a:rPr lang="en-US" smtClean="0"/>
              <a:t>‹#›</a:t>
            </a:fld>
            <a:endParaRPr lang="en-US"/>
          </a:p>
        </p:txBody>
      </p:sp>
    </p:spTree>
    <p:extLst>
      <p:ext uri="{BB962C8B-B14F-4D97-AF65-F5344CB8AC3E}">
        <p14:creationId xmlns:p14="http://schemas.microsoft.com/office/powerpoint/2010/main" val="1381329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AA2ED1-9EC0-4075-BFBC-63EAC4E6D2B2}" type="datetime1">
              <a:rPr lang="en-US" smtClean="0"/>
              <a:t>12/21/2021</a:t>
            </a:fld>
            <a:endParaRPr lang="en-US"/>
          </a:p>
        </p:txBody>
      </p:sp>
      <p:sp>
        <p:nvSpPr>
          <p:cNvPr id="6" name="Footer Placeholder 5"/>
          <p:cNvSpPr>
            <a:spLocks noGrp="1"/>
          </p:cNvSpPr>
          <p:nvPr>
            <p:ph type="ftr" sz="quarter" idx="11"/>
          </p:nvPr>
        </p:nvSpPr>
        <p:spPr/>
        <p:txBody>
          <a:bodyPr/>
          <a:lstStyle/>
          <a:p>
            <a:r>
              <a:rPr lang="en-US"/>
              <a:t>AI, ML and Data Science</a:t>
            </a:r>
          </a:p>
        </p:txBody>
      </p:sp>
      <p:sp>
        <p:nvSpPr>
          <p:cNvPr id="7" name="Slide Number Placeholder 6"/>
          <p:cNvSpPr>
            <a:spLocks noGrp="1"/>
          </p:cNvSpPr>
          <p:nvPr>
            <p:ph type="sldNum" sz="quarter" idx="12"/>
          </p:nvPr>
        </p:nvSpPr>
        <p:spPr/>
        <p:txBody>
          <a:bodyPr/>
          <a:lstStyle/>
          <a:p>
            <a:fld id="{36699ABD-673D-4FAF-8F98-2879DA2219FF}" type="slidenum">
              <a:rPr lang="en-US" smtClean="0"/>
              <a:t>‹#›</a:t>
            </a:fld>
            <a:endParaRPr lang="en-US"/>
          </a:p>
        </p:txBody>
      </p:sp>
    </p:spTree>
    <p:extLst>
      <p:ext uri="{BB962C8B-B14F-4D97-AF65-F5344CB8AC3E}">
        <p14:creationId xmlns:p14="http://schemas.microsoft.com/office/powerpoint/2010/main" val="2805705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4B2E7D-0A9A-4E58-8113-EF510C7EC80E}" type="datetime1">
              <a:rPr lang="en-US" smtClean="0"/>
              <a:t>12/21/2021</a:t>
            </a:fld>
            <a:endParaRPr lang="en-US"/>
          </a:p>
        </p:txBody>
      </p:sp>
      <p:sp>
        <p:nvSpPr>
          <p:cNvPr id="6" name="Footer Placeholder 5"/>
          <p:cNvSpPr>
            <a:spLocks noGrp="1"/>
          </p:cNvSpPr>
          <p:nvPr>
            <p:ph type="ftr" sz="quarter" idx="11"/>
          </p:nvPr>
        </p:nvSpPr>
        <p:spPr/>
        <p:txBody>
          <a:bodyPr/>
          <a:lstStyle/>
          <a:p>
            <a:r>
              <a:rPr lang="en-US"/>
              <a:t>AI, ML and Data Science</a:t>
            </a:r>
          </a:p>
        </p:txBody>
      </p:sp>
      <p:sp>
        <p:nvSpPr>
          <p:cNvPr id="7" name="Slide Number Placeholder 6"/>
          <p:cNvSpPr>
            <a:spLocks noGrp="1"/>
          </p:cNvSpPr>
          <p:nvPr>
            <p:ph type="sldNum" sz="quarter" idx="12"/>
          </p:nvPr>
        </p:nvSpPr>
        <p:spPr/>
        <p:txBody>
          <a:bodyPr/>
          <a:lstStyle/>
          <a:p>
            <a:fld id="{36699ABD-673D-4FAF-8F98-2879DA2219FF}" type="slidenum">
              <a:rPr lang="en-US" smtClean="0"/>
              <a:t>‹#›</a:t>
            </a:fld>
            <a:endParaRPr lang="en-US"/>
          </a:p>
        </p:txBody>
      </p:sp>
    </p:spTree>
    <p:extLst>
      <p:ext uri="{BB962C8B-B14F-4D97-AF65-F5344CB8AC3E}">
        <p14:creationId xmlns:p14="http://schemas.microsoft.com/office/powerpoint/2010/main" val="3127404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82A824-B1CF-4576-832F-EF968A65B2C8}" type="datetime1">
              <a:rPr lang="en-US" smtClean="0"/>
              <a:t>12/21/2021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AI, ML and Data Science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99ABD-673D-4FAF-8F98-2879DA2219FF}" type="slidenum">
              <a:rPr lang="en-US" smtClean="0"/>
              <a:t>‹#›</a:t>
            </a:fld>
            <a:endParaRPr lang="en-US"/>
          </a:p>
        </p:txBody>
      </p:sp>
    </p:spTree>
    <p:extLst>
      <p:ext uri="{BB962C8B-B14F-4D97-AF65-F5344CB8AC3E}">
        <p14:creationId xmlns:p14="http://schemas.microsoft.com/office/powerpoint/2010/main" val="3365447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techtarget.com/searchenterpriseai/definition/AI-Artificial-Intelligence" TargetMode="External"/><Relationship Id="rId7" Type="http://schemas.openxmlformats.org/officeDocument/2006/relationships/hyperlink" Target="https://whatis.techtarget.com/definition/predictive-maintenance-PdM" TargetMode="External"/><Relationship Id="rId2" Type="http://schemas.openxmlformats.org/officeDocument/2006/relationships/hyperlink" Target="https://www.hpe.com/in/en/what-is/artificial-intelligence.html" TargetMode="External"/><Relationship Id="rId1" Type="http://schemas.openxmlformats.org/officeDocument/2006/relationships/slideLayout" Target="../slideLayouts/slideLayout2.xml"/><Relationship Id="rId6" Type="http://schemas.openxmlformats.org/officeDocument/2006/relationships/hyperlink" Target="https://searchcio.techtarget.com/definition/business-process-automation" TargetMode="External"/><Relationship Id="rId5" Type="http://schemas.openxmlformats.org/officeDocument/2006/relationships/hyperlink" Target="https://whatis.techtarget.com/definition/recommendation-engine" TargetMode="External"/><Relationship Id="rId4" Type="http://schemas.openxmlformats.org/officeDocument/2006/relationships/hyperlink" Target="https://whatis.techtarget.com/definition/algorith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hatis.techtarget.com/definition/unsupervised-learning" TargetMode="External"/><Relationship Id="rId2" Type="http://schemas.openxmlformats.org/officeDocument/2006/relationships/hyperlink" Target="https://www.techtarget.com/searchenterpriseai/definition/supervised-learn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echtarget.com/searchenterpriseai/feature/Using-small-data-sets-for-machine-learning-models-sees-growth" TargetMode="External"/><Relationship Id="rId2" Type="http://schemas.openxmlformats.org/officeDocument/2006/relationships/hyperlink" Target="https://www.techtarget.com/searchenterpriseai/definition/data-scientist" TargetMode="External"/><Relationship Id="rId1" Type="http://schemas.openxmlformats.org/officeDocument/2006/relationships/slideLayout" Target="../slideLayouts/slideLayout2.xml"/><Relationship Id="rId4" Type="http://schemas.openxmlformats.org/officeDocument/2006/relationships/hyperlink" Target="https://www.techtarget.com/searchenterpriseai/definition/reinforcement-learning"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techtarget.com/searchenterpriseai/definition/neural-network" TargetMode="External"/><Relationship Id="rId2" Type="http://schemas.openxmlformats.org/officeDocument/2006/relationships/hyperlink" Target="https://searchbusinessanalytics.techtarget.com/feature/Key-differences-of-a-data-scientist-vs-data-engine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hatis.techtarget.com/definition/data-labeling" TargetMode="External"/><Relationship Id="rId2" Type="http://schemas.openxmlformats.org/officeDocument/2006/relationships/hyperlink" Target="https://www.techtarget.com/searchenterpriseai/feature/Labeled-data-brings-machine-learning-applications-to-life" TargetMode="External"/><Relationship Id="rId1" Type="http://schemas.openxmlformats.org/officeDocument/2006/relationships/slideLayout" Target="../slideLayouts/slideLayout2.xml"/><Relationship Id="rId4" Type="http://schemas.openxmlformats.org/officeDocument/2006/relationships/hyperlink" Target="https://www.techtarget.com/searchenterpriseai/feature/5-types-of-machine-learning-algorithms-you-should-know"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6217E1-BEC2-4F9B-8DAC-4F66CC09D4C8}"/>
              </a:ext>
            </a:extLst>
          </p:cNvPr>
          <p:cNvSpPr txBox="1">
            <a:spLocks/>
          </p:cNvSpPr>
          <p:nvPr/>
        </p:nvSpPr>
        <p:spPr>
          <a:xfrm>
            <a:off x="0" y="10583"/>
            <a:ext cx="9144000" cy="599017"/>
          </a:xfrm>
          <a:prstGeom prst="rect">
            <a:avLst/>
          </a:prstGeom>
          <a:solidFill>
            <a:srgbClr val="002060"/>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dirty="0">
                <a:solidFill>
                  <a:schemeClr val="bg1"/>
                </a:solidFill>
                <a:latin typeface="Gill Sans MT" panose="020B0502020104020203" pitchFamily="34" charset="0"/>
              </a:rPr>
              <a:t>Introduction to ML</a:t>
            </a:r>
            <a:endParaRPr lang="en-US" sz="2800" b="1" dirty="0">
              <a:solidFill>
                <a:schemeClr val="bg1"/>
              </a:solidFill>
              <a:latin typeface="Gill Sans MT" panose="020B0502020104020203" pitchFamily="34" charset="0"/>
            </a:endParaRPr>
          </a:p>
        </p:txBody>
      </p:sp>
      <p:sp>
        <p:nvSpPr>
          <p:cNvPr id="4" name="Content Placeholder 2">
            <a:extLst>
              <a:ext uri="{FF2B5EF4-FFF2-40B4-BE49-F238E27FC236}">
                <a16:creationId xmlns:a16="http://schemas.microsoft.com/office/drawing/2014/main" id="{E7DA8777-0D2C-4820-B628-7333565DC505}"/>
              </a:ext>
            </a:extLst>
          </p:cNvPr>
          <p:cNvSpPr txBox="1">
            <a:spLocks/>
          </p:cNvSpPr>
          <p:nvPr/>
        </p:nvSpPr>
        <p:spPr>
          <a:xfrm>
            <a:off x="-1" y="6641041"/>
            <a:ext cx="9144000" cy="216959"/>
          </a:xfrm>
          <a:prstGeom prst="rect">
            <a:avLst/>
          </a:prstGeom>
          <a:solidFill>
            <a:srgbClr val="002060"/>
          </a:solidFill>
        </p:spPr>
        <p:txBody>
          <a:bodyPr vert="horz" lIns="91440" tIns="45720" rIns="91440" bIns="45720" rtlCol="0">
            <a:normAutofit fontScale="3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2800" b="1" dirty="0">
              <a:solidFill>
                <a:schemeClr val="bg1"/>
              </a:solidFill>
            </a:endParaRPr>
          </a:p>
        </p:txBody>
      </p:sp>
      <p:pic>
        <p:nvPicPr>
          <p:cNvPr id="52226" name="Picture 2" descr="Image result for AI">
            <a:extLst>
              <a:ext uri="{FF2B5EF4-FFF2-40B4-BE49-F238E27FC236}">
                <a16:creationId xmlns:a16="http://schemas.microsoft.com/office/drawing/2014/main" id="{C5A70DA3-597F-4FF8-9450-14B45C1311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92" y="1989956"/>
            <a:ext cx="4432839" cy="3191644"/>
          </a:xfrm>
          <a:prstGeom prst="rect">
            <a:avLst/>
          </a:prstGeom>
          <a:noFill/>
          <a:extLst>
            <a:ext uri="{909E8E84-426E-40DD-AFC4-6F175D3DCCD1}">
              <a14:hiddenFill xmlns:a14="http://schemas.microsoft.com/office/drawing/2010/main">
                <a:solidFill>
                  <a:srgbClr val="FFFFFF"/>
                </a:solidFill>
              </a14:hiddenFill>
            </a:ext>
          </a:extLst>
        </p:spPr>
      </p:pic>
      <p:pic>
        <p:nvPicPr>
          <p:cNvPr id="52228" name="Picture 4" descr="Image result for Machine Learning ">
            <a:extLst>
              <a:ext uri="{FF2B5EF4-FFF2-40B4-BE49-F238E27FC236}">
                <a16:creationId xmlns:a16="http://schemas.microsoft.com/office/drawing/2014/main" id="{38D5D685-5B9E-45E6-97C1-F2D8640E48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7164" y="2006625"/>
            <a:ext cx="4432839" cy="317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872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2"/>
          <p:cNvPicPr>
            <a:picLocks noGrp="1" noChangeAspect="1" noChangeArrowheads="1"/>
          </p:cNvPicPr>
          <p:nvPr>
            <p:ph idx="1"/>
          </p:nvPr>
        </p:nvPicPr>
        <p:blipFill>
          <a:blip r:embed="rId2" cstate="print"/>
          <a:srcRect/>
          <a:stretch>
            <a:fillRect/>
          </a:stretch>
        </p:blipFill>
        <p:spPr>
          <a:xfrm>
            <a:off x="3581400" y="2457450"/>
            <a:ext cx="1735138" cy="1085850"/>
          </a:xfrm>
        </p:spPr>
      </p:pic>
      <p:sp>
        <p:nvSpPr>
          <p:cNvPr id="17412" name="AutoShape 4" descr="data:image/jpeg;base64,/9j/4AAQSkZJRgABAQAAAQABAAD/2wCEAAkGBxITEhUUEhQVFhUXGBoYFxgYFxUYGhgaFhoXGBoXGBgYHCggGBolHBgVITEkJSkrLi4uFx8zODMsNygtLisBCgoKDg0OGxAQGiwmHyY0LCw0LCwsLCw0LCwsLCwsLCwsLCwsLCwsLCwsLCwsLCwsLCwsLCwsLCwsLCwsLCwsLP/AABEIAOEA4QMBIgACEQEDEQH/xAAcAAEAAgMBAQEAAAAAAAAAAAAABAUCAwYHAQj/xAA5EAABAwIDBQYEBQQDAQEAAAABAAIRAyEEMUEFElFhcQaBkaGx8BMiwdEjMnLh8QcUQoJSYsKiQ//EABoBAQADAQEBAAAAAAAAAAAAAAABAgMEBQb/xAApEQACAgEEAQMDBQEAAAAAAAAAAQIRAwQSITFBEyJRYXGBBTIzUpEU/9oADAMBAAIRAxEAPwD3FERAEREAREQBERAEREAREQBERAEREARUPaztPTwTaZc0vfUdusYCBMRvEk5ASO8hWmy9oU69JtWmZa7xBFi0xkQZBVdyuvJO11fglIiKxAREQBERAEREAREQBERAEREAREQBERAEREARYVarWiXENA1JAHiVTYntVh2khrviEaN+5VZTjHtlowlLpF4i4zF9sX/4MaPFxHcoR7R4h2dTpAAXLLXYkbx0s5HoCLzWvtSscqj+m84fVQjtGtP53+JWD/U4eEx/zP5PV0Xm2H2pUB/M6f1u+6hdoe02IZS3G1HA1LTMnd/yicuHerQ/UoSdUyHp2ldlV/UbbDcTit1kFlIbjSNT/kehNu5Xn9JcViN57dxzqJ/O6wa2oNRP5i4QCBMQ02yXB4bCFzgBqvXdgbQGGoU6O4CGiJba+ZJ4kmVWGaPqXJ0XcXspI65FAwu16L7BwB4OsfsVPXoxkpK0zlaa7CIisQEREAREQBERAEREAREQBERAERQ9q7TpYematZwa0eJOjWjUo3RKTbpEp7wASSABck2A6lcjtvtxTZLaADj/AM3Wb/qD+b3muI7Rdq6+MfDARSBswWHV5/yPkNOJh4TBvOe74THeVw5tT4iepg0CSvI/wW1TbdWs7ee4u/2EDoMgs6RacxfoscLsuLmO7LzU9uBjJeZk3PmzqeyPETXUw5AEZefmtMDI2PvzU5tOBEHp9v2WvFU5HEeNlyZE07MZMjvbP6hwH1Ud4IPBbt/d96KVtEsLQ6RIUQi5JszuiHTN5JsbcP5VBtx4fWMZNAaPX6hWFTE/yqYOl5cdSujCq5KT/bRc7Bw4aTUOlm9f2HqrkYlzrkwNCcz0CrsIQGgHT1N7qY2tf5u6M/2VXkV8muNxiuTb8U6C/E5+CttmbVrU9SW8DlHfcKsZJyAHVZ/CMiH9YMWWsMzjymXkoyVNHcYDazKkA/K7gcu4qxXntK2TyY5yrzZm2HNgPu3zHRelg1yfE/8ATgy6auYnTIsKNUOEtMhZr0OzkCIiAIiIAiIgCIiAIiICPj8YyjTdUqGGtEk/QcSTaOa8Z7Rbafja2++QxsimybNHHm46n6K3/qR2j+LV+Ax34dM34OcMyeQyHfyXGNqkgQYA1XDqMlvaj1dHp6W59k0l3FrQO8qx2fTc+JBI5m3hkoOCogmYnm6/gNF0WCIA1K4Wz0JPaqXZvpbPaMy3whWNPCt/xMLRh3uOYaPMqa2uBmR0VLTOXJOZ8fQ45C6h4lvAmFO+I05FRK+S5cy+Dn3WymrniqytirFs+wpW2Ja2BnmFUOMglWxQ4ssYOrzZfAQBJ4qLQMuX3aFQDdHf7811beaM2WNLGGIVrg6lrrlMHVkq+wu/z9FjlxpF4l/hq28dR3jopTqTTbeHWb/squnhDGam0qG6czJXM/sXb+CW5m7pPu0rPf1/bqtDpmRMrF2LGSsuGTGMmW+zce6m6xkaic+5dbhcS2o3eb4cOS8/oCCLzx96K52Xjiwz4jiPuvV0mpcfbLox1GDdyuzrUWFKoHAOaZBWa9U80IiIAiIgCIiAKi7ZbY/tsM5wMPd8rORObu4T3wr1eQ/1V2r8Ssac/JTG7/sbu+3+qpOVI2wY980jhH1/iOLjlw4qbhHyROWg4qlZWExopeGxZjgAYkZnkOAXnyTZ9BFUqOnpVGt/Me7rpCs6FXeAvujgM466LmcKZO8892g5DiVPpYob4jOOPmVzz+hLh8HT4YaDLiTKsKAaMlR0cbachHitlHGOqWFgNVUweKUu+i3fXDdRGohYPG8LCFqoADTvWYMGL3Mm8+CycfBjLGvBQ7VpPiCCeECVztdxE8tF6M45LXicLTcPmaD1CQ9vBhTPNsHx5qS/ZFWs+Y3W5SfoF3DdmUW3axo6BbjR5KZZX2iqiUuydg06YEiTxKuf7VmoC+CW2NwfLqpDPlFyq1fZr6Rpdh90SDAGhyWbXDUdDxWYdETloeC2upBwhwHvmo2FlGuzX8MyLLTXotNnBZsmn+Y7zdDmW9+oW4kERfrZXS4NlcfsU9aiQPkvyvIW7Z+PIs7pw/hbKgIN/wA2jtHcjwUY1WkwRY+R4KVwzppSVM7Ds5joO4cnG3I/uukXneAqbsCcsrrvMBiN9gOuR6herpclraeLrcW2W5EhERdZxBERAEREBpxuIFOm95ya0u8BK/OvajEOe83uSXE9TJXt/bvE7mEcNXuDf/R8m+a8K22Lg8SY99ywzPg9DQx5sqDEgDTP6qfh3jOIAy+6rQyLZ6n6BT6EuFrLll0evEtcJDrnuWzCtJJJyiT04LVSrAC2iwfirWudVg02aRtlozFlxjJoz6K9wT7CFy2Cfk3vd3K/w9ZVaoZFxRZ1MREAXJUinUgBU2HqS8kmSMuQW6liN554C33WdNmbx+C4dUyW4PVUK8l18slIZiIaCeSUZSxk1bGlaWi0meWeq2UmuP5RqqbPBg4o14jK598F83bbpuYUluE3gQT71UmjhQACLniV0Qwt9lt6iiDhmPI+a0WP35KThcO8AgwYMA8R91KewT5FfMNax0Nui19FIrKdrghV5FiInJaqbedx9dVa1qYNjkoxoi5GmYVJYq5JjP2le8nI3HBQ8fQINrmLHIkDTmeCnYhwvpz68FFr4gFhDsxqMxGseC565OmDfaI+DrXLH6XDl2fZfGSSw93OPZ8FwdMmSI+Yew4cQVebLxu7Ua46EHu1XRp51Ipq8O+Do9DREXrnzoREQBERAcT/AFKrfLTb+px8gPqvI9psLugK9P8A6j1PxQODB6uP2XnNUZrmy8nq6RVFHNVT8wbzurCiBl3qNiMOWu6qQ0W6rmmekfajzI5n7Qsg6JlZOA3mwtW0bNJ1JhVXwaRZN2XXHzE6x9VeUXw3hZcphyRA4roadQAZqmRUXkiXQrwwEyDeV92dWG6SdSoGNxB3YHCV9w28G24BU8Epe0scNivmOrZJPmrvDVmGLXJBErlaDg3eFoAz5qxr1fkB4QfRS3RWcLZ2vxJCyZUVJg9pNc6MiGmQeqk0cc0ujeGvlmt01Z57xNFsK0ROq3MeqepjGARvC181sftKnu7+8I0jkrbkivpPwi3N/Raa9Vsb0i35uXVUG0NsOe0tZ8sxebyDMQOIVVUrbxLSTHDS8eapLMvBtj0rfLOoq7VpggB0lwJbBtlxVNj9oVGvDpO7k4DUH1XP06ssdnvMMi8e9VZtriq0AjMEa5/RYym5HWtPHH9S6q4gRxkeyqjH2lzTBv5DK+q+7OqubFN9yBY8haFsxQLsrSL8rLFy5plIpQlRApVwHbxOQGXmI81e4chw3h7n6Ljq9MhxaSJ8uPdaV02AqQGzlEW5D34rWHdmueHHB6dsurvUaZ13RPUWPmFKVZ2cdNBo4Ej6/VWa9iLtI+UyqptBERWKBERAeb/1BvWd0aPIFcHiaZjqvQu39H8WeLQfp9Fw+Kp381hPs9XTP2oo8ZSz4gKPhnHdAI9lWVeleON1FqtAXNNcHoQd8GEQ3vUPHHIKYySJPgq7ETvSVSK5Nom2hU+YWVpSrzyiyqsO3UqfG7781E0jXwZ4iraB081Lw1azOdz5qmY8yrSwIM5fZQ40WfVGtr5Bj/J0dVb1DLWtk/xxVIGEbovmSO+FZB0m55SPRUmgzB2M/FaROo8cvVWNOvl75KoxDT8RvO0nrFlNAjLjwUSj8CUUTX1pEcpWyjVJojjp4qG1wynNaw6Ke7r91WhtLSkd4crHnooz3FpaZkSRPLRfMHWGRzI9BHqtxpy09LQNRfxUslcMi06fzk8c7aceqsMM4AQRcdFEwLSY8DP0W1lLe3yCbRbJUovLnhkjFVQ2ox2Qdnwi/vvUzFVQI8PFUO0KpLQI98le4eoH0WmLxfuUONswyRpJ/gi1MCHEOGt45HPv+6m4IEM3eBz8x9lCpYjdAvcH1+qm0buBGRjvOq2gik26pnoHZd80j+r1AVyqTsqPw3dVdr1cf7UfM6j+RhERXMQiIgOR7f4eWseObT6j6rz2uy/JeudpcJ8TDvGoG8P9b+kryvFNWORcnoaWXtoosQzxCg1RmCrSo38RQ3U5Jn+Fi0elBlexjhMXEqM+mS7uVhhhIPUr7/bwTqsnwzpUiOGQ0D3dbMQQBE6cVk5kiZ19hQ8QD5qtWapkaVaOqfKDxHcFVKyJhjbaaqZEo20nS8BbmumYy+x8ljSaC7hAn9kwrRLh6ZLJl7McXUO80c/qFPa6RIM39hQMTSJc2NM+S2UXQMpiynwQbsc75QdYz4LbSMgTPELTV+ZnfHhxWTQQ22ZGfUc+aiuAuibSktN7zI1iFOFWDAVbsoHdvp9VPeBA0Ko7JlV0AYPygwc/qt2EmSLcZjgVqY/SNY/dSmANAN8s9PdlEUUlLijRVogNJAm9vC63bJM0y05yR43WGFpk70m0z781s2fSIc8d4KtRST4aItNsVi2NLef7q6wrCIB4W99QqdstxGWZt4Qr+nZ7emfgtYqzDLI7bsy38Ini76BW6hbGp7tFvOT4lTV6UFUUfOZXc2wiIrGYREQHwheXbe2caVZ7NAZHQ3C9SXNds9nb7BVAu2zv0nLwPqqTVo3089svueW4mleVW1WWde5v4LocRRk++9U+Po3garnZ7EGVlEQJ5qTQO8fFY/2510X1zC3Lqs5KzoR8c3iPRVWLeZ3bxorl9okKDiaYLhHFUSNUyC4C0BWpZYdFExjA2B7hT90FognrqpZazDDgQTrkPFfdnuu+OMrYKfyxGfFY0nhsgC5Ko+i1n1v5XcbXQvA+WNJnvy8lsoiRunj66LGtR+YGbNBB5qEibDLgEZfstu6YF7rbhaI3R0ujyQ4DlrxCUE+TPA047/PkpLKLxPj9lroO3ZJ99Fq/vXEjKJ+tpVaJt2WRNp6e+a3UH6d/8LS4/Lms6dIFozn35ojN1R9wuIBeQLTaFIbLSb2Oai0sL89vHW6OeSI/7ROfmpq2VlXgl06W9UD4sAZ+wVnsumXuBP6QOJKjbPFgNdV03Z3BS9pizbnrot8cbZw6jLtizqqTIAHAR4LJEXeeCEREAREQBY1GBwIIkEQRyKyRAeW9oNmuo1S3TNp4tOR+niufxtOSPovXe0OyRiKcD87bsPq08j9l5bjKBaSCIMxB0IzBXPONHraXLvX1KuqyAo9MznoYU+oJUXc3XHndYs74mrFC0cFFp4eYPBT3QV8pUfmvbkqGqdIrNqUJhwBiL9QpOy6oIuL+GSk4qja5trwuomBpkSLclHglco34h9pHHVYOtNl9r0ZBGd1sptJcoLojPsSZzIy5eik71pKwrEExrM9yzA+Unh68kJJNNx3YA/dfcREC18r818o1gJ0svuIMuYdP4UELs1N3iSCNIC00qRlt4v32VjTMyMjxWzDUOQ98EonfRmyC05n05L5Te4PInIDSOK21WxEcUbSl0wcvfklFNxIGucxeStdKmC1o7ylWd102045qZs2llbSytGJjJ0rLPZlBdtsfDblMcXX+3vmqfYWzpgnIZ8+S6ZdmKFcni6rLudIIiLY4wiIgCIiAIiIAua7WdnvjNNSmPxALj/mB/wCh5rpUUNWqLwm4StHiTmEEzpYjVRMdRmDw+q9V7SdmG15fThtTXQP68Hc/Hl59jMO+mSx7S1w0Iv8AuuScXFntYM8ci47KZkeGizrzbhlMrY+nun1WVZgc2APfJZs60xXjdtn91DpDxVlUpbzANYVaaBaZ981UtA2UqfLvWoPM56+S2sed5vP391kLOMjOEotZH3YqAnUKTU3ZtN7jktWLpkkcllUbcRaIHedUomzKp8ogi5CkUX2Gtsytj6YIvBGaxfA04WUopdmIENJm8qVhXQBwiStFegbWtmsxR+URNzF0oNpolzvGBl7K30IklYspRqpWEw05pRjJqj5/abwjiZKu9h7LLjl1PALdsnZJdYWA196rrMLhm027rR+66MePyzztRqaW1GVCiGNDRkFsRF0nmBERAEREAREQBERAEREAUDauyaWIbFRtxk4WcOh4cslPRQ1fZMZOLtHmu2eytajJaPiU+LRcdW/aQqB9OLjJe0qt2jsKhWu5kO/5Nse/Q98rCWH+p6OLXtcTX5PKGTrotOMFp0Xb7Q7E1L/Ce1w4OG6fEWPkqCvsLEU5D6L45DeHi2QsHCS7R6GPUY5cpnMT74d6m5tBK308I27Ta+Sz+ENBbhkq2b2Qab7jjJ6LVUqHfi1yNOCsm0BkWxF18fhATrBvdCbRlTF9Ms/5Wf8Abbxn7LaKAgAeikYTBkWuSURm5URxTk5W6qW3DAkcArfCbCrOEBhA4m3qrzBdmGiPiOnkPuVpHHJnLk1WOPk5jB7PLrRJJtA0XU7N2DEGp3NH1Vzh8MxghjQPfFblvHEl2edl1cp8LgxYwAQBAWSItjkCIiAIiIAiIgCIiAIiIAiIgCIiAIiIAiIgNNfC03/nY136mg+qhVNgYU50Wdw3fRWaKGkyynKPTZTu7MYU/wD5/wD0/wC6xPZbC/8AA2/7O+6ukUbI/Bf18n9n/pW0tg4ZpkUxPMuPqVOo4djfyta3oAPRbEUqKXRSU5S7YREUlQiIgCIiAIiIAiIgCIiAIiIAiIgCIiAIiIAiIgCIiAIiIAiIgCIiAIiIAiIgCIiAIiIAiIgCIiA//9k="/>
          <p:cNvSpPr>
            <a:spLocks noChangeAspect="1" noChangeArrowheads="1"/>
          </p:cNvSpPr>
          <p:nvPr/>
        </p:nvSpPr>
        <p:spPr bwMode="auto">
          <a:xfrm>
            <a:off x="155575" y="748904"/>
            <a:ext cx="304800" cy="228601"/>
          </a:xfrm>
          <a:prstGeom prst="rect">
            <a:avLst/>
          </a:prstGeom>
          <a:noFill/>
          <a:ln w="9525">
            <a:noFill/>
            <a:miter lim="800000"/>
            <a:headEnd/>
            <a:tailEnd/>
          </a:ln>
        </p:spPr>
        <p:txBody>
          <a:bodyPr/>
          <a:lstStyle/>
          <a:p>
            <a:endParaRPr lang="en-US" altLang="en-US"/>
          </a:p>
        </p:txBody>
      </p:sp>
      <p:sp>
        <p:nvSpPr>
          <p:cNvPr id="17413" name="AutoShape 6" descr="data:image/jpeg;base64,/9j/4AAQSkZJRgABAQAAAQABAAD/2wCEAAkGBxITEhUUEhQVFhUXGBoYFxgYFxUYGhgaFhoXGBoXGBgYHCggGBolHBgVITEkJSkrLi4uFx8zODMsNygtLisBCgoKDg0OGxAQGiwmHyY0LCw0LCwsLCw0LCwsLCwsLCwsLCwsLCwsLCwsLCwsLCwsLCwsLCwsLCwsLCwsLCwsLP/AABEIAOEA4QMBIgACEQEDEQH/xAAcAAEAAgMBAQEAAAAAAAAAAAAABAUCAwYHAQj/xAA5EAABAwIDBQYEBQQDAQEAAAABAAIRAyEEMUEFElFhcQaBkaGx8BMiwdEjMnLh8QcUQoJSYsKiQ//EABoBAQADAQEBAAAAAAAAAAAAAAABAgMEBQb/xAApEQACAgEEAQMDBQEAAAAAAAAAAQIRAwQSITFBEyJRYXGBBTIzUpEU/9oADAMBAAIRAxEAPwD3FERAEREAREQBERAEREAREQBERAEREARUPaztPTwTaZc0vfUdusYCBMRvEk5ASO8hWmy9oU69JtWmZa7xBFi0xkQZBVdyuvJO11fglIiKxAREQBERAEREAREQBERAEREAREQBERAEREARYVarWiXENA1JAHiVTYntVh2khrviEaN+5VZTjHtlowlLpF4i4zF9sX/4MaPFxHcoR7R4h2dTpAAXLLXYkbx0s5HoCLzWvtSscqj+m84fVQjtGtP53+JWD/U4eEx/zP5PV0Xm2H2pUB/M6f1u+6hdoe02IZS3G1HA1LTMnd/yicuHerQ/UoSdUyHp2ldlV/UbbDcTit1kFlIbjSNT/kehNu5Xn9JcViN57dxzqJ/O6wa2oNRP5i4QCBMQ02yXB4bCFzgBqvXdgbQGGoU6O4CGiJba+ZJ4kmVWGaPqXJ0XcXspI65FAwu16L7BwB4OsfsVPXoxkpK0zlaa7CIisQEREAREQBERAEREAREQBERAERQ9q7TpYematZwa0eJOjWjUo3RKTbpEp7wASSABck2A6lcjtvtxTZLaADj/AM3Wb/qD+b3muI7Rdq6+MfDARSBswWHV5/yPkNOJh4TBvOe74THeVw5tT4iepg0CSvI/wW1TbdWs7ee4u/2EDoMgs6RacxfoscLsuLmO7LzU9uBjJeZk3PmzqeyPETXUw5AEZefmtMDI2PvzU5tOBEHp9v2WvFU5HEeNlyZE07MZMjvbP6hwH1Ud4IPBbt/d96KVtEsLQ6RIUQi5JszuiHTN5JsbcP5VBtx4fWMZNAaPX6hWFTE/yqYOl5cdSujCq5KT/bRc7Bw4aTUOlm9f2HqrkYlzrkwNCcz0CrsIQGgHT1N7qY2tf5u6M/2VXkV8muNxiuTb8U6C/E5+CttmbVrU9SW8DlHfcKsZJyAHVZ/CMiH9YMWWsMzjymXkoyVNHcYDazKkA/K7gcu4qxXntK2TyY5yrzZm2HNgPu3zHRelg1yfE/8ATgy6auYnTIsKNUOEtMhZr0OzkCIiAIiIAiIgCIiAIiICPj8YyjTdUqGGtEk/QcSTaOa8Z7Rbafja2++QxsimybNHHm46n6K3/qR2j+LV+Ax34dM34OcMyeQyHfyXGNqkgQYA1XDqMlvaj1dHp6W59k0l3FrQO8qx2fTc+JBI5m3hkoOCogmYnm6/gNF0WCIA1K4Wz0JPaqXZvpbPaMy3whWNPCt/xMLRh3uOYaPMqa2uBmR0VLTOXJOZ8fQ45C6h4lvAmFO+I05FRK+S5cy+Dn3WymrniqytirFs+wpW2Ja2BnmFUOMglWxQ4ssYOrzZfAQBJ4qLQMuX3aFQDdHf7811beaM2WNLGGIVrg6lrrlMHVkq+wu/z9FjlxpF4l/hq28dR3jopTqTTbeHWb/squnhDGam0qG6czJXM/sXb+CW5m7pPu0rPf1/bqtDpmRMrF2LGSsuGTGMmW+zce6m6xkaic+5dbhcS2o3eb4cOS8/oCCLzx96K52Xjiwz4jiPuvV0mpcfbLox1GDdyuzrUWFKoHAOaZBWa9U80IiIAiIgCIiAKi7ZbY/tsM5wMPd8rORObu4T3wr1eQ/1V2r8Ssac/JTG7/sbu+3+qpOVI2wY980jhH1/iOLjlw4qbhHyROWg4qlZWExopeGxZjgAYkZnkOAXnyTZ9BFUqOnpVGt/Me7rpCs6FXeAvujgM466LmcKZO8892g5DiVPpYob4jOOPmVzz+hLh8HT4YaDLiTKsKAaMlR0cbachHitlHGOqWFgNVUweKUu+i3fXDdRGohYPG8LCFqoADTvWYMGL3Mm8+CycfBjLGvBQ7VpPiCCeECVztdxE8tF6M45LXicLTcPmaD1CQ9vBhTPNsHx5qS/ZFWs+Y3W5SfoF3DdmUW3axo6BbjR5KZZX2iqiUuydg06YEiTxKuf7VmoC+CW2NwfLqpDPlFyq1fZr6Rpdh90SDAGhyWbXDUdDxWYdETloeC2upBwhwHvmo2FlGuzX8MyLLTXotNnBZsmn+Y7zdDmW9+oW4kERfrZXS4NlcfsU9aiQPkvyvIW7Z+PIs7pw/hbKgIN/wA2jtHcjwUY1WkwRY+R4KVwzppSVM7Ds5joO4cnG3I/uukXneAqbsCcsrrvMBiN9gOuR6herpclraeLrcW2W5EhERdZxBERAEREBpxuIFOm95ya0u8BK/OvajEOe83uSXE9TJXt/bvE7mEcNXuDf/R8m+a8K22Lg8SY99ywzPg9DQx5sqDEgDTP6qfh3jOIAy+6rQyLZ6n6BT6EuFrLll0evEtcJDrnuWzCtJJJyiT04LVSrAC2iwfirWudVg02aRtlozFlxjJoz6K9wT7CFy2Cfk3vd3K/w9ZVaoZFxRZ1MREAXJUinUgBU2HqS8kmSMuQW6liN554C33WdNmbx+C4dUyW4PVUK8l18slIZiIaCeSUZSxk1bGlaWi0meWeq2UmuP5RqqbPBg4o14jK598F83bbpuYUluE3gQT71UmjhQACLniV0Qwt9lt6iiDhmPI+a0WP35KThcO8AgwYMA8R91KewT5FfMNax0Nui19FIrKdrghV5FiInJaqbedx9dVa1qYNjkoxoi5GmYVJYq5JjP2le8nI3HBQ8fQINrmLHIkDTmeCnYhwvpz68FFr4gFhDsxqMxGseC565OmDfaI+DrXLH6XDl2fZfGSSw93OPZ8FwdMmSI+Yew4cQVebLxu7Ua46EHu1XRp51Ipq8O+Do9DREXrnzoREQBERAcT/AFKrfLTb+px8gPqvI9psLugK9P8A6j1PxQODB6uP2XnNUZrmy8nq6RVFHNVT8wbzurCiBl3qNiMOWu6qQ0W6rmmekfajzI5n7Qsg6JlZOA3mwtW0bNJ1JhVXwaRZN2XXHzE6x9VeUXw3hZcphyRA4roadQAZqmRUXkiXQrwwEyDeV92dWG6SdSoGNxB3YHCV9w28G24BU8Epe0scNivmOrZJPmrvDVmGLXJBErlaDg3eFoAz5qxr1fkB4QfRS3RWcLZ2vxJCyZUVJg9pNc6MiGmQeqk0cc0ujeGvlmt01Z57xNFsK0ROq3MeqepjGARvC181sftKnu7+8I0jkrbkivpPwi3N/Raa9Vsb0i35uXVUG0NsOe0tZ8sxebyDMQOIVVUrbxLSTHDS8eapLMvBtj0rfLOoq7VpggB0lwJbBtlxVNj9oVGvDpO7k4DUH1XP06ssdnvMMi8e9VZtriq0AjMEa5/RYym5HWtPHH9S6q4gRxkeyqjH2lzTBv5DK+q+7OqubFN9yBY8haFsxQLsrSL8rLFy5plIpQlRApVwHbxOQGXmI81e4chw3h7n6Ljq9MhxaSJ8uPdaV02AqQGzlEW5D34rWHdmueHHB6dsurvUaZ13RPUWPmFKVZ2cdNBo4Ej6/VWa9iLtI+UyqptBERWKBERAeb/1BvWd0aPIFcHiaZjqvQu39H8WeLQfp9Fw+Kp381hPs9XTP2oo8ZSz4gKPhnHdAI9lWVeleON1FqtAXNNcHoQd8GEQ3vUPHHIKYySJPgq7ETvSVSK5Nom2hU+YWVpSrzyiyqsO3UqfG7781E0jXwZ4iraB081Lw1azOdz5qmY8yrSwIM5fZQ40WfVGtr5Bj/J0dVb1DLWtk/xxVIGEbovmSO+FZB0m55SPRUmgzB2M/FaROo8cvVWNOvl75KoxDT8RvO0nrFlNAjLjwUSj8CUUTX1pEcpWyjVJojjp4qG1wynNaw6Ke7r91WhtLSkd4crHnooz3FpaZkSRPLRfMHWGRzI9BHqtxpy09LQNRfxUslcMi06fzk8c7aceqsMM4AQRcdFEwLSY8DP0W1lLe3yCbRbJUovLnhkjFVQ2ox2Qdnwi/vvUzFVQI8PFUO0KpLQI98le4eoH0WmLxfuUONswyRpJ/gi1MCHEOGt45HPv+6m4IEM3eBz8x9lCpYjdAvcH1+qm0buBGRjvOq2gik26pnoHZd80j+r1AVyqTsqPw3dVdr1cf7UfM6j+RhERXMQiIgOR7f4eWseObT6j6rz2uy/JeudpcJ8TDvGoG8P9b+kryvFNWORcnoaWXtoosQzxCg1RmCrSo38RQ3U5Jn+Fi0elBlexjhMXEqM+mS7uVhhhIPUr7/bwTqsnwzpUiOGQ0D3dbMQQBE6cVk5kiZ19hQ8QD5qtWapkaVaOqfKDxHcFVKyJhjbaaqZEo20nS8BbmumYy+x8ljSaC7hAn9kwrRLh6ZLJl7McXUO80c/qFPa6RIM39hQMTSJc2NM+S2UXQMpiynwQbsc75QdYz4LbSMgTPELTV+ZnfHhxWTQQ22ZGfUc+aiuAuibSktN7zI1iFOFWDAVbsoHdvp9VPeBA0Ko7JlV0AYPygwc/qt2EmSLcZjgVqY/SNY/dSmANAN8s9PdlEUUlLijRVogNJAm9vC63bJM0y05yR43WGFpk70m0z781s2fSIc8d4KtRST4aItNsVi2NLef7q6wrCIB4W99QqdstxGWZt4Qr+nZ7emfgtYqzDLI7bsy38Ini76BW6hbGp7tFvOT4lTV6UFUUfOZXc2wiIrGYREQHwheXbe2caVZ7NAZHQ3C9SXNds9nb7BVAu2zv0nLwPqqTVo3089svueW4mleVW1WWde5v4LocRRk++9U+Po3garnZ7EGVlEQJ5qTQO8fFY/2510X1zC3Lqs5KzoR8c3iPRVWLeZ3bxorl9okKDiaYLhHFUSNUyC4C0BWpZYdFExjA2B7hT90FognrqpZazDDgQTrkPFfdnuu+OMrYKfyxGfFY0nhsgC5Ko+i1n1v5XcbXQvA+WNJnvy8lsoiRunj66LGtR+YGbNBB5qEibDLgEZfstu6YF7rbhaI3R0ujyQ4DlrxCUE+TPA047/PkpLKLxPj9lroO3ZJ99Fq/vXEjKJ+tpVaJt2WRNp6e+a3UH6d/8LS4/Lms6dIFozn35ojN1R9wuIBeQLTaFIbLSb2Oai0sL89vHW6OeSI/7ROfmpq2VlXgl06W9UD4sAZ+wVnsumXuBP6QOJKjbPFgNdV03Z3BS9pizbnrot8cbZw6jLtizqqTIAHAR4LJEXeeCEREAREQBY1GBwIIkEQRyKyRAeW9oNmuo1S3TNp4tOR+niufxtOSPovXe0OyRiKcD87bsPq08j9l5bjKBaSCIMxB0IzBXPONHraXLvX1KuqyAo9MznoYU+oJUXc3XHndYs74mrFC0cFFp4eYPBT3QV8pUfmvbkqGqdIrNqUJhwBiL9QpOy6oIuL+GSk4qja5trwuomBpkSLclHglco34h9pHHVYOtNl9r0ZBGd1sptJcoLojPsSZzIy5eik71pKwrEExrM9yzA+Unh68kJJNNx3YA/dfcREC18r818o1gJ0svuIMuYdP4UELs1N3iSCNIC00qRlt4v32VjTMyMjxWzDUOQ98EonfRmyC05n05L5Te4PInIDSOK21WxEcUbSl0wcvfklFNxIGucxeStdKmC1o7ylWd102045qZs2llbSytGJjJ0rLPZlBdtsfDblMcXX+3vmqfYWzpgnIZ8+S6ZdmKFcni6rLudIIiLY4wiIgCIiAIiIAua7WdnvjNNSmPxALj/mB/wCh5rpUUNWqLwm4StHiTmEEzpYjVRMdRmDw+q9V7SdmG15fThtTXQP68Hc/Hl59jMO+mSx7S1w0Iv8AuuScXFntYM8ci47KZkeGizrzbhlMrY+nun1WVZgc2APfJZs60xXjdtn91DpDxVlUpbzANYVaaBaZ981UtA2UqfLvWoPM56+S2sed5vP391kLOMjOEotZH3YqAnUKTU3ZtN7jktWLpkkcllUbcRaIHedUomzKp8ogi5CkUX2Gtsytj6YIvBGaxfA04WUopdmIENJm8qVhXQBwiStFegbWtmsxR+URNzF0oNpolzvGBl7K30IklYspRqpWEw05pRjJqj5/abwjiZKu9h7LLjl1PALdsnZJdYWA196rrMLhm027rR+66MePyzztRqaW1GVCiGNDRkFsRF0nmBERAEREAREQBERAEREAUDauyaWIbFRtxk4WcOh4cslPRQ1fZMZOLtHmu2eytajJaPiU+LRcdW/aQqB9OLjJe0qt2jsKhWu5kO/5Nse/Q98rCWH+p6OLXtcTX5PKGTrotOMFp0Xb7Q7E1L/Ce1w4OG6fEWPkqCvsLEU5D6L45DeHi2QsHCS7R6GPUY5cpnMT74d6m5tBK308I27Ta+Sz+ENBbhkq2b2Qab7jjJ6LVUqHfi1yNOCsm0BkWxF18fhATrBvdCbRlTF9Ms/5Wf8Abbxn7LaKAgAeikYTBkWuSURm5URxTk5W6qW3DAkcArfCbCrOEBhA4m3qrzBdmGiPiOnkPuVpHHJnLk1WOPk5jB7PLrRJJtA0XU7N2DEGp3NH1Vzh8MxghjQPfFblvHEl2edl1cp8LgxYwAQBAWSItjkCIiAIiIAiIgCIiAIiIAiIgCIiAIiIAiIgNNfC03/nY136mg+qhVNgYU50Wdw3fRWaKGkyynKPTZTu7MYU/wD5/wD0/wC6xPZbC/8AA2/7O+6ukUbI/Bf18n9n/pW0tg4ZpkUxPMuPqVOo4djfyta3oAPRbEUqKXRSU5S7YREUlQiIgCIiAIiIAiIgCIiAIiIAiIgCIiAIiIAiIgCIiAIiIAiIgCIiAIiIAiIgCIiAIiIAiIgCIiA//9k="/>
          <p:cNvSpPr>
            <a:spLocks noChangeAspect="1" noChangeArrowheads="1"/>
          </p:cNvSpPr>
          <p:nvPr/>
        </p:nvSpPr>
        <p:spPr bwMode="auto">
          <a:xfrm>
            <a:off x="307975" y="863204"/>
            <a:ext cx="304800" cy="228600"/>
          </a:xfrm>
          <a:prstGeom prst="rect">
            <a:avLst/>
          </a:prstGeom>
          <a:noFill/>
          <a:ln w="9525">
            <a:noFill/>
            <a:miter lim="800000"/>
            <a:headEnd/>
            <a:tailEnd/>
          </a:ln>
        </p:spPr>
        <p:txBody>
          <a:bodyPr/>
          <a:lstStyle/>
          <a:p>
            <a:endParaRPr lang="en-US" altLang="en-US"/>
          </a:p>
        </p:txBody>
      </p:sp>
      <p:pic>
        <p:nvPicPr>
          <p:cNvPr id="17414" name="Picture 7"/>
          <p:cNvPicPr>
            <a:picLocks noChangeAspect="1" noChangeArrowheads="1"/>
          </p:cNvPicPr>
          <p:nvPr/>
        </p:nvPicPr>
        <p:blipFill>
          <a:blip r:embed="rId3" cstate="print"/>
          <a:srcRect/>
          <a:stretch>
            <a:fillRect/>
          </a:stretch>
        </p:blipFill>
        <p:spPr bwMode="auto">
          <a:xfrm>
            <a:off x="307975" y="2371480"/>
            <a:ext cx="2143125" cy="1781175"/>
          </a:xfrm>
          <a:prstGeom prst="rect">
            <a:avLst/>
          </a:prstGeom>
          <a:noFill/>
          <a:ln w="9525">
            <a:noFill/>
            <a:miter lim="800000"/>
            <a:headEnd/>
            <a:tailEnd/>
          </a:ln>
        </p:spPr>
      </p:pic>
      <p:pic>
        <p:nvPicPr>
          <p:cNvPr id="17415" name="Picture 9" descr="http://www.thetreefarm.com/media/catalog/product/cache/1/image/9df78eab33525d08d6e5fb8d27136e95/a/p/apple-yellow-delicious-fruit-bill.jpg"/>
          <p:cNvPicPr>
            <a:picLocks noChangeAspect="1" noChangeArrowheads="1"/>
          </p:cNvPicPr>
          <p:nvPr/>
        </p:nvPicPr>
        <p:blipFill>
          <a:blip r:embed="rId4" cstate="print"/>
          <a:srcRect/>
          <a:stretch>
            <a:fillRect/>
          </a:stretch>
        </p:blipFill>
        <p:spPr bwMode="auto">
          <a:xfrm>
            <a:off x="6065840" y="2000250"/>
            <a:ext cx="3000375" cy="2000250"/>
          </a:xfrm>
          <a:prstGeom prst="rect">
            <a:avLst/>
          </a:prstGeom>
          <a:noFill/>
          <a:ln w="9525">
            <a:noFill/>
            <a:miter lim="800000"/>
            <a:headEnd/>
            <a:tailEnd/>
          </a:ln>
        </p:spPr>
      </p:pic>
      <p:sp>
        <p:nvSpPr>
          <p:cNvPr id="17416" name="TextBox 5"/>
          <p:cNvSpPr txBox="1">
            <a:spLocks noChangeArrowheads="1"/>
          </p:cNvSpPr>
          <p:nvPr/>
        </p:nvSpPr>
        <p:spPr bwMode="auto">
          <a:xfrm>
            <a:off x="563565" y="4057650"/>
            <a:ext cx="2179637" cy="2031325"/>
          </a:xfrm>
          <a:prstGeom prst="rect">
            <a:avLst/>
          </a:prstGeom>
          <a:noFill/>
          <a:ln w="9525">
            <a:noFill/>
            <a:miter lim="800000"/>
            <a:headEnd/>
            <a:tailEnd/>
          </a:ln>
        </p:spPr>
        <p:txBody>
          <a:bodyPr>
            <a:spAutoFit/>
          </a:bodyPr>
          <a:lstStyle/>
          <a:p>
            <a:r>
              <a:rPr lang="en-US" altLang="en-US" dirty="0">
                <a:latin typeface="Gill Sans MT" panose="020B0502020104020203" pitchFamily="34" charset="0"/>
              </a:rPr>
              <a:t>Features:</a:t>
            </a:r>
          </a:p>
          <a:p>
            <a:r>
              <a:rPr lang="en-US" altLang="en-US" dirty="0">
                <a:latin typeface="Gill Sans MT" panose="020B0502020104020203" pitchFamily="34" charset="0"/>
              </a:rPr>
              <a:t>1. Color: </a:t>
            </a:r>
            <a:r>
              <a:rPr lang="en-US" altLang="en-US" b="1" dirty="0">
                <a:latin typeface="Gill Sans MT" panose="020B0502020104020203" pitchFamily="34" charset="0"/>
              </a:rPr>
              <a:t>Radish/Red</a:t>
            </a:r>
          </a:p>
          <a:p>
            <a:r>
              <a:rPr lang="en-US" altLang="en-US" dirty="0">
                <a:latin typeface="Gill Sans MT" panose="020B0502020104020203" pitchFamily="34" charset="0"/>
              </a:rPr>
              <a:t>2. Type : </a:t>
            </a:r>
            <a:r>
              <a:rPr lang="en-US" altLang="en-US" b="1" dirty="0">
                <a:latin typeface="Gill Sans MT" panose="020B0502020104020203" pitchFamily="34" charset="0"/>
              </a:rPr>
              <a:t>Fruit</a:t>
            </a:r>
          </a:p>
          <a:p>
            <a:r>
              <a:rPr lang="en-US" altLang="en-US" b="1" dirty="0">
                <a:latin typeface="Gill Sans MT" panose="020B0502020104020203" pitchFamily="34" charset="0"/>
              </a:rPr>
              <a:t>3. Texture : Soft</a:t>
            </a:r>
          </a:p>
          <a:p>
            <a:r>
              <a:rPr lang="en-US" altLang="en-US" dirty="0">
                <a:latin typeface="Gill Sans MT" panose="020B0502020104020203" pitchFamily="34" charset="0"/>
              </a:rPr>
              <a:t>4. Shape </a:t>
            </a:r>
          </a:p>
          <a:p>
            <a:r>
              <a:rPr lang="en-US" altLang="en-US" dirty="0">
                <a:latin typeface="Gill Sans MT" panose="020B0502020104020203" pitchFamily="34" charset="0"/>
              </a:rPr>
              <a:t>etc…</a:t>
            </a:r>
          </a:p>
        </p:txBody>
      </p:sp>
      <p:sp>
        <p:nvSpPr>
          <p:cNvPr id="17417" name="TextBox 9"/>
          <p:cNvSpPr txBox="1">
            <a:spLocks noChangeArrowheads="1"/>
          </p:cNvSpPr>
          <p:nvPr/>
        </p:nvSpPr>
        <p:spPr bwMode="auto">
          <a:xfrm>
            <a:off x="3886200" y="4057650"/>
            <a:ext cx="1676400" cy="1754326"/>
          </a:xfrm>
          <a:prstGeom prst="rect">
            <a:avLst/>
          </a:prstGeom>
          <a:noFill/>
          <a:ln w="9525">
            <a:noFill/>
            <a:miter lim="800000"/>
            <a:headEnd/>
            <a:tailEnd/>
          </a:ln>
        </p:spPr>
        <p:txBody>
          <a:bodyPr>
            <a:spAutoFit/>
          </a:bodyPr>
          <a:lstStyle/>
          <a:p>
            <a:r>
              <a:rPr lang="en-US" altLang="en-US" dirty="0"/>
              <a:t>Features:</a:t>
            </a:r>
          </a:p>
          <a:p>
            <a:r>
              <a:rPr lang="en-US" altLang="en-US" dirty="0"/>
              <a:t>1. Sky Blue</a:t>
            </a:r>
          </a:p>
          <a:p>
            <a:r>
              <a:rPr lang="en-US" altLang="en-US" dirty="0"/>
              <a:t>2. </a:t>
            </a:r>
            <a:r>
              <a:rPr lang="en-US" altLang="en-US" b="1" dirty="0"/>
              <a:t>Logo:</a:t>
            </a:r>
          </a:p>
          <a:p>
            <a:r>
              <a:rPr lang="en-US" altLang="en-US" b="1" dirty="0"/>
              <a:t>3. Texture : </a:t>
            </a:r>
          </a:p>
          <a:p>
            <a:r>
              <a:rPr lang="en-US" altLang="en-US" dirty="0"/>
              <a:t>4.Shape </a:t>
            </a:r>
          </a:p>
          <a:p>
            <a:r>
              <a:rPr lang="en-US" altLang="en-US" dirty="0"/>
              <a:t>etc…</a:t>
            </a:r>
          </a:p>
        </p:txBody>
      </p:sp>
      <p:sp>
        <p:nvSpPr>
          <p:cNvPr id="17418" name="TextBox 10"/>
          <p:cNvSpPr txBox="1">
            <a:spLocks noChangeArrowheads="1"/>
          </p:cNvSpPr>
          <p:nvPr/>
        </p:nvSpPr>
        <p:spPr bwMode="auto">
          <a:xfrm>
            <a:off x="6705600" y="4057650"/>
            <a:ext cx="1676400" cy="2031325"/>
          </a:xfrm>
          <a:prstGeom prst="rect">
            <a:avLst/>
          </a:prstGeom>
          <a:noFill/>
          <a:ln w="9525">
            <a:noFill/>
            <a:miter lim="800000"/>
            <a:headEnd/>
            <a:tailEnd/>
          </a:ln>
        </p:spPr>
        <p:txBody>
          <a:bodyPr>
            <a:spAutoFit/>
          </a:bodyPr>
          <a:lstStyle/>
          <a:p>
            <a:r>
              <a:rPr lang="en-US" altLang="en-US" dirty="0">
                <a:latin typeface="Gill Sans MT" panose="020B0502020104020203" pitchFamily="34" charset="0"/>
              </a:rPr>
              <a:t>Features:</a:t>
            </a:r>
          </a:p>
          <a:p>
            <a:r>
              <a:rPr lang="en-US" altLang="en-US" dirty="0">
                <a:latin typeface="Gill Sans MT" panose="020B0502020104020203" pitchFamily="34" charset="0"/>
              </a:rPr>
              <a:t>1. </a:t>
            </a:r>
            <a:r>
              <a:rPr lang="en-US" altLang="en-US" b="1" dirty="0">
                <a:latin typeface="Gill Sans MT" panose="020B0502020104020203" pitchFamily="34" charset="0"/>
              </a:rPr>
              <a:t>Yellow</a:t>
            </a:r>
          </a:p>
          <a:p>
            <a:r>
              <a:rPr lang="en-US" altLang="en-US" dirty="0">
                <a:latin typeface="Gill Sans MT" panose="020B0502020104020203" pitchFamily="34" charset="0"/>
              </a:rPr>
              <a:t>2. </a:t>
            </a:r>
            <a:r>
              <a:rPr lang="en-US" altLang="en-US" b="1" dirty="0">
                <a:latin typeface="Gill Sans MT" panose="020B0502020104020203" pitchFamily="34" charset="0"/>
              </a:rPr>
              <a:t>Fruit</a:t>
            </a:r>
          </a:p>
          <a:p>
            <a:r>
              <a:rPr lang="en-US" altLang="en-US" b="1" dirty="0">
                <a:latin typeface="Gill Sans MT" panose="020B0502020104020203" pitchFamily="34" charset="0"/>
              </a:rPr>
              <a:t>3. Texture : Soft</a:t>
            </a:r>
          </a:p>
          <a:p>
            <a:r>
              <a:rPr lang="en-US" altLang="en-US" dirty="0">
                <a:latin typeface="Gill Sans MT" panose="020B0502020104020203" pitchFamily="34" charset="0"/>
              </a:rPr>
              <a:t>4.Shape </a:t>
            </a:r>
          </a:p>
          <a:p>
            <a:r>
              <a:rPr lang="en-US" altLang="en-US" dirty="0">
                <a:latin typeface="Gill Sans MT" panose="020B0502020104020203" pitchFamily="34" charset="0"/>
              </a:rPr>
              <a:t>etc…</a:t>
            </a:r>
          </a:p>
        </p:txBody>
      </p:sp>
      <p:sp>
        <p:nvSpPr>
          <p:cNvPr id="11" name="Title 1"/>
          <p:cNvSpPr txBox="1">
            <a:spLocks/>
          </p:cNvSpPr>
          <p:nvPr/>
        </p:nvSpPr>
        <p:spPr bwMode="auto">
          <a:xfrm>
            <a:off x="642083" y="5754826"/>
            <a:ext cx="8229600" cy="571500"/>
          </a:xfrm>
          <a:prstGeom prst="rect">
            <a:avLst/>
          </a:prstGeom>
          <a:noFill/>
          <a:ln w="9525">
            <a:noFill/>
            <a:miter lim="800000"/>
            <a:headEnd/>
            <a:tailEnd/>
          </a:ln>
        </p:spPr>
        <p:txBody>
          <a:bodyPr anchor="ctr"/>
          <a:lstStyle/>
          <a:p>
            <a:pPr algn="ctr" eaLnBrk="1" hangingPunct="1"/>
            <a:br>
              <a:rPr lang="en-US" altLang="en-US" sz="1600" dirty="0">
                <a:solidFill>
                  <a:srgbClr val="C00000"/>
                </a:solidFill>
                <a:latin typeface="Gill Sans MT" panose="020B0502020104020203" pitchFamily="34" charset="0"/>
              </a:rPr>
            </a:br>
            <a:r>
              <a:rPr lang="en-US" altLang="en-US" sz="1600" dirty="0">
                <a:solidFill>
                  <a:srgbClr val="C00000"/>
                </a:solidFill>
                <a:latin typeface="Gill Sans MT" panose="020B0502020104020203" pitchFamily="34" charset="0"/>
              </a:rPr>
              <a:t>What do you mean by Apple?</a:t>
            </a:r>
          </a:p>
        </p:txBody>
      </p:sp>
      <p:cxnSp>
        <p:nvCxnSpPr>
          <p:cNvPr id="12" name="Straight Arrow Connector 11"/>
          <p:cNvCxnSpPr/>
          <p:nvPr/>
        </p:nvCxnSpPr>
        <p:spPr>
          <a:xfrm rot="5400000" flipH="1" flipV="1">
            <a:off x="430016" y="1627385"/>
            <a:ext cx="513159"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1119921" y="1585670"/>
            <a:ext cx="514350" cy="31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8"/>
          <p:cNvSpPr txBox="1">
            <a:spLocks noChangeArrowheads="1"/>
          </p:cNvSpPr>
          <p:nvPr/>
        </p:nvSpPr>
        <p:spPr bwMode="auto">
          <a:xfrm>
            <a:off x="311433" y="1820152"/>
            <a:ext cx="825867" cy="369332"/>
          </a:xfrm>
          <a:prstGeom prst="rect">
            <a:avLst/>
          </a:prstGeom>
          <a:noFill/>
          <a:ln w="9525">
            <a:noFill/>
            <a:miter lim="800000"/>
            <a:headEnd/>
            <a:tailEnd/>
          </a:ln>
        </p:spPr>
        <p:txBody>
          <a:bodyPr wrap="none">
            <a:spAutoFit/>
          </a:bodyPr>
          <a:lstStyle/>
          <a:p>
            <a:pPr eaLnBrk="1" hangingPunct="1"/>
            <a:r>
              <a:rPr lang="en-US" altLang="en-US" dirty="0">
                <a:solidFill>
                  <a:srgbClr val="000000"/>
                </a:solidFill>
                <a:latin typeface="Gill Sans MT" panose="020B0502020104020203" pitchFamily="34" charset="0"/>
              </a:rPr>
              <a:t>output</a:t>
            </a:r>
          </a:p>
        </p:txBody>
      </p:sp>
      <p:sp>
        <p:nvSpPr>
          <p:cNvPr id="15" name="TextBox 9"/>
          <p:cNvSpPr txBox="1">
            <a:spLocks noChangeArrowheads="1"/>
          </p:cNvSpPr>
          <p:nvPr/>
        </p:nvSpPr>
        <p:spPr bwMode="auto">
          <a:xfrm>
            <a:off x="921032" y="1820153"/>
            <a:ext cx="1892300" cy="646331"/>
          </a:xfrm>
          <a:prstGeom prst="rect">
            <a:avLst/>
          </a:prstGeom>
          <a:noFill/>
          <a:ln w="9525">
            <a:noFill/>
            <a:miter lim="800000"/>
            <a:headEnd/>
            <a:tailEnd/>
          </a:ln>
        </p:spPr>
        <p:txBody>
          <a:bodyPr>
            <a:spAutoFit/>
          </a:bodyPr>
          <a:lstStyle/>
          <a:p>
            <a:pPr algn="ctr" eaLnBrk="1" hangingPunct="1"/>
            <a:r>
              <a:rPr lang="en-US" altLang="en-US" dirty="0">
                <a:solidFill>
                  <a:srgbClr val="000000"/>
                </a:solidFill>
                <a:latin typeface="Gill Sans MT" panose="020B0502020104020203" pitchFamily="34" charset="0"/>
              </a:rPr>
              <a:t>prediction function</a:t>
            </a:r>
          </a:p>
        </p:txBody>
      </p:sp>
      <p:sp>
        <p:nvSpPr>
          <p:cNvPr id="16" name="TextBox 10"/>
          <p:cNvSpPr txBox="1">
            <a:spLocks noChangeArrowheads="1"/>
          </p:cNvSpPr>
          <p:nvPr/>
        </p:nvSpPr>
        <p:spPr bwMode="auto">
          <a:xfrm>
            <a:off x="2514600" y="1771651"/>
            <a:ext cx="1511300" cy="369332"/>
          </a:xfrm>
          <a:prstGeom prst="rect">
            <a:avLst/>
          </a:prstGeom>
          <a:noFill/>
          <a:ln w="9525">
            <a:noFill/>
            <a:miter lim="800000"/>
            <a:headEnd/>
            <a:tailEnd/>
          </a:ln>
        </p:spPr>
        <p:txBody>
          <a:bodyPr>
            <a:spAutoFit/>
          </a:bodyPr>
          <a:lstStyle/>
          <a:p>
            <a:pPr algn="ctr" eaLnBrk="1" hangingPunct="1"/>
            <a:r>
              <a:rPr lang="en-US" altLang="en-US" dirty="0">
                <a:solidFill>
                  <a:srgbClr val="000000"/>
                </a:solidFill>
                <a:latin typeface="Gill Sans MT" panose="020B0502020104020203" pitchFamily="34" charset="0"/>
              </a:rPr>
              <a:t>Image feature</a:t>
            </a:r>
          </a:p>
        </p:txBody>
      </p:sp>
      <p:sp>
        <p:nvSpPr>
          <p:cNvPr id="17" name="Rectangle 16"/>
          <p:cNvSpPr/>
          <p:nvPr/>
        </p:nvSpPr>
        <p:spPr>
          <a:xfrm>
            <a:off x="563565" y="722858"/>
            <a:ext cx="1642778" cy="646331"/>
          </a:xfrm>
          <a:prstGeom prst="rect">
            <a:avLst/>
          </a:prstGeom>
        </p:spPr>
        <p:txBody>
          <a:bodyPr wrap="square">
            <a:spAutoFit/>
          </a:bodyPr>
          <a:lstStyle/>
          <a:p>
            <a:pPr algn="ctr">
              <a:buFontTx/>
              <a:buNone/>
            </a:pPr>
            <a:r>
              <a:rPr lang="en-US" altLang="en-US" sz="3600" dirty="0">
                <a:solidFill>
                  <a:srgbClr val="0000FF"/>
                </a:solidFill>
                <a:latin typeface="Gill Sans MT" panose="020B0502020104020203" pitchFamily="34" charset="0"/>
              </a:rPr>
              <a:t>y = f(</a:t>
            </a:r>
            <a:r>
              <a:rPr lang="en-US" altLang="en-US" sz="3600" b="1" dirty="0">
                <a:solidFill>
                  <a:srgbClr val="0000FF"/>
                </a:solidFill>
                <a:latin typeface="Gill Sans MT" panose="020B0502020104020203" pitchFamily="34" charset="0"/>
              </a:rPr>
              <a:t>x</a:t>
            </a:r>
            <a:r>
              <a:rPr lang="en-US" altLang="en-US" sz="3600" dirty="0">
                <a:solidFill>
                  <a:srgbClr val="0000FF"/>
                </a:solidFill>
                <a:latin typeface="Gill Sans MT" panose="020B0502020104020203" pitchFamily="34" charset="0"/>
              </a:rPr>
              <a:t>)</a:t>
            </a:r>
          </a:p>
        </p:txBody>
      </p:sp>
      <p:cxnSp>
        <p:nvCxnSpPr>
          <p:cNvPr id="18" name="Straight Arrow Connector 17"/>
          <p:cNvCxnSpPr/>
          <p:nvPr/>
        </p:nvCxnSpPr>
        <p:spPr>
          <a:xfrm rot="10800000">
            <a:off x="1905000" y="1314450"/>
            <a:ext cx="914400" cy="5143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A477B2B-9AFF-4432-8A59-01C0D333D7E8}"/>
              </a:ext>
            </a:extLst>
          </p:cNvPr>
          <p:cNvSpPr>
            <a:spLocks noGrp="1"/>
          </p:cNvSpPr>
          <p:nvPr>
            <p:ph type="dt" sz="half" idx="10"/>
          </p:nvPr>
        </p:nvSpPr>
        <p:spPr/>
        <p:txBody>
          <a:bodyPr/>
          <a:lstStyle/>
          <a:p>
            <a:fld id="{0EA071C2-99BD-4EF2-9C91-D4C8F488064B}" type="datetime1">
              <a:rPr lang="en-US" smtClean="0"/>
              <a:t>12/21/2021</a:t>
            </a:fld>
            <a:endParaRPr lang="en-US"/>
          </a:p>
        </p:txBody>
      </p:sp>
      <p:sp>
        <p:nvSpPr>
          <p:cNvPr id="3" name="Footer Placeholder 2">
            <a:extLst>
              <a:ext uri="{FF2B5EF4-FFF2-40B4-BE49-F238E27FC236}">
                <a16:creationId xmlns:a16="http://schemas.microsoft.com/office/drawing/2014/main" id="{D96ED4BF-5FC2-4446-A945-E9874D9AD0B5}"/>
              </a:ext>
            </a:extLst>
          </p:cNvPr>
          <p:cNvSpPr>
            <a:spLocks noGrp="1"/>
          </p:cNvSpPr>
          <p:nvPr>
            <p:ph type="ftr" sz="quarter" idx="11"/>
          </p:nvPr>
        </p:nvSpPr>
        <p:spPr/>
        <p:txBody>
          <a:bodyPr/>
          <a:lstStyle/>
          <a:p>
            <a:r>
              <a:rPr lang="en-US"/>
              <a:t>AI, ML and Data Science</a:t>
            </a:r>
          </a:p>
        </p:txBody>
      </p:sp>
      <p:sp>
        <p:nvSpPr>
          <p:cNvPr id="4" name="Slide Number Placeholder 3">
            <a:extLst>
              <a:ext uri="{FF2B5EF4-FFF2-40B4-BE49-F238E27FC236}">
                <a16:creationId xmlns:a16="http://schemas.microsoft.com/office/drawing/2014/main" id="{18F28B92-E00A-4B54-8E7D-22A453D23308}"/>
              </a:ext>
            </a:extLst>
          </p:cNvPr>
          <p:cNvSpPr>
            <a:spLocks noGrp="1"/>
          </p:cNvSpPr>
          <p:nvPr>
            <p:ph type="sldNum" sz="quarter" idx="12"/>
          </p:nvPr>
        </p:nvSpPr>
        <p:spPr/>
        <p:txBody>
          <a:bodyPr/>
          <a:lstStyle/>
          <a:p>
            <a:fld id="{36699ABD-673D-4FAF-8F98-2879DA2219FF}" type="slidenum">
              <a:rPr lang="en-US" smtClean="0"/>
              <a:t>10</a:t>
            </a:fld>
            <a:endParaRPr lang="en-US"/>
          </a:p>
        </p:txBody>
      </p:sp>
      <p:sp>
        <p:nvSpPr>
          <p:cNvPr id="22" name="Content Placeholder 2">
            <a:extLst>
              <a:ext uri="{FF2B5EF4-FFF2-40B4-BE49-F238E27FC236}">
                <a16:creationId xmlns:a16="http://schemas.microsoft.com/office/drawing/2014/main" id="{F7D4A099-459C-457C-A521-13B7E0F90CD2}"/>
              </a:ext>
            </a:extLst>
          </p:cNvPr>
          <p:cNvSpPr txBox="1">
            <a:spLocks/>
          </p:cNvSpPr>
          <p:nvPr/>
        </p:nvSpPr>
        <p:spPr>
          <a:xfrm>
            <a:off x="0" y="10583"/>
            <a:ext cx="9144000" cy="599017"/>
          </a:xfrm>
          <a:prstGeom prst="rect">
            <a:avLst/>
          </a:prstGeom>
          <a:solidFill>
            <a:srgbClr val="002060"/>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altLang="en-US" sz="2800" b="1">
                <a:solidFill>
                  <a:schemeClr val="bg1"/>
                </a:solidFill>
                <a:latin typeface="Gill Sans MT" panose="020B0502020104020203" pitchFamily="34" charset="0"/>
              </a:rPr>
              <a:t> Learning (Training)</a:t>
            </a:r>
            <a:endParaRPr lang="en-US" sz="2800" b="1" dirty="0">
              <a:solidFill>
                <a:schemeClr val="bg1"/>
              </a:solidFill>
              <a:latin typeface="Gill Sans MT" panose="020B0502020104020203" pitchFamily="34" charset="0"/>
            </a:endParaRPr>
          </a:p>
        </p:txBody>
      </p:sp>
      <p:sp>
        <p:nvSpPr>
          <p:cNvPr id="23" name="Content Placeholder 2">
            <a:extLst>
              <a:ext uri="{FF2B5EF4-FFF2-40B4-BE49-F238E27FC236}">
                <a16:creationId xmlns:a16="http://schemas.microsoft.com/office/drawing/2014/main" id="{C117BC95-9ADA-40B2-95E4-14175BA9BEEA}"/>
              </a:ext>
            </a:extLst>
          </p:cNvPr>
          <p:cNvSpPr txBox="1">
            <a:spLocks/>
          </p:cNvSpPr>
          <p:nvPr/>
        </p:nvSpPr>
        <p:spPr>
          <a:xfrm>
            <a:off x="-1" y="6641041"/>
            <a:ext cx="9144000" cy="216959"/>
          </a:xfrm>
          <a:prstGeom prst="rect">
            <a:avLst/>
          </a:prstGeom>
          <a:solidFill>
            <a:srgbClr val="002060"/>
          </a:solidFill>
        </p:spPr>
        <p:txBody>
          <a:bodyPr vert="horz" lIns="91440" tIns="45720" rIns="91440" bIns="45720" rtlCol="0">
            <a:normAutofit fontScale="3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2800" b="1" dirty="0">
              <a:solidFill>
                <a:schemeClr val="bg1"/>
              </a:solidFill>
            </a:endParaRPr>
          </a:p>
        </p:txBody>
      </p:sp>
    </p:spTree>
  </p:cSld>
  <p:clrMapOvr>
    <a:masterClrMapping/>
  </p:clrMapOvr>
  <p:transition spd="slow"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a:xfrm>
            <a:off x="457200" y="921697"/>
            <a:ext cx="8382000" cy="2914649"/>
          </a:xfrm>
        </p:spPr>
        <p:txBody>
          <a:bodyPr>
            <a:normAutofit fontScale="85000" lnSpcReduction="20000"/>
          </a:bodyPr>
          <a:lstStyle/>
          <a:p>
            <a:r>
              <a:rPr lang="en-US" altLang="en-US" sz="2400" dirty="0">
                <a:latin typeface="Gill Sans MT" panose="020B0502020104020203" pitchFamily="34" charset="0"/>
              </a:rPr>
              <a:t>Apply a prediction function to a feature representation of the image to get the desired output:</a:t>
            </a:r>
            <a:br>
              <a:rPr lang="en-US" altLang="en-US" sz="2100" dirty="0">
                <a:latin typeface="Gill Sans MT" panose="020B0502020104020203" pitchFamily="34" charset="0"/>
              </a:rPr>
            </a:br>
            <a:endParaRPr lang="en-US" altLang="en-US" sz="2100" dirty="0">
              <a:latin typeface="Gill Sans MT" panose="020B0502020104020203" pitchFamily="34" charset="0"/>
            </a:endParaRPr>
          </a:p>
          <a:p>
            <a:pPr>
              <a:buFontTx/>
              <a:buNone/>
            </a:pPr>
            <a:r>
              <a:rPr lang="en-US" altLang="en-US" sz="2100" dirty="0">
                <a:solidFill>
                  <a:srgbClr val="0000FF"/>
                </a:solidFill>
                <a:latin typeface="Gill Sans MT" panose="020B0502020104020203" pitchFamily="34" charset="0"/>
              </a:rPr>
              <a:t>			</a:t>
            </a:r>
            <a:r>
              <a:rPr lang="en-US" altLang="en-US" sz="5200" dirty="0">
                <a:solidFill>
                  <a:srgbClr val="0000FF"/>
                </a:solidFill>
                <a:latin typeface="Gill Sans MT" panose="020B0502020104020203" pitchFamily="34" charset="0"/>
              </a:rPr>
              <a:t>f(    ) = “  apple”</a:t>
            </a:r>
          </a:p>
          <a:p>
            <a:pPr>
              <a:buFontTx/>
              <a:buNone/>
            </a:pPr>
            <a:r>
              <a:rPr lang="en-US" altLang="en-US" sz="5200" dirty="0">
                <a:solidFill>
                  <a:srgbClr val="0000FF"/>
                </a:solidFill>
                <a:latin typeface="Gill Sans MT" panose="020B0502020104020203" pitchFamily="34" charset="0"/>
              </a:rPr>
              <a:t>			f(    ) = “  tomato”</a:t>
            </a:r>
          </a:p>
          <a:p>
            <a:pPr>
              <a:buFontTx/>
              <a:buNone/>
            </a:pPr>
            <a:r>
              <a:rPr lang="en-US" altLang="en-US" sz="5200" dirty="0">
                <a:solidFill>
                  <a:srgbClr val="0000FF"/>
                </a:solidFill>
                <a:latin typeface="Gill Sans MT" panose="020B0502020104020203" pitchFamily="34" charset="0"/>
              </a:rPr>
              <a:t>			f(    ) = “  cow”</a:t>
            </a:r>
          </a:p>
          <a:p>
            <a:pPr>
              <a:buFontTx/>
              <a:buNone/>
            </a:pPr>
            <a:endParaRPr lang="en-US" altLang="en-US" dirty="0">
              <a:latin typeface="Gill Sans MT" panose="020B0502020104020203" pitchFamily="34" charset="0"/>
            </a:endParaRPr>
          </a:p>
          <a:p>
            <a:pPr>
              <a:buFontTx/>
              <a:buNone/>
            </a:pPr>
            <a:endParaRPr lang="en-US" altLang="en-US" dirty="0">
              <a:latin typeface="Gill Sans MT" panose="020B0502020104020203" pitchFamily="34" charset="0"/>
            </a:endParaRPr>
          </a:p>
          <a:p>
            <a:pPr>
              <a:buFontTx/>
              <a:buNone/>
            </a:pPr>
            <a:endParaRPr lang="en-US" altLang="en-US" dirty="0">
              <a:latin typeface="Gill Sans MT" panose="020B0502020104020203" pitchFamily="34" charset="0"/>
            </a:endParaRPr>
          </a:p>
        </p:txBody>
      </p:sp>
      <p:pic>
        <p:nvPicPr>
          <p:cNvPr id="18436" name="Picture 2"/>
          <p:cNvPicPr>
            <a:picLocks noChangeAspect="1" noChangeArrowheads="1"/>
          </p:cNvPicPr>
          <p:nvPr/>
        </p:nvPicPr>
        <p:blipFill>
          <a:blip r:embed="rId3" cstate="print"/>
          <a:srcRect/>
          <a:stretch>
            <a:fillRect/>
          </a:stretch>
        </p:blipFill>
        <p:spPr bwMode="auto">
          <a:xfrm>
            <a:off x="2726788" y="1807921"/>
            <a:ext cx="533400" cy="393383"/>
          </a:xfrm>
          <a:prstGeom prst="rect">
            <a:avLst/>
          </a:prstGeom>
          <a:noFill/>
          <a:ln w="9525">
            <a:noFill/>
            <a:miter lim="800000"/>
            <a:headEnd/>
            <a:tailEnd/>
          </a:ln>
        </p:spPr>
      </p:pic>
      <p:pic>
        <p:nvPicPr>
          <p:cNvPr id="18437" name="Picture 3"/>
          <p:cNvPicPr>
            <a:picLocks noChangeAspect="1" noChangeArrowheads="1"/>
          </p:cNvPicPr>
          <p:nvPr/>
        </p:nvPicPr>
        <p:blipFill>
          <a:blip r:embed="rId4" cstate="print"/>
          <a:srcRect/>
          <a:stretch>
            <a:fillRect/>
          </a:stretch>
        </p:blipFill>
        <p:spPr bwMode="auto">
          <a:xfrm>
            <a:off x="2699825" y="2525590"/>
            <a:ext cx="551480" cy="400049"/>
          </a:xfrm>
          <a:prstGeom prst="rect">
            <a:avLst/>
          </a:prstGeom>
          <a:noFill/>
          <a:ln w="9525">
            <a:noFill/>
            <a:miter lim="800000"/>
            <a:headEnd/>
            <a:tailEnd/>
          </a:ln>
        </p:spPr>
      </p:pic>
      <p:pic>
        <p:nvPicPr>
          <p:cNvPr id="18438" name="Picture 4"/>
          <p:cNvPicPr>
            <a:picLocks noChangeAspect="1" noChangeArrowheads="1"/>
          </p:cNvPicPr>
          <p:nvPr/>
        </p:nvPicPr>
        <p:blipFill>
          <a:blip r:embed="rId5" cstate="print"/>
          <a:srcRect/>
          <a:stretch>
            <a:fillRect/>
          </a:stretch>
        </p:blipFill>
        <p:spPr bwMode="auto">
          <a:xfrm>
            <a:off x="2717898" y="3161262"/>
            <a:ext cx="542290" cy="400050"/>
          </a:xfrm>
          <a:prstGeom prst="rect">
            <a:avLst/>
          </a:prstGeom>
          <a:noFill/>
          <a:ln w="9525">
            <a:noFill/>
            <a:miter lim="800000"/>
            <a:headEnd/>
            <a:tailEnd/>
          </a:ln>
        </p:spPr>
      </p:pic>
      <p:sp>
        <p:nvSpPr>
          <p:cNvPr id="18439" name="TextBox 6"/>
          <p:cNvSpPr txBox="1">
            <a:spLocks noChangeArrowheads="1"/>
          </p:cNvSpPr>
          <p:nvPr/>
        </p:nvSpPr>
        <p:spPr bwMode="auto">
          <a:xfrm>
            <a:off x="7313098" y="6020208"/>
            <a:ext cx="1813317" cy="276999"/>
          </a:xfrm>
          <a:prstGeom prst="rect">
            <a:avLst/>
          </a:prstGeom>
          <a:noFill/>
          <a:ln w="9525">
            <a:noFill/>
            <a:miter lim="800000"/>
            <a:headEnd/>
            <a:tailEnd/>
          </a:ln>
        </p:spPr>
        <p:txBody>
          <a:bodyPr wrap="none">
            <a:spAutoFit/>
          </a:bodyPr>
          <a:lstStyle/>
          <a:p>
            <a:r>
              <a:rPr lang="en-US" altLang="en-US" sz="1200" dirty="0">
                <a:solidFill>
                  <a:srgbClr val="A6A6A6"/>
                </a:solidFill>
                <a:latin typeface="Arial" charset="0"/>
              </a:rPr>
              <a:t>Slide credit: L. </a:t>
            </a:r>
            <a:r>
              <a:rPr lang="en-US" altLang="en-US" sz="1200" dirty="0" err="1">
                <a:solidFill>
                  <a:srgbClr val="A6A6A6"/>
                </a:solidFill>
                <a:latin typeface="Arial" charset="0"/>
              </a:rPr>
              <a:t>Lazebnik</a:t>
            </a:r>
            <a:endParaRPr lang="en-US" altLang="en-US" sz="1200" dirty="0">
              <a:solidFill>
                <a:srgbClr val="A6A6A6"/>
              </a:solidFill>
              <a:latin typeface="Arial" charset="0"/>
            </a:endParaRPr>
          </a:p>
        </p:txBody>
      </p:sp>
      <p:sp>
        <p:nvSpPr>
          <p:cNvPr id="8" name="Rectangle 7"/>
          <p:cNvSpPr/>
          <p:nvPr/>
        </p:nvSpPr>
        <p:spPr>
          <a:xfrm>
            <a:off x="76200" y="4313501"/>
            <a:ext cx="9144000" cy="1384995"/>
          </a:xfrm>
          <a:prstGeom prst="rect">
            <a:avLst/>
          </a:prstGeom>
        </p:spPr>
        <p:txBody>
          <a:bodyPr wrap="square">
            <a:spAutoFit/>
          </a:bodyPr>
          <a:lstStyle/>
          <a:p>
            <a:r>
              <a:rPr lang="en-US" altLang="en-US" sz="2000" b="1" dirty="0">
                <a:latin typeface="Gill Sans MT" panose="020B0502020104020203" pitchFamily="34" charset="0"/>
              </a:rPr>
              <a:t>Training: </a:t>
            </a:r>
            <a:r>
              <a:rPr lang="en-US" altLang="en-US" sz="2000" dirty="0">
                <a:latin typeface="Gill Sans MT" panose="020B0502020104020203" pitchFamily="34" charset="0"/>
              </a:rPr>
              <a:t>given a </a:t>
            </a:r>
            <a:r>
              <a:rPr lang="en-US" altLang="en-US" sz="2000" i="1" dirty="0">
                <a:latin typeface="Gill Sans MT" panose="020B0502020104020203" pitchFamily="34" charset="0"/>
              </a:rPr>
              <a:t>training set </a:t>
            </a:r>
            <a:r>
              <a:rPr lang="en-US" altLang="en-US" sz="2000" dirty="0">
                <a:latin typeface="Gill Sans MT" panose="020B0502020104020203" pitchFamily="34" charset="0"/>
              </a:rPr>
              <a:t>of labeled examples</a:t>
            </a:r>
            <a:r>
              <a:rPr lang="en-US" altLang="en-US" sz="2000" i="1" dirty="0">
                <a:latin typeface="Gill Sans MT" panose="020B0502020104020203" pitchFamily="34" charset="0"/>
              </a:rPr>
              <a:t> </a:t>
            </a:r>
            <a:r>
              <a:rPr lang="en-US" altLang="en-US" sz="2000" dirty="0">
                <a:solidFill>
                  <a:srgbClr val="0000FF"/>
                </a:solidFill>
                <a:latin typeface="Gill Sans MT" panose="020B0502020104020203" pitchFamily="34" charset="0"/>
              </a:rPr>
              <a:t>{(</a:t>
            </a:r>
            <a:r>
              <a:rPr lang="en-US" altLang="en-US" sz="2000" b="1" dirty="0">
                <a:solidFill>
                  <a:srgbClr val="0000FF"/>
                </a:solidFill>
                <a:latin typeface="Gill Sans MT" panose="020B0502020104020203" pitchFamily="34" charset="0"/>
              </a:rPr>
              <a:t>x</a:t>
            </a:r>
            <a:r>
              <a:rPr lang="en-US" altLang="en-US" sz="2000" baseline="-25000" dirty="0">
                <a:solidFill>
                  <a:srgbClr val="0000FF"/>
                </a:solidFill>
                <a:latin typeface="Gill Sans MT" panose="020B0502020104020203" pitchFamily="34" charset="0"/>
              </a:rPr>
              <a:t>1</a:t>
            </a:r>
            <a:r>
              <a:rPr lang="en-US" altLang="en-US" sz="2000" dirty="0">
                <a:solidFill>
                  <a:srgbClr val="0000FF"/>
                </a:solidFill>
                <a:latin typeface="Gill Sans MT" panose="020B0502020104020203" pitchFamily="34" charset="0"/>
              </a:rPr>
              <a:t>,y</a:t>
            </a:r>
            <a:r>
              <a:rPr lang="en-US" altLang="en-US" sz="2000" baseline="-25000" dirty="0">
                <a:solidFill>
                  <a:srgbClr val="0000FF"/>
                </a:solidFill>
                <a:latin typeface="Gill Sans MT" panose="020B0502020104020203" pitchFamily="34" charset="0"/>
              </a:rPr>
              <a:t>1</a:t>
            </a:r>
            <a:r>
              <a:rPr lang="en-US" altLang="en-US" sz="2000" dirty="0">
                <a:solidFill>
                  <a:srgbClr val="0000FF"/>
                </a:solidFill>
                <a:latin typeface="Gill Sans MT" panose="020B0502020104020203" pitchFamily="34" charset="0"/>
              </a:rPr>
              <a:t>), …, (</a:t>
            </a:r>
            <a:r>
              <a:rPr lang="en-US" altLang="en-US" sz="2000" b="1" dirty="0" err="1">
                <a:solidFill>
                  <a:srgbClr val="0000FF"/>
                </a:solidFill>
                <a:latin typeface="Gill Sans MT" panose="020B0502020104020203" pitchFamily="34" charset="0"/>
              </a:rPr>
              <a:t>x</a:t>
            </a:r>
            <a:r>
              <a:rPr lang="en-US" altLang="en-US" sz="2000" baseline="-25000" dirty="0" err="1">
                <a:solidFill>
                  <a:srgbClr val="0000FF"/>
                </a:solidFill>
                <a:latin typeface="Gill Sans MT" panose="020B0502020104020203" pitchFamily="34" charset="0"/>
              </a:rPr>
              <a:t>N</a:t>
            </a:r>
            <a:r>
              <a:rPr lang="en-US" altLang="en-US" sz="2000" dirty="0" err="1">
                <a:solidFill>
                  <a:srgbClr val="0000FF"/>
                </a:solidFill>
                <a:latin typeface="Gill Sans MT" panose="020B0502020104020203" pitchFamily="34" charset="0"/>
              </a:rPr>
              <a:t>,y</a:t>
            </a:r>
            <a:r>
              <a:rPr lang="en-US" altLang="en-US" sz="2000" baseline="-25000" dirty="0" err="1">
                <a:solidFill>
                  <a:srgbClr val="0000FF"/>
                </a:solidFill>
                <a:latin typeface="Gill Sans MT" panose="020B0502020104020203" pitchFamily="34" charset="0"/>
              </a:rPr>
              <a:t>N</a:t>
            </a:r>
            <a:r>
              <a:rPr lang="en-US" altLang="en-US" sz="2000" dirty="0">
                <a:solidFill>
                  <a:srgbClr val="0000FF"/>
                </a:solidFill>
                <a:latin typeface="Gill Sans MT" panose="020B0502020104020203" pitchFamily="34" charset="0"/>
              </a:rPr>
              <a:t>)}</a:t>
            </a:r>
            <a:r>
              <a:rPr lang="en-US" altLang="en-US" sz="2000" dirty="0">
                <a:latin typeface="Gill Sans MT" panose="020B0502020104020203" pitchFamily="34" charset="0"/>
              </a:rPr>
              <a:t>, estimate the prediction function </a:t>
            </a:r>
            <a:r>
              <a:rPr lang="en-US" altLang="en-US" sz="2000" dirty="0">
                <a:solidFill>
                  <a:srgbClr val="0000FF"/>
                </a:solidFill>
                <a:latin typeface="Gill Sans MT" panose="020B0502020104020203" pitchFamily="34" charset="0"/>
              </a:rPr>
              <a:t>f </a:t>
            </a:r>
            <a:r>
              <a:rPr lang="en-US" altLang="en-US" sz="2000" dirty="0">
                <a:latin typeface="Gill Sans MT" panose="020B0502020104020203" pitchFamily="34" charset="0"/>
              </a:rPr>
              <a:t>by minimizing the prediction error on the training set</a:t>
            </a:r>
          </a:p>
          <a:p>
            <a:r>
              <a:rPr lang="en-US" altLang="en-US" sz="2000" b="1" dirty="0">
                <a:latin typeface="Gill Sans MT" panose="020B0502020104020203" pitchFamily="34" charset="0"/>
              </a:rPr>
              <a:t>Testing:</a:t>
            </a:r>
            <a:r>
              <a:rPr lang="en-US" altLang="en-US" sz="2000" dirty="0">
                <a:latin typeface="Gill Sans MT" panose="020B0502020104020203" pitchFamily="34" charset="0"/>
              </a:rPr>
              <a:t> apply </a:t>
            </a:r>
            <a:r>
              <a:rPr lang="en-US" altLang="en-US" sz="2000" dirty="0">
                <a:solidFill>
                  <a:srgbClr val="0000FF"/>
                </a:solidFill>
                <a:latin typeface="Gill Sans MT" panose="020B0502020104020203" pitchFamily="34" charset="0"/>
              </a:rPr>
              <a:t>f</a:t>
            </a:r>
            <a:r>
              <a:rPr lang="en-US" altLang="en-US" sz="2000" dirty="0">
                <a:latin typeface="Gill Sans MT" panose="020B0502020104020203" pitchFamily="34" charset="0"/>
              </a:rPr>
              <a:t> to a never before seen </a:t>
            </a:r>
            <a:r>
              <a:rPr lang="en-US" altLang="en-US" sz="2000" i="1" dirty="0">
                <a:latin typeface="Gill Sans MT" panose="020B0502020104020203" pitchFamily="34" charset="0"/>
              </a:rPr>
              <a:t>test example</a:t>
            </a:r>
            <a:r>
              <a:rPr lang="en-US" altLang="en-US" sz="2000" dirty="0">
                <a:latin typeface="Gill Sans MT" panose="020B0502020104020203" pitchFamily="34" charset="0"/>
              </a:rPr>
              <a:t> </a:t>
            </a:r>
            <a:r>
              <a:rPr lang="en-US" altLang="en-US" sz="2000" b="1" dirty="0">
                <a:solidFill>
                  <a:srgbClr val="0000FF"/>
                </a:solidFill>
                <a:latin typeface="Gill Sans MT" panose="020B0502020104020203" pitchFamily="34" charset="0"/>
              </a:rPr>
              <a:t>x</a:t>
            </a:r>
            <a:r>
              <a:rPr lang="en-US" altLang="en-US" sz="2000" dirty="0">
                <a:latin typeface="Gill Sans MT" panose="020B0502020104020203" pitchFamily="34" charset="0"/>
              </a:rPr>
              <a:t> and output the predicted value </a:t>
            </a:r>
            <a:r>
              <a:rPr lang="en-US" altLang="en-US" sz="2000" dirty="0">
                <a:solidFill>
                  <a:srgbClr val="0000FF"/>
                </a:solidFill>
                <a:latin typeface="Gill Sans MT" panose="020B0502020104020203" pitchFamily="34" charset="0"/>
              </a:rPr>
              <a:t>y </a:t>
            </a:r>
            <a:r>
              <a:rPr lang="en-US" altLang="en-US" sz="2400" dirty="0">
                <a:solidFill>
                  <a:srgbClr val="0000FF"/>
                </a:solidFill>
                <a:latin typeface="Gill Sans MT" panose="020B0502020104020203" pitchFamily="34" charset="0"/>
              </a:rPr>
              <a:t>= f(</a:t>
            </a:r>
            <a:r>
              <a:rPr lang="en-US" altLang="en-US" sz="2400" b="1" dirty="0">
                <a:solidFill>
                  <a:srgbClr val="0000FF"/>
                </a:solidFill>
                <a:latin typeface="Gill Sans MT" panose="020B0502020104020203" pitchFamily="34" charset="0"/>
              </a:rPr>
              <a:t>x</a:t>
            </a:r>
            <a:r>
              <a:rPr lang="en-US" altLang="en-US" sz="2400" dirty="0">
                <a:solidFill>
                  <a:srgbClr val="0000FF"/>
                </a:solidFill>
                <a:latin typeface="Gill Sans MT" panose="020B0502020104020203" pitchFamily="34" charset="0"/>
              </a:rPr>
              <a:t>)</a:t>
            </a:r>
          </a:p>
        </p:txBody>
      </p:sp>
      <p:sp>
        <p:nvSpPr>
          <p:cNvPr id="2" name="Date Placeholder 1">
            <a:extLst>
              <a:ext uri="{FF2B5EF4-FFF2-40B4-BE49-F238E27FC236}">
                <a16:creationId xmlns:a16="http://schemas.microsoft.com/office/drawing/2014/main" id="{71756D38-C844-4EB6-8306-73789B543019}"/>
              </a:ext>
            </a:extLst>
          </p:cNvPr>
          <p:cNvSpPr>
            <a:spLocks noGrp="1"/>
          </p:cNvSpPr>
          <p:nvPr>
            <p:ph type="dt" sz="half" idx="10"/>
          </p:nvPr>
        </p:nvSpPr>
        <p:spPr/>
        <p:txBody>
          <a:bodyPr/>
          <a:lstStyle/>
          <a:p>
            <a:fld id="{3AC64573-4290-4844-92C7-0964DB2E5A14}" type="datetime1">
              <a:rPr lang="en-US" smtClean="0"/>
              <a:t>12/21/2021</a:t>
            </a:fld>
            <a:endParaRPr lang="en-US"/>
          </a:p>
        </p:txBody>
      </p:sp>
      <p:sp>
        <p:nvSpPr>
          <p:cNvPr id="3" name="Footer Placeholder 2">
            <a:extLst>
              <a:ext uri="{FF2B5EF4-FFF2-40B4-BE49-F238E27FC236}">
                <a16:creationId xmlns:a16="http://schemas.microsoft.com/office/drawing/2014/main" id="{CA4D24F1-DBA3-41FB-99CB-A98E98FA5B74}"/>
              </a:ext>
            </a:extLst>
          </p:cNvPr>
          <p:cNvSpPr>
            <a:spLocks noGrp="1"/>
          </p:cNvSpPr>
          <p:nvPr>
            <p:ph type="ftr" sz="quarter" idx="11"/>
          </p:nvPr>
        </p:nvSpPr>
        <p:spPr/>
        <p:txBody>
          <a:bodyPr/>
          <a:lstStyle/>
          <a:p>
            <a:r>
              <a:rPr lang="en-US"/>
              <a:t>AI, ML and Data Science</a:t>
            </a:r>
          </a:p>
        </p:txBody>
      </p:sp>
      <p:sp>
        <p:nvSpPr>
          <p:cNvPr id="4" name="Slide Number Placeholder 3">
            <a:extLst>
              <a:ext uri="{FF2B5EF4-FFF2-40B4-BE49-F238E27FC236}">
                <a16:creationId xmlns:a16="http://schemas.microsoft.com/office/drawing/2014/main" id="{DB6551F6-0A59-47C7-84A4-4C5BE1EB62AD}"/>
              </a:ext>
            </a:extLst>
          </p:cNvPr>
          <p:cNvSpPr>
            <a:spLocks noGrp="1"/>
          </p:cNvSpPr>
          <p:nvPr>
            <p:ph type="sldNum" sz="quarter" idx="12"/>
          </p:nvPr>
        </p:nvSpPr>
        <p:spPr/>
        <p:txBody>
          <a:bodyPr/>
          <a:lstStyle/>
          <a:p>
            <a:fld id="{36699ABD-673D-4FAF-8F98-2879DA2219FF}" type="slidenum">
              <a:rPr lang="en-US" smtClean="0"/>
              <a:t>11</a:t>
            </a:fld>
            <a:endParaRPr lang="en-US"/>
          </a:p>
        </p:txBody>
      </p:sp>
      <p:sp>
        <p:nvSpPr>
          <p:cNvPr id="12" name="Content Placeholder 2">
            <a:extLst>
              <a:ext uri="{FF2B5EF4-FFF2-40B4-BE49-F238E27FC236}">
                <a16:creationId xmlns:a16="http://schemas.microsoft.com/office/drawing/2014/main" id="{62D5D537-8F6D-4A0A-AC9A-2B9A0D0057EE}"/>
              </a:ext>
            </a:extLst>
          </p:cNvPr>
          <p:cNvSpPr txBox="1">
            <a:spLocks/>
          </p:cNvSpPr>
          <p:nvPr/>
        </p:nvSpPr>
        <p:spPr>
          <a:xfrm>
            <a:off x="0" y="10583"/>
            <a:ext cx="9144000" cy="599017"/>
          </a:xfrm>
          <a:prstGeom prst="rect">
            <a:avLst/>
          </a:prstGeom>
          <a:solidFill>
            <a:srgbClr val="002060"/>
          </a:solidFill>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altLang="en-US" sz="4000" b="1" dirty="0">
                <a:solidFill>
                  <a:schemeClr val="bg1"/>
                </a:solidFill>
                <a:latin typeface="Gill Sans MT" panose="020B0502020104020203" pitchFamily="34" charset="0"/>
              </a:rPr>
              <a:t>Machine Learning Framework</a:t>
            </a:r>
            <a:endParaRPr lang="en-US" sz="2800" b="1" dirty="0">
              <a:solidFill>
                <a:schemeClr val="bg1"/>
              </a:solidFill>
              <a:latin typeface="Gill Sans MT" panose="020B0502020104020203" pitchFamily="34" charset="0"/>
            </a:endParaRPr>
          </a:p>
        </p:txBody>
      </p:sp>
      <p:sp>
        <p:nvSpPr>
          <p:cNvPr id="13" name="Content Placeholder 2">
            <a:extLst>
              <a:ext uri="{FF2B5EF4-FFF2-40B4-BE49-F238E27FC236}">
                <a16:creationId xmlns:a16="http://schemas.microsoft.com/office/drawing/2014/main" id="{1831C167-6C13-4360-8476-7FC24BC36E7E}"/>
              </a:ext>
            </a:extLst>
          </p:cNvPr>
          <p:cNvSpPr txBox="1">
            <a:spLocks/>
          </p:cNvSpPr>
          <p:nvPr/>
        </p:nvSpPr>
        <p:spPr>
          <a:xfrm>
            <a:off x="-1" y="6641041"/>
            <a:ext cx="9144000" cy="216959"/>
          </a:xfrm>
          <a:prstGeom prst="rect">
            <a:avLst/>
          </a:prstGeom>
          <a:solidFill>
            <a:srgbClr val="002060"/>
          </a:solidFill>
        </p:spPr>
        <p:txBody>
          <a:bodyPr vert="horz" lIns="91440" tIns="45720" rIns="91440" bIns="45720" rtlCol="0">
            <a:normAutofit fontScale="3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2800" b="1"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94291"/>
            <a:ext cx="8686800" cy="5325534"/>
          </a:xfrm>
        </p:spPr>
        <p:txBody>
          <a:bodyPr>
            <a:normAutofit/>
          </a:bodyPr>
          <a:lstStyle/>
          <a:p>
            <a:r>
              <a:rPr lang="en-US" sz="2400" dirty="0">
                <a:latin typeface="Gill Sans MT" panose="020B0502020104020203" pitchFamily="34" charset="0"/>
              </a:rPr>
              <a:t>In machine learning the pictures or words or actual numbers are the – </a:t>
            </a:r>
            <a:r>
              <a:rPr lang="en-US" sz="2400" dirty="0">
                <a:solidFill>
                  <a:srgbClr val="FF0000"/>
                </a:solidFill>
                <a:latin typeface="Gill Sans MT" panose="020B0502020104020203" pitchFamily="34" charset="0"/>
              </a:rPr>
              <a:t>DATA </a:t>
            </a:r>
            <a:r>
              <a:rPr lang="en-US" sz="2400" dirty="0">
                <a:latin typeface="Gill Sans MT" panose="020B0502020104020203" pitchFamily="34" charset="0"/>
              </a:rPr>
              <a:t>– this is ‘x’ the input variable</a:t>
            </a:r>
            <a:endParaRPr lang="en-US" sz="2400" dirty="0">
              <a:solidFill>
                <a:srgbClr val="FF0000"/>
              </a:solidFill>
              <a:latin typeface="Gill Sans MT" panose="020B0502020104020203" pitchFamily="34" charset="0"/>
            </a:endParaRPr>
          </a:p>
          <a:p>
            <a:r>
              <a:rPr lang="en-US" sz="2400" dirty="0">
                <a:latin typeface="Gill Sans MT" panose="020B0502020104020203" pitchFamily="34" charset="0"/>
              </a:rPr>
              <a:t>The names you gave for those pictures </a:t>
            </a:r>
            <a:r>
              <a:rPr lang="en-US" sz="2400" dirty="0">
                <a:solidFill>
                  <a:srgbClr val="FF0000"/>
                </a:solidFill>
                <a:latin typeface="Gill Sans MT" panose="020B0502020104020203" pitchFamily="34" charset="0"/>
              </a:rPr>
              <a:t>– LABELS </a:t>
            </a:r>
            <a:r>
              <a:rPr lang="en-US" sz="2400" dirty="0">
                <a:latin typeface="Gill Sans MT" panose="020B0502020104020203" pitchFamily="34" charset="0"/>
              </a:rPr>
              <a:t>or</a:t>
            </a:r>
            <a:r>
              <a:rPr lang="en-US" sz="2400" dirty="0">
                <a:solidFill>
                  <a:srgbClr val="FF0000"/>
                </a:solidFill>
                <a:latin typeface="Gill Sans MT" panose="020B0502020104020203" pitchFamily="34" charset="0"/>
              </a:rPr>
              <a:t> OUTPUT </a:t>
            </a:r>
            <a:r>
              <a:rPr lang="en-US" sz="2400" dirty="0">
                <a:latin typeface="Gill Sans MT" panose="020B0502020104020203" pitchFamily="34" charset="0"/>
              </a:rPr>
              <a:t>-- labeled output</a:t>
            </a:r>
            <a:endParaRPr lang="en-US" sz="2400" dirty="0">
              <a:solidFill>
                <a:srgbClr val="FF0000"/>
              </a:solidFill>
              <a:latin typeface="Gill Sans MT" panose="020B0502020104020203" pitchFamily="34" charset="0"/>
            </a:endParaRPr>
          </a:p>
          <a:p>
            <a:r>
              <a:rPr lang="en-US" sz="2400" dirty="0">
                <a:latin typeface="Gill Sans MT" panose="020B0502020104020203" pitchFamily="34" charset="0"/>
              </a:rPr>
              <a:t>Program writing in Python, R or C++  -- </a:t>
            </a:r>
            <a:r>
              <a:rPr lang="en-US" sz="2400" dirty="0">
                <a:solidFill>
                  <a:srgbClr val="FF0000"/>
                </a:solidFill>
                <a:latin typeface="Gill Sans MT" panose="020B0502020104020203" pitchFamily="34" charset="0"/>
              </a:rPr>
              <a:t>LEARNING ALGORITHM </a:t>
            </a:r>
            <a:r>
              <a:rPr lang="en-US" sz="2400" dirty="0">
                <a:latin typeface="Gill Sans MT" panose="020B0502020104020203" pitchFamily="34" charset="0"/>
              </a:rPr>
              <a:t> -- this is the program you write in python</a:t>
            </a:r>
            <a:endParaRPr lang="en-US" sz="2400" dirty="0">
              <a:solidFill>
                <a:srgbClr val="FF0000"/>
              </a:solidFill>
              <a:latin typeface="Gill Sans MT" panose="020B0502020104020203" pitchFamily="34" charset="0"/>
            </a:endParaRPr>
          </a:p>
          <a:p>
            <a:r>
              <a:rPr lang="en-US" sz="2400" dirty="0">
                <a:latin typeface="Gill Sans MT" panose="020B0502020104020203" pitchFamily="34" charset="0"/>
              </a:rPr>
              <a:t>The equations which you have built – the model of an apple you have in mind - </a:t>
            </a:r>
            <a:r>
              <a:rPr lang="en-US" sz="2400" dirty="0">
                <a:solidFill>
                  <a:srgbClr val="FF0000"/>
                </a:solidFill>
                <a:latin typeface="Gill Sans MT" panose="020B0502020104020203" pitchFamily="34" charset="0"/>
              </a:rPr>
              <a:t>MODEL – The model is also the function “ f “</a:t>
            </a:r>
          </a:p>
          <a:p>
            <a:r>
              <a:rPr lang="en-US" sz="2400" dirty="0">
                <a:latin typeface="Gill Sans MT" panose="020B0502020104020203" pitchFamily="34" charset="0"/>
              </a:rPr>
              <a:t>Then when a real apple is then shown to you, then you say it is an apple, this is the </a:t>
            </a:r>
            <a:r>
              <a:rPr lang="en-US" sz="2400" dirty="0">
                <a:solidFill>
                  <a:srgbClr val="FF0000"/>
                </a:solidFill>
                <a:latin typeface="Gill Sans MT" panose="020B0502020104020203" pitchFamily="34" charset="0"/>
              </a:rPr>
              <a:t>PREDICTED OUTPUT </a:t>
            </a:r>
            <a:r>
              <a:rPr lang="en-US" sz="2400" dirty="0">
                <a:latin typeface="Gill Sans MT" panose="020B0502020104020203" pitchFamily="34" charset="0"/>
              </a:rPr>
              <a:t>–  ‘ y’</a:t>
            </a:r>
          </a:p>
          <a:p>
            <a:pPr>
              <a:buNone/>
            </a:pPr>
            <a:r>
              <a:rPr lang="en-US" sz="2400" dirty="0">
                <a:latin typeface="Gill Sans MT" panose="020B0502020104020203" pitchFamily="34" charset="0"/>
              </a:rPr>
              <a:t>    </a:t>
            </a:r>
            <a:endParaRPr lang="en-US" sz="2400" dirty="0">
              <a:solidFill>
                <a:srgbClr val="FF0000"/>
              </a:solidFill>
              <a:latin typeface="Gill Sans MT" panose="020B0502020104020203" pitchFamily="34" charset="0"/>
            </a:endParaRPr>
          </a:p>
        </p:txBody>
      </p:sp>
      <p:sp>
        <p:nvSpPr>
          <p:cNvPr id="4" name="Date Placeholder 3">
            <a:extLst>
              <a:ext uri="{FF2B5EF4-FFF2-40B4-BE49-F238E27FC236}">
                <a16:creationId xmlns:a16="http://schemas.microsoft.com/office/drawing/2014/main" id="{E2024ED5-69AE-4102-A759-F6D7F346C28B}"/>
              </a:ext>
            </a:extLst>
          </p:cNvPr>
          <p:cNvSpPr>
            <a:spLocks noGrp="1"/>
          </p:cNvSpPr>
          <p:nvPr>
            <p:ph type="dt" sz="half" idx="10"/>
          </p:nvPr>
        </p:nvSpPr>
        <p:spPr/>
        <p:txBody>
          <a:bodyPr/>
          <a:lstStyle/>
          <a:p>
            <a:fld id="{60559A8B-7B5D-4FE4-AFC0-00CD37E14C51}" type="datetime1">
              <a:rPr lang="en-US" smtClean="0"/>
              <a:t>12/21/2021</a:t>
            </a:fld>
            <a:endParaRPr lang="en-US"/>
          </a:p>
        </p:txBody>
      </p:sp>
      <p:sp>
        <p:nvSpPr>
          <p:cNvPr id="5" name="Footer Placeholder 4">
            <a:extLst>
              <a:ext uri="{FF2B5EF4-FFF2-40B4-BE49-F238E27FC236}">
                <a16:creationId xmlns:a16="http://schemas.microsoft.com/office/drawing/2014/main" id="{21B1CCBD-CF3A-4DB9-963A-15D04B9BD911}"/>
              </a:ext>
            </a:extLst>
          </p:cNvPr>
          <p:cNvSpPr>
            <a:spLocks noGrp="1"/>
          </p:cNvSpPr>
          <p:nvPr>
            <p:ph type="ftr" sz="quarter" idx="11"/>
          </p:nvPr>
        </p:nvSpPr>
        <p:spPr/>
        <p:txBody>
          <a:bodyPr/>
          <a:lstStyle/>
          <a:p>
            <a:r>
              <a:rPr lang="en-US"/>
              <a:t>AI, ML and Data Science</a:t>
            </a:r>
          </a:p>
        </p:txBody>
      </p:sp>
      <p:sp>
        <p:nvSpPr>
          <p:cNvPr id="6" name="Slide Number Placeholder 5">
            <a:extLst>
              <a:ext uri="{FF2B5EF4-FFF2-40B4-BE49-F238E27FC236}">
                <a16:creationId xmlns:a16="http://schemas.microsoft.com/office/drawing/2014/main" id="{7E279435-970E-4E84-8230-A80B1A0234A5}"/>
              </a:ext>
            </a:extLst>
          </p:cNvPr>
          <p:cNvSpPr>
            <a:spLocks noGrp="1"/>
          </p:cNvSpPr>
          <p:nvPr>
            <p:ph type="sldNum" sz="quarter" idx="12"/>
          </p:nvPr>
        </p:nvSpPr>
        <p:spPr/>
        <p:txBody>
          <a:bodyPr/>
          <a:lstStyle/>
          <a:p>
            <a:fld id="{36699ABD-673D-4FAF-8F98-2879DA2219FF}" type="slidenum">
              <a:rPr lang="en-US" smtClean="0"/>
              <a:t>12</a:t>
            </a:fld>
            <a:endParaRPr lang="en-US"/>
          </a:p>
        </p:txBody>
      </p:sp>
      <p:sp>
        <p:nvSpPr>
          <p:cNvPr id="7" name="Content Placeholder 2">
            <a:extLst>
              <a:ext uri="{FF2B5EF4-FFF2-40B4-BE49-F238E27FC236}">
                <a16:creationId xmlns:a16="http://schemas.microsoft.com/office/drawing/2014/main" id="{FA4CC6D3-5225-4FDC-AF1A-FC663E48451C}"/>
              </a:ext>
            </a:extLst>
          </p:cNvPr>
          <p:cNvSpPr txBox="1">
            <a:spLocks/>
          </p:cNvSpPr>
          <p:nvPr/>
        </p:nvSpPr>
        <p:spPr>
          <a:xfrm>
            <a:off x="0" y="10583"/>
            <a:ext cx="9144000" cy="599017"/>
          </a:xfrm>
          <a:prstGeom prst="rect">
            <a:avLst/>
          </a:prstGeom>
          <a:solidFill>
            <a:srgbClr val="002060"/>
          </a:solidFill>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4000" dirty="0">
                <a:solidFill>
                  <a:schemeClr val="bg1"/>
                </a:solidFill>
                <a:latin typeface="Gill Sans MT" panose="020B0502020104020203" pitchFamily="34" charset="0"/>
              </a:rPr>
              <a:t>What is what in ML</a:t>
            </a:r>
            <a:endParaRPr lang="en-US" sz="2800" b="1" dirty="0">
              <a:solidFill>
                <a:schemeClr val="bg1"/>
              </a:solidFill>
              <a:latin typeface="Gill Sans MT" panose="020B0502020104020203" pitchFamily="34" charset="0"/>
            </a:endParaRPr>
          </a:p>
        </p:txBody>
      </p:sp>
      <p:sp>
        <p:nvSpPr>
          <p:cNvPr id="8" name="Content Placeholder 2">
            <a:extLst>
              <a:ext uri="{FF2B5EF4-FFF2-40B4-BE49-F238E27FC236}">
                <a16:creationId xmlns:a16="http://schemas.microsoft.com/office/drawing/2014/main" id="{E020E730-7FDF-4AAB-A9A0-B2753BE88F0B}"/>
              </a:ext>
            </a:extLst>
          </p:cNvPr>
          <p:cNvSpPr txBox="1">
            <a:spLocks/>
          </p:cNvSpPr>
          <p:nvPr/>
        </p:nvSpPr>
        <p:spPr>
          <a:xfrm>
            <a:off x="-1" y="6641041"/>
            <a:ext cx="9144000" cy="216959"/>
          </a:xfrm>
          <a:prstGeom prst="rect">
            <a:avLst/>
          </a:prstGeom>
          <a:solidFill>
            <a:srgbClr val="002060"/>
          </a:solidFill>
        </p:spPr>
        <p:txBody>
          <a:bodyPr vert="horz" lIns="91440" tIns="45720" rIns="91440" bIns="45720" rtlCol="0">
            <a:normAutofit fontScale="3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2800" b="1"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1"/>
          </p:nvPr>
        </p:nvSpPr>
        <p:spPr>
          <a:xfrm>
            <a:off x="228600" y="761999"/>
            <a:ext cx="8686800" cy="5457825"/>
          </a:xfrm>
        </p:spPr>
        <p:txBody>
          <a:bodyPr>
            <a:normAutofit fontScale="77500" lnSpcReduction="20000"/>
          </a:bodyPr>
          <a:lstStyle/>
          <a:p>
            <a:r>
              <a:rPr lang="en-US" altLang="en-US" sz="2800" b="1" dirty="0">
                <a:latin typeface="Gill Sans MT" panose="020B0502020104020203" pitchFamily="34" charset="0"/>
              </a:rPr>
              <a:t>Features</a:t>
            </a:r>
          </a:p>
          <a:p>
            <a:pPr lvl="1"/>
            <a:r>
              <a:rPr lang="en-US" altLang="en-US" dirty="0">
                <a:latin typeface="Gill Sans MT" panose="020B0502020104020203" pitchFamily="34" charset="0"/>
              </a:rPr>
              <a:t>The number of features or distinct traits that can be used to describe each item in a quantitative manner</a:t>
            </a:r>
          </a:p>
          <a:p>
            <a:r>
              <a:rPr lang="en-US" altLang="en-US" sz="2800" b="1" dirty="0">
                <a:latin typeface="Gill Sans MT" panose="020B0502020104020203" pitchFamily="34" charset="0"/>
              </a:rPr>
              <a:t>Samples</a:t>
            </a:r>
          </a:p>
          <a:p>
            <a:pPr lvl="1"/>
            <a:r>
              <a:rPr lang="en-US" altLang="en-US" dirty="0">
                <a:latin typeface="Gill Sans MT" panose="020B0502020104020203" pitchFamily="34" charset="0"/>
              </a:rPr>
              <a:t>A sample is an item to process (e.g. classify). It can be a document, a picture, a sound, a video, a row in database or CSV file, or whatever you can describe with a fixed set of quantitative traits.</a:t>
            </a:r>
          </a:p>
          <a:p>
            <a:r>
              <a:rPr lang="en-US" altLang="en-US" sz="2800" b="1" dirty="0">
                <a:latin typeface="Gill Sans MT" panose="020B0502020104020203" pitchFamily="34" charset="0"/>
              </a:rPr>
              <a:t>Feature vector </a:t>
            </a:r>
          </a:p>
          <a:p>
            <a:pPr lvl="1"/>
            <a:r>
              <a:rPr lang="en-US" altLang="en-US" dirty="0">
                <a:latin typeface="Gill Sans MT" panose="020B0502020104020203" pitchFamily="34" charset="0"/>
              </a:rPr>
              <a:t>is an n-dimensional vector of numerical  features that represent some object.</a:t>
            </a:r>
          </a:p>
          <a:p>
            <a:r>
              <a:rPr lang="en-US" altLang="en-US" sz="2800" b="1" dirty="0">
                <a:latin typeface="Gill Sans MT" panose="020B0502020104020203" pitchFamily="34" charset="0"/>
              </a:rPr>
              <a:t>Feature extraction</a:t>
            </a:r>
          </a:p>
          <a:p>
            <a:pPr lvl="1"/>
            <a:r>
              <a:rPr lang="en-US" altLang="en-US" dirty="0">
                <a:latin typeface="Gill Sans MT" panose="020B0502020104020203" pitchFamily="34" charset="0"/>
              </a:rPr>
              <a:t>Preparation of feature vector</a:t>
            </a:r>
          </a:p>
          <a:p>
            <a:pPr lvl="1"/>
            <a:r>
              <a:rPr lang="en-US" altLang="en-US" dirty="0">
                <a:latin typeface="Gill Sans MT" panose="020B0502020104020203" pitchFamily="34" charset="0"/>
              </a:rPr>
              <a:t> transforms the data in the high-dimensional space to a space of fewer </a:t>
            </a:r>
            <a:r>
              <a:rPr lang="en-US" altLang="en-US" u="sng" dirty="0">
                <a:latin typeface="Gill Sans MT" panose="020B0502020104020203" pitchFamily="34" charset="0"/>
              </a:rPr>
              <a:t>dimensions</a:t>
            </a:r>
            <a:r>
              <a:rPr lang="en-US" altLang="en-US" dirty="0">
                <a:latin typeface="Gill Sans MT" panose="020B0502020104020203" pitchFamily="34" charset="0"/>
              </a:rPr>
              <a:t>.</a:t>
            </a:r>
          </a:p>
          <a:p>
            <a:r>
              <a:rPr lang="en-US" altLang="en-US" sz="2800" b="1" dirty="0">
                <a:latin typeface="Gill Sans MT" panose="020B0502020104020203" pitchFamily="34" charset="0"/>
              </a:rPr>
              <a:t>Training/Evolution set </a:t>
            </a:r>
          </a:p>
          <a:p>
            <a:pPr lvl="1"/>
            <a:r>
              <a:rPr lang="en-US" altLang="en-US" dirty="0">
                <a:latin typeface="Gill Sans MT" panose="020B0502020104020203" pitchFamily="34" charset="0"/>
              </a:rPr>
              <a:t>Set of data to discover potentially predictive relationships. </a:t>
            </a:r>
          </a:p>
          <a:p>
            <a:pPr lvl="1"/>
            <a:endParaRPr lang="en-US" altLang="en-US" dirty="0">
              <a:latin typeface="Gill Sans MT" panose="020B0502020104020203" pitchFamily="34" charset="0"/>
            </a:endParaRPr>
          </a:p>
          <a:p>
            <a:pPr lvl="1"/>
            <a:endParaRPr lang="en-US" altLang="en-US" dirty="0">
              <a:latin typeface="Gill Sans MT" panose="020B0502020104020203" pitchFamily="34" charset="0"/>
            </a:endParaRPr>
          </a:p>
        </p:txBody>
      </p:sp>
      <p:sp>
        <p:nvSpPr>
          <p:cNvPr id="2" name="Date Placeholder 1">
            <a:extLst>
              <a:ext uri="{FF2B5EF4-FFF2-40B4-BE49-F238E27FC236}">
                <a16:creationId xmlns:a16="http://schemas.microsoft.com/office/drawing/2014/main" id="{F6E6E80F-110A-4C7A-A4BD-AEFFFBE0C099}"/>
              </a:ext>
            </a:extLst>
          </p:cNvPr>
          <p:cNvSpPr>
            <a:spLocks noGrp="1"/>
          </p:cNvSpPr>
          <p:nvPr>
            <p:ph type="dt" sz="half" idx="10"/>
          </p:nvPr>
        </p:nvSpPr>
        <p:spPr/>
        <p:txBody>
          <a:bodyPr/>
          <a:lstStyle/>
          <a:p>
            <a:fld id="{94EBE9D1-91F9-4A01-A537-34097162AC2F}" type="datetime1">
              <a:rPr lang="en-US" smtClean="0"/>
              <a:t>12/21/2021</a:t>
            </a:fld>
            <a:endParaRPr lang="en-US"/>
          </a:p>
        </p:txBody>
      </p:sp>
      <p:sp>
        <p:nvSpPr>
          <p:cNvPr id="3" name="Footer Placeholder 2">
            <a:extLst>
              <a:ext uri="{FF2B5EF4-FFF2-40B4-BE49-F238E27FC236}">
                <a16:creationId xmlns:a16="http://schemas.microsoft.com/office/drawing/2014/main" id="{DB88AB28-B830-4931-BAA4-7F8EFA4A4DCF}"/>
              </a:ext>
            </a:extLst>
          </p:cNvPr>
          <p:cNvSpPr>
            <a:spLocks noGrp="1"/>
          </p:cNvSpPr>
          <p:nvPr>
            <p:ph type="ftr" sz="quarter" idx="11"/>
          </p:nvPr>
        </p:nvSpPr>
        <p:spPr/>
        <p:txBody>
          <a:bodyPr/>
          <a:lstStyle/>
          <a:p>
            <a:r>
              <a:rPr lang="en-US"/>
              <a:t>AI, ML and Data Science</a:t>
            </a:r>
          </a:p>
        </p:txBody>
      </p:sp>
      <p:sp>
        <p:nvSpPr>
          <p:cNvPr id="4" name="Slide Number Placeholder 3">
            <a:extLst>
              <a:ext uri="{FF2B5EF4-FFF2-40B4-BE49-F238E27FC236}">
                <a16:creationId xmlns:a16="http://schemas.microsoft.com/office/drawing/2014/main" id="{B2197709-4825-45CE-B443-7409B189EAE7}"/>
              </a:ext>
            </a:extLst>
          </p:cNvPr>
          <p:cNvSpPr>
            <a:spLocks noGrp="1"/>
          </p:cNvSpPr>
          <p:nvPr>
            <p:ph type="sldNum" sz="quarter" idx="12"/>
          </p:nvPr>
        </p:nvSpPr>
        <p:spPr/>
        <p:txBody>
          <a:bodyPr/>
          <a:lstStyle/>
          <a:p>
            <a:fld id="{36699ABD-673D-4FAF-8F98-2879DA2219FF}" type="slidenum">
              <a:rPr lang="en-US" smtClean="0"/>
              <a:t>13</a:t>
            </a:fld>
            <a:endParaRPr lang="en-US"/>
          </a:p>
        </p:txBody>
      </p:sp>
      <p:sp>
        <p:nvSpPr>
          <p:cNvPr id="7" name="Content Placeholder 2">
            <a:extLst>
              <a:ext uri="{FF2B5EF4-FFF2-40B4-BE49-F238E27FC236}">
                <a16:creationId xmlns:a16="http://schemas.microsoft.com/office/drawing/2014/main" id="{D920D49D-C1E9-4031-82C7-60F2D54BF9E4}"/>
              </a:ext>
            </a:extLst>
          </p:cNvPr>
          <p:cNvSpPr txBox="1">
            <a:spLocks/>
          </p:cNvSpPr>
          <p:nvPr/>
        </p:nvSpPr>
        <p:spPr>
          <a:xfrm>
            <a:off x="0" y="10583"/>
            <a:ext cx="9144000" cy="599017"/>
          </a:xfrm>
          <a:prstGeom prst="rect">
            <a:avLst/>
          </a:prstGeom>
          <a:solidFill>
            <a:srgbClr val="002060"/>
          </a:solidFill>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altLang="en-US" sz="4000" b="1" dirty="0">
                <a:solidFill>
                  <a:schemeClr val="bg1"/>
                </a:solidFill>
                <a:latin typeface="Gill Sans MT" panose="020B0502020104020203" pitchFamily="34" charset="0"/>
              </a:rPr>
              <a:t>Machine Learning - Terminology</a:t>
            </a:r>
            <a:endParaRPr lang="en-US" sz="2800" b="1" dirty="0">
              <a:solidFill>
                <a:schemeClr val="bg1"/>
              </a:solidFill>
              <a:latin typeface="Gill Sans MT" panose="020B0502020104020203" pitchFamily="34" charset="0"/>
            </a:endParaRPr>
          </a:p>
        </p:txBody>
      </p:sp>
      <p:sp>
        <p:nvSpPr>
          <p:cNvPr id="8" name="Content Placeholder 2">
            <a:extLst>
              <a:ext uri="{FF2B5EF4-FFF2-40B4-BE49-F238E27FC236}">
                <a16:creationId xmlns:a16="http://schemas.microsoft.com/office/drawing/2014/main" id="{46C2DD4B-6A6C-486E-9201-3E3AB671F83C}"/>
              </a:ext>
            </a:extLst>
          </p:cNvPr>
          <p:cNvSpPr txBox="1">
            <a:spLocks/>
          </p:cNvSpPr>
          <p:nvPr/>
        </p:nvSpPr>
        <p:spPr>
          <a:xfrm>
            <a:off x="-1" y="6641041"/>
            <a:ext cx="9144000" cy="216959"/>
          </a:xfrm>
          <a:prstGeom prst="rect">
            <a:avLst/>
          </a:prstGeom>
          <a:solidFill>
            <a:srgbClr val="002060"/>
          </a:solidFill>
        </p:spPr>
        <p:txBody>
          <a:bodyPr vert="horz" lIns="91440" tIns="45720" rIns="91440" bIns="45720" rtlCol="0">
            <a:normAutofit fontScale="3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2800" b="1" dirty="0">
              <a:solidFill>
                <a:schemeClr val="bg1"/>
              </a:solidFill>
            </a:endParaRPr>
          </a:p>
        </p:txBody>
      </p:sp>
    </p:spTree>
  </p:cSld>
  <p:clrMapOvr>
    <a:masterClrMapping/>
  </p:clrMapOvr>
  <p:transition spd="slow"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descr="Related image"/>
          <p:cNvPicPr>
            <a:picLocks noChangeAspect="1" noChangeArrowheads="1"/>
          </p:cNvPicPr>
          <p:nvPr/>
        </p:nvPicPr>
        <p:blipFill>
          <a:blip r:embed="rId2" cstate="print"/>
          <a:srcRect/>
          <a:stretch>
            <a:fillRect/>
          </a:stretch>
        </p:blipFill>
        <p:spPr bwMode="auto">
          <a:xfrm>
            <a:off x="1" y="713318"/>
            <a:ext cx="9144000" cy="5287433"/>
          </a:xfrm>
          <a:prstGeom prst="rect">
            <a:avLst/>
          </a:prstGeom>
          <a:noFill/>
        </p:spPr>
      </p:pic>
      <p:sp>
        <p:nvSpPr>
          <p:cNvPr id="2" name="Date Placeholder 1">
            <a:extLst>
              <a:ext uri="{FF2B5EF4-FFF2-40B4-BE49-F238E27FC236}">
                <a16:creationId xmlns:a16="http://schemas.microsoft.com/office/drawing/2014/main" id="{6347F764-4710-42EA-9E35-78FB369F4B89}"/>
              </a:ext>
            </a:extLst>
          </p:cNvPr>
          <p:cNvSpPr>
            <a:spLocks noGrp="1"/>
          </p:cNvSpPr>
          <p:nvPr>
            <p:ph type="dt" sz="half" idx="10"/>
          </p:nvPr>
        </p:nvSpPr>
        <p:spPr/>
        <p:txBody>
          <a:bodyPr/>
          <a:lstStyle/>
          <a:p>
            <a:fld id="{ADBCF894-C466-44B7-A5F3-E50F89E32044}" type="datetime1">
              <a:rPr lang="en-US" smtClean="0"/>
              <a:t>12/21/2021</a:t>
            </a:fld>
            <a:endParaRPr lang="en-US"/>
          </a:p>
        </p:txBody>
      </p:sp>
      <p:sp>
        <p:nvSpPr>
          <p:cNvPr id="3" name="Footer Placeholder 2">
            <a:extLst>
              <a:ext uri="{FF2B5EF4-FFF2-40B4-BE49-F238E27FC236}">
                <a16:creationId xmlns:a16="http://schemas.microsoft.com/office/drawing/2014/main" id="{B6E68604-C1FC-4A06-B9E9-ABD3EE7E0349}"/>
              </a:ext>
            </a:extLst>
          </p:cNvPr>
          <p:cNvSpPr>
            <a:spLocks noGrp="1"/>
          </p:cNvSpPr>
          <p:nvPr>
            <p:ph type="ftr" sz="quarter" idx="11"/>
          </p:nvPr>
        </p:nvSpPr>
        <p:spPr/>
        <p:txBody>
          <a:bodyPr/>
          <a:lstStyle/>
          <a:p>
            <a:r>
              <a:rPr lang="en-US"/>
              <a:t>AI, ML and Data Science</a:t>
            </a:r>
          </a:p>
        </p:txBody>
      </p:sp>
      <p:sp>
        <p:nvSpPr>
          <p:cNvPr id="4" name="Slide Number Placeholder 3">
            <a:extLst>
              <a:ext uri="{FF2B5EF4-FFF2-40B4-BE49-F238E27FC236}">
                <a16:creationId xmlns:a16="http://schemas.microsoft.com/office/drawing/2014/main" id="{FE889F5A-C1BC-48CA-9DD5-CB0CECDF7C25}"/>
              </a:ext>
            </a:extLst>
          </p:cNvPr>
          <p:cNvSpPr>
            <a:spLocks noGrp="1"/>
          </p:cNvSpPr>
          <p:nvPr>
            <p:ph type="sldNum" sz="quarter" idx="12"/>
          </p:nvPr>
        </p:nvSpPr>
        <p:spPr/>
        <p:txBody>
          <a:bodyPr/>
          <a:lstStyle/>
          <a:p>
            <a:fld id="{36699ABD-673D-4FAF-8F98-2879DA2219FF}" type="slidenum">
              <a:rPr lang="en-US" smtClean="0"/>
              <a:t>14</a:t>
            </a:fld>
            <a:endParaRPr lang="en-US"/>
          </a:p>
        </p:txBody>
      </p:sp>
      <p:sp>
        <p:nvSpPr>
          <p:cNvPr id="6" name="Content Placeholder 2">
            <a:extLst>
              <a:ext uri="{FF2B5EF4-FFF2-40B4-BE49-F238E27FC236}">
                <a16:creationId xmlns:a16="http://schemas.microsoft.com/office/drawing/2014/main" id="{44E30FA2-92CA-4A0B-8E70-0022672E45A6}"/>
              </a:ext>
            </a:extLst>
          </p:cNvPr>
          <p:cNvSpPr txBox="1">
            <a:spLocks/>
          </p:cNvSpPr>
          <p:nvPr/>
        </p:nvSpPr>
        <p:spPr>
          <a:xfrm>
            <a:off x="0" y="10583"/>
            <a:ext cx="9144000" cy="599017"/>
          </a:xfrm>
          <a:prstGeom prst="rect">
            <a:avLst/>
          </a:prstGeom>
          <a:solidFill>
            <a:srgbClr val="002060"/>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b="1" dirty="0">
                <a:solidFill>
                  <a:schemeClr val="bg1"/>
                </a:solidFill>
                <a:latin typeface="Gill Sans MT" panose="020B0502020104020203" pitchFamily="34" charset="0"/>
              </a:rPr>
              <a:t>Machine Learning </a:t>
            </a:r>
            <a:r>
              <a:rPr lang="en-US" sz="2800" b="1" dirty="0" err="1">
                <a:solidFill>
                  <a:schemeClr val="bg1"/>
                </a:solidFill>
                <a:latin typeface="Gill Sans MT" panose="020B0502020104020203" pitchFamily="34" charset="0"/>
              </a:rPr>
              <a:t>WorkFlow</a:t>
            </a:r>
            <a:endParaRPr lang="en-US" sz="2800" b="1" dirty="0">
              <a:solidFill>
                <a:schemeClr val="bg1"/>
              </a:solidFill>
              <a:latin typeface="Gill Sans MT" panose="020B0502020104020203" pitchFamily="34" charset="0"/>
            </a:endParaRPr>
          </a:p>
        </p:txBody>
      </p:sp>
      <p:sp>
        <p:nvSpPr>
          <p:cNvPr id="7" name="Content Placeholder 2">
            <a:extLst>
              <a:ext uri="{FF2B5EF4-FFF2-40B4-BE49-F238E27FC236}">
                <a16:creationId xmlns:a16="http://schemas.microsoft.com/office/drawing/2014/main" id="{3F0349F5-F5C6-4200-BF39-5C1339778F9B}"/>
              </a:ext>
            </a:extLst>
          </p:cNvPr>
          <p:cNvSpPr txBox="1">
            <a:spLocks/>
          </p:cNvSpPr>
          <p:nvPr/>
        </p:nvSpPr>
        <p:spPr>
          <a:xfrm>
            <a:off x="-1" y="6641041"/>
            <a:ext cx="9144000" cy="216959"/>
          </a:xfrm>
          <a:prstGeom prst="rect">
            <a:avLst/>
          </a:prstGeom>
          <a:solidFill>
            <a:srgbClr val="002060"/>
          </a:solidFill>
        </p:spPr>
        <p:txBody>
          <a:bodyPr vert="horz" lIns="91440" tIns="45720" rIns="91440" bIns="45720" rtlCol="0">
            <a:normAutofit fontScale="3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2800" b="1"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7315200" y="5029200"/>
            <a:ext cx="1752600" cy="6858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00"/>
                </a:solidFill>
              </a:rPr>
              <a:t>Prediction</a:t>
            </a:r>
          </a:p>
        </p:txBody>
      </p:sp>
      <p:sp>
        <p:nvSpPr>
          <p:cNvPr id="10" name="Rounded Rectangle 9"/>
          <p:cNvSpPr/>
          <p:nvPr/>
        </p:nvSpPr>
        <p:spPr>
          <a:xfrm>
            <a:off x="5257800" y="1600200"/>
            <a:ext cx="1600200" cy="6286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00"/>
                </a:solidFill>
              </a:rPr>
              <a:t>Training Labels</a:t>
            </a:r>
          </a:p>
        </p:txBody>
      </p:sp>
      <p:grpSp>
        <p:nvGrpSpPr>
          <p:cNvPr id="2" name="Group 12"/>
          <p:cNvGrpSpPr>
            <a:grpSpLocks/>
          </p:cNvGrpSpPr>
          <p:nvPr/>
        </p:nvGrpSpPr>
        <p:grpSpPr bwMode="auto">
          <a:xfrm>
            <a:off x="76200" y="2034778"/>
            <a:ext cx="2438400" cy="2308622"/>
            <a:chOff x="228600" y="1417320"/>
            <a:chExt cx="2438400" cy="2849880"/>
          </a:xfrm>
        </p:grpSpPr>
        <p:sp>
          <p:nvSpPr>
            <p:cNvPr id="27672" name="TextBox 7"/>
            <p:cNvSpPr txBox="1">
              <a:spLocks noChangeArrowheads="1"/>
            </p:cNvSpPr>
            <p:nvPr/>
          </p:nvSpPr>
          <p:spPr bwMode="auto">
            <a:xfrm>
              <a:off x="533400" y="1417320"/>
              <a:ext cx="1828800" cy="455922"/>
            </a:xfrm>
            <a:prstGeom prst="rect">
              <a:avLst/>
            </a:prstGeom>
            <a:noFill/>
            <a:ln w="9525">
              <a:noFill/>
              <a:miter lim="800000"/>
              <a:headEnd/>
              <a:tailEnd/>
            </a:ln>
          </p:spPr>
          <p:txBody>
            <a:bodyPr>
              <a:spAutoFit/>
            </a:bodyPr>
            <a:lstStyle/>
            <a:p>
              <a:pPr algn="ctr" eaLnBrk="1" hangingPunct="1"/>
              <a:r>
                <a:rPr lang="en-US" altLang="en-US">
                  <a:solidFill>
                    <a:srgbClr val="000000"/>
                  </a:solidFill>
                  <a:latin typeface="Arial" charset="0"/>
                </a:rPr>
                <a:t>Training Images</a:t>
              </a:r>
            </a:p>
          </p:txBody>
        </p:sp>
        <p:sp>
          <p:nvSpPr>
            <p:cNvPr id="11" name="Rounded Rectangle 10"/>
            <p:cNvSpPr/>
            <p:nvPr/>
          </p:nvSpPr>
          <p:spPr>
            <a:xfrm>
              <a:off x="228600" y="1448185"/>
              <a:ext cx="2438400" cy="28190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000000"/>
                </a:solidFill>
              </a:endParaRPr>
            </a:p>
          </p:txBody>
        </p:sp>
      </p:grpSp>
      <p:sp>
        <p:nvSpPr>
          <p:cNvPr id="12" name="Rounded Rectangle 11"/>
          <p:cNvSpPr/>
          <p:nvPr/>
        </p:nvSpPr>
        <p:spPr>
          <a:xfrm>
            <a:off x="5410200" y="2686050"/>
            <a:ext cx="1371600" cy="6858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00"/>
                </a:solidFill>
              </a:rPr>
              <a:t>Training</a:t>
            </a:r>
          </a:p>
        </p:txBody>
      </p:sp>
      <p:sp>
        <p:nvSpPr>
          <p:cNvPr id="27655" name="TextBox 13"/>
          <p:cNvSpPr txBox="1">
            <a:spLocks noChangeArrowheads="1"/>
          </p:cNvSpPr>
          <p:nvPr/>
        </p:nvSpPr>
        <p:spPr bwMode="auto">
          <a:xfrm>
            <a:off x="523875" y="1640682"/>
            <a:ext cx="1581908" cy="523220"/>
          </a:xfrm>
          <a:prstGeom prst="rect">
            <a:avLst/>
          </a:prstGeom>
          <a:noFill/>
          <a:ln w="9525">
            <a:noFill/>
            <a:miter lim="800000"/>
            <a:headEnd/>
            <a:tailEnd/>
          </a:ln>
        </p:spPr>
        <p:txBody>
          <a:bodyPr wrap="none">
            <a:spAutoFit/>
          </a:bodyPr>
          <a:lstStyle/>
          <a:p>
            <a:pPr eaLnBrk="1" hangingPunct="1"/>
            <a:r>
              <a:rPr lang="en-US" altLang="en-US" sz="2800" b="1" dirty="0">
                <a:solidFill>
                  <a:srgbClr val="000000"/>
                </a:solidFill>
                <a:latin typeface="Gill Sans MT" panose="020B0502020104020203" pitchFamily="34" charset="0"/>
              </a:rPr>
              <a:t>Training</a:t>
            </a:r>
          </a:p>
        </p:txBody>
      </p:sp>
      <p:sp>
        <p:nvSpPr>
          <p:cNvPr id="15" name="Rounded Rectangle 14"/>
          <p:cNvSpPr/>
          <p:nvPr/>
        </p:nvSpPr>
        <p:spPr>
          <a:xfrm>
            <a:off x="3200400" y="2686050"/>
            <a:ext cx="1524000" cy="6858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00"/>
                </a:solidFill>
              </a:rPr>
              <a:t>Image Features</a:t>
            </a:r>
          </a:p>
        </p:txBody>
      </p:sp>
      <p:sp>
        <p:nvSpPr>
          <p:cNvPr id="16" name="Right Arrow 15"/>
          <p:cNvSpPr/>
          <p:nvPr/>
        </p:nvSpPr>
        <p:spPr>
          <a:xfrm>
            <a:off x="2590800" y="291465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7" name="Right Arrow 16"/>
          <p:cNvSpPr/>
          <p:nvPr/>
        </p:nvSpPr>
        <p:spPr>
          <a:xfrm>
            <a:off x="4800600" y="291465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8" name="Right Arrow 17"/>
          <p:cNvSpPr/>
          <p:nvPr/>
        </p:nvSpPr>
        <p:spPr>
          <a:xfrm rot="5400000">
            <a:off x="5878513" y="2305050"/>
            <a:ext cx="3429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9" name="Rounded Rectangle 18"/>
          <p:cNvSpPr/>
          <p:nvPr/>
        </p:nvSpPr>
        <p:spPr>
          <a:xfrm>
            <a:off x="2743200" y="5029200"/>
            <a:ext cx="1752600" cy="6858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00"/>
                </a:solidFill>
              </a:rPr>
              <a:t>Image Features</a:t>
            </a:r>
          </a:p>
        </p:txBody>
      </p:sp>
      <p:sp>
        <p:nvSpPr>
          <p:cNvPr id="20" name="Right Arrow 19"/>
          <p:cNvSpPr/>
          <p:nvPr/>
        </p:nvSpPr>
        <p:spPr>
          <a:xfrm>
            <a:off x="2133600" y="52578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0254" name="TextBox 20"/>
          <p:cNvSpPr txBox="1">
            <a:spLocks noChangeArrowheads="1"/>
          </p:cNvSpPr>
          <p:nvPr/>
        </p:nvSpPr>
        <p:spPr bwMode="auto">
          <a:xfrm>
            <a:off x="620714" y="4457701"/>
            <a:ext cx="1437188" cy="523220"/>
          </a:xfrm>
          <a:prstGeom prst="rect">
            <a:avLst/>
          </a:prstGeom>
          <a:noFill/>
          <a:ln w="9525">
            <a:noFill/>
            <a:miter lim="800000"/>
            <a:headEnd/>
            <a:tailEnd/>
          </a:ln>
        </p:spPr>
        <p:txBody>
          <a:bodyPr wrap="none">
            <a:spAutoFit/>
          </a:bodyPr>
          <a:lstStyle/>
          <a:p>
            <a:pPr eaLnBrk="1" hangingPunct="1"/>
            <a:r>
              <a:rPr lang="en-US" altLang="en-US" sz="2800" b="1" dirty="0">
                <a:solidFill>
                  <a:srgbClr val="000000"/>
                </a:solidFill>
                <a:latin typeface="Gill Sans MT" panose="020B0502020104020203" pitchFamily="34" charset="0"/>
              </a:rPr>
              <a:t>Testing</a:t>
            </a:r>
          </a:p>
        </p:txBody>
      </p:sp>
      <p:sp>
        <p:nvSpPr>
          <p:cNvPr id="10255" name="TextBox 21"/>
          <p:cNvSpPr txBox="1">
            <a:spLocks noChangeArrowheads="1"/>
          </p:cNvSpPr>
          <p:nvPr/>
        </p:nvSpPr>
        <p:spPr bwMode="auto">
          <a:xfrm>
            <a:off x="457201" y="5654278"/>
            <a:ext cx="1313245" cy="369332"/>
          </a:xfrm>
          <a:prstGeom prst="rect">
            <a:avLst/>
          </a:prstGeom>
          <a:noFill/>
          <a:ln w="9525">
            <a:noFill/>
            <a:miter lim="800000"/>
            <a:headEnd/>
            <a:tailEnd/>
          </a:ln>
        </p:spPr>
        <p:txBody>
          <a:bodyPr wrap="none">
            <a:spAutoFit/>
          </a:bodyPr>
          <a:lstStyle/>
          <a:p>
            <a:pPr eaLnBrk="1" hangingPunct="1"/>
            <a:r>
              <a:rPr lang="en-US" altLang="en-US">
                <a:solidFill>
                  <a:srgbClr val="000000"/>
                </a:solidFill>
                <a:latin typeface="Arial" charset="0"/>
              </a:rPr>
              <a:t>Test Image</a:t>
            </a:r>
          </a:p>
        </p:txBody>
      </p:sp>
      <p:sp>
        <p:nvSpPr>
          <p:cNvPr id="23" name="Right Arrow 22"/>
          <p:cNvSpPr/>
          <p:nvPr/>
        </p:nvSpPr>
        <p:spPr>
          <a:xfrm>
            <a:off x="6858000" y="291465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24" name="Rounded Rectangle 23"/>
          <p:cNvSpPr/>
          <p:nvPr/>
        </p:nvSpPr>
        <p:spPr>
          <a:xfrm>
            <a:off x="7543800" y="2686050"/>
            <a:ext cx="1524000" cy="6858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00"/>
                </a:solidFill>
              </a:rPr>
              <a:t>Learned model</a:t>
            </a:r>
          </a:p>
        </p:txBody>
      </p:sp>
      <p:sp>
        <p:nvSpPr>
          <p:cNvPr id="25" name="Rounded Rectangle 24"/>
          <p:cNvSpPr/>
          <p:nvPr/>
        </p:nvSpPr>
        <p:spPr>
          <a:xfrm>
            <a:off x="5181600" y="5029200"/>
            <a:ext cx="1752600" cy="6858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00"/>
                </a:solidFill>
              </a:rPr>
              <a:t>Learned model</a:t>
            </a:r>
          </a:p>
        </p:txBody>
      </p:sp>
      <p:sp>
        <p:nvSpPr>
          <p:cNvPr id="26" name="Right Arrow 25"/>
          <p:cNvSpPr/>
          <p:nvPr/>
        </p:nvSpPr>
        <p:spPr>
          <a:xfrm>
            <a:off x="4572000" y="52578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27668" name="TextBox 30"/>
          <p:cNvSpPr txBox="1">
            <a:spLocks noChangeArrowheads="1"/>
          </p:cNvSpPr>
          <p:nvPr/>
        </p:nvSpPr>
        <p:spPr bwMode="auto">
          <a:xfrm>
            <a:off x="6324600" y="5793583"/>
            <a:ext cx="2819400" cy="276999"/>
          </a:xfrm>
          <a:prstGeom prst="rect">
            <a:avLst/>
          </a:prstGeom>
          <a:noFill/>
          <a:ln w="9525">
            <a:noFill/>
            <a:miter lim="800000"/>
            <a:headEnd/>
            <a:tailEnd/>
          </a:ln>
        </p:spPr>
        <p:txBody>
          <a:bodyPr>
            <a:spAutoFit/>
          </a:bodyPr>
          <a:lstStyle/>
          <a:p>
            <a:r>
              <a:rPr lang="en-US" altLang="en-US" sz="1200" dirty="0">
                <a:solidFill>
                  <a:srgbClr val="A6A6A6"/>
                </a:solidFill>
                <a:latin typeface="Arial" charset="0"/>
              </a:rPr>
              <a:t>Slide credit: D. </a:t>
            </a:r>
            <a:r>
              <a:rPr lang="en-US" altLang="en-US" sz="1200" dirty="0" err="1">
                <a:solidFill>
                  <a:srgbClr val="A6A6A6"/>
                </a:solidFill>
                <a:latin typeface="Arial" charset="0"/>
              </a:rPr>
              <a:t>Hoiem</a:t>
            </a:r>
            <a:r>
              <a:rPr lang="en-US" altLang="en-US" sz="1200" dirty="0">
                <a:solidFill>
                  <a:srgbClr val="A6A6A6"/>
                </a:solidFill>
                <a:latin typeface="Arial" charset="0"/>
              </a:rPr>
              <a:t> and L. </a:t>
            </a:r>
            <a:r>
              <a:rPr lang="en-US" altLang="en-US" sz="1200" dirty="0" err="1">
                <a:solidFill>
                  <a:srgbClr val="A6A6A6"/>
                </a:solidFill>
                <a:latin typeface="Arial" charset="0"/>
              </a:rPr>
              <a:t>Lazebnik</a:t>
            </a:r>
            <a:endParaRPr lang="en-US" altLang="en-US" sz="1200" dirty="0">
              <a:solidFill>
                <a:srgbClr val="A6A6A6"/>
              </a:solidFill>
              <a:latin typeface="Arial" charset="0"/>
            </a:endParaRPr>
          </a:p>
        </p:txBody>
      </p:sp>
      <p:sp>
        <p:nvSpPr>
          <p:cNvPr id="32" name="Right Arrow 31"/>
          <p:cNvSpPr/>
          <p:nvPr/>
        </p:nvSpPr>
        <p:spPr>
          <a:xfrm>
            <a:off x="6934200" y="52578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pic>
        <p:nvPicPr>
          <p:cNvPr id="27670" name="Picture 2"/>
          <p:cNvPicPr>
            <a:picLocks noChangeAspect="1" noChangeArrowheads="1"/>
          </p:cNvPicPr>
          <p:nvPr/>
        </p:nvPicPr>
        <p:blipFill>
          <a:blip r:embed="rId3" cstate="print"/>
          <a:srcRect/>
          <a:stretch>
            <a:fillRect/>
          </a:stretch>
        </p:blipFill>
        <p:spPr bwMode="auto">
          <a:xfrm>
            <a:off x="152402" y="2686050"/>
            <a:ext cx="2238375" cy="1428750"/>
          </a:xfrm>
          <a:prstGeom prst="rect">
            <a:avLst/>
          </a:prstGeom>
          <a:noFill/>
          <a:ln w="9525">
            <a:noFill/>
            <a:miter lim="800000"/>
            <a:headEnd/>
            <a:tailEnd/>
          </a:ln>
        </p:spPr>
      </p:pic>
      <p:pic>
        <p:nvPicPr>
          <p:cNvPr id="30721" name="Picture 1"/>
          <p:cNvPicPr>
            <a:picLocks noChangeAspect="1" noChangeArrowheads="1"/>
          </p:cNvPicPr>
          <p:nvPr/>
        </p:nvPicPr>
        <p:blipFill>
          <a:blip r:embed="rId4" cstate="print"/>
          <a:srcRect/>
          <a:stretch>
            <a:fillRect/>
          </a:stretch>
        </p:blipFill>
        <p:spPr bwMode="auto">
          <a:xfrm>
            <a:off x="914400" y="5086351"/>
            <a:ext cx="800100" cy="600075"/>
          </a:xfrm>
          <a:prstGeom prst="rect">
            <a:avLst/>
          </a:prstGeom>
          <a:noFill/>
          <a:ln w="9525">
            <a:noFill/>
            <a:miter lim="800000"/>
            <a:headEnd/>
            <a:tailEnd/>
          </a:ln>
        </p:spPr>
      </p:pic>
      <p:sp>
        <p:nvSpPr>
          <p:cNvPr id="3" name="Date Placeholder 2">
            <a:extLst>
              <a:ext uri="{FF2B5EF4-FFF2-40B4-BE49-F238E27FC236}">
                <a16:creationId xmlns:a16="http://schemas.microsoft.com/office/drawing/2014/main" id="{0D6A63EB-EC53-432E-9B10-4F95F4586504}"/>
              </a:ext>
            </a:extLst>
          </p:cNvPr>
          <p:cNvSpPr>
            <a:spLocks noGrp="1"/>
          </p:cNvSpPr>
          <p:nvPr>
            <p:ph type="dt" sz="half" idx="10"/>
          </p:nvPr>
        </p:nvSpPr>
        <p:spPr/>
        <p:txBody>
          <a:bodyPr/>
          <a:lstStyle/>
          <a:p>
            <a:fld id="{47F3F8D9-87E1-4460-8F8E-DB535B313C1A}" type="datetime1">
              <a:rPr lang="en-US" smtClean="0"/>
              <a:t>12/21/2021</a:t>
            </a:fld>
            <a:endParaRPr lang="en-US"/>
          </a:p>
        </p:txBody>
      </p:sp>
      <p:sp>
        <p:nvSpPr>
          <p:cNvPr id="4" name="Footer Placeholder 3">
            <a:extLst>
              <a:ext uri="{FF2B5EF4-FFF2-40B4-BE49-F238E27FC236}">
                <a16:creationId xmlns:a16="http://schemas.microsoft.com/office/drawing/2014/main" id="{0DA260B4-C2C3-4DC9-B0CF-6FFD87700F40}"/>
              </a:ext>
            </a:extLst>
          </p:cNvPr>
          <p:cNvSpPr>
            <a:spLocks noGrp="1"/>
          </p:cNvSpPr>
          <p:nvPr>
            <p:ph type="ftr" sz="quarter" idx="11"/>
          </p:nvPr>
        </p:nvSpPr>
        <p:spPr/>
        <p:txBody>
          <a:bodyPr/>
          <a:lstStyle/>
          <a:p>
            <a:r>
              <a:rPr lang="en-US"/>
              <a:t>AI, ML and Data Science</a:t>
            </a:r>
          </a:p>
        </p:txBody>
      </p:sp>
      <p:sp>
        <p:nvSpPr>
          <p:cNvPr id="5" name="Slide Number Placeholder 4">
            <a:extLst>
              <a:ext uri="{FF2B5EF4-FFF2-40B4-BE49-F238E27FC236}">
                <a16:creationId xmlns:a16="http://schemas.microsoft.com/office/drawing/2014/main" id="{41CC7D0D-54BF-4C2B-AA3F-64B9617CCE6B}"/>
              </a:ext>
            </a:extLst>
          </p:cNvPr>
          <p:cNvSpPr>
            <a:spLocks noGrp="1"/>
          </p:cNvSpPr>
          <p:nvPr>
            <p:ph type="sldNum" sz="quarter" idx="12"/>
          </p:nvPr>
        </p:nvSpPr>
        <p:spPr/>
        <p:txBody>
          <a:bodyPr/>
          <a:lstStyle/>
          <a:p>
            <a:fld id="{36699ABD-673D-4FAF-8F98-2879DA2219FF}" type="slidenum">
              <a:rPr lang="en-US" smtClean="0"/>
              <a:t>15</a:t>
            </a:fld>
            <a:endParaRPr lang="en-US"/>
          </a:p>
        </p:txBody>
      </p:sp>
      <p:sp>
        <p:nvSpPr>
          <p:cNvPr id="29" name="Content Placeholder 2">
            <a:extLst>
              <a:ext uri="{FF2B5EF4-FFF2-40B4-BE49-F238E27FC236}">
                <a16:creationId xmlns:a16="http://schemas.microsoft.com/office/drawing/2014/main" id="{D5931B59-85A7-49D7-BE2F-6F1BD161D438}"/>
              </a:ext>
            </a:extLst>
          </p:cNvPr>
          <p:cNvSpPr txBox="1">
            <a:spLocks/>
          </p:cNvSpPr>
          <p:nvPr/>
        </p:nvSpPr>
        <p:spPr>
          <a:xfrm>
            <a:off x="0" y="10583"/>
            <a:ext cx="9144000" cy="599017"/>
          </a:xfrm>
          <a:prstGeom prst="rect">
            <a:avLst/>
          </a:prstGeom>
          <a:solidFill>
            <a:srgbClr val="002060"/>
          </a:solidFill>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altLang="en-US" sz="4000" b="1" dirty="0">
                <a:solidFill>
                  <a:schemeClr val="bg1"/>
                </a:solidFill>
                <a:latin typeface="Gill Sans MT" panose="020B0502020104020203" pitchFamily="34" charset="0"/>
              </a:rPr>
              <a:t>Machine Learning – How it is done?</a:t>
            </a:r>
            <a:endParaRPr lang="en-US" sz="2800" b="1" dirty="0">
              <a:solidFill>
                <a:schemeClr val="bg1"/>
              </a:solidFill>
              <a:latin typeface="Gill Sans MT" panose="020B0502020104020203" pitchFamily="34" charset="0"/>
            </a:endParaRPr>
          </a:p>
        </p:txBody>
      </p:sp>
      <p:sp>
        <p:nvSpPr>
          <p:cNvPr id="31" name="Content Placeholder 2">
            <a:extLst>
              <a:ext uri="{FF2B5EF4-FFF2-40B4-BE49-F238E27FC236}">
                <a16:creationId xmlns:a16="http://schemas.microsoft.com/office/drawing/2014/main" id="{B1499108-4318-4841-9183-2A2B2BA72C29}"/>
              </a:ext>
            </a:extLst>
          </p:cNvPr>
          <p:cNvSpPr txBox="1">
            <a:spLocks/>
          </p:cNvSpPr>
          <p:nvPr/>
        </p:nvSpPr>
        <p:spPr>
          <a:xfrm>
            <a:off x="-1" y="6641041"/>
            <a:ext cx="9144000" cy="216959"/>
          </a:xfrm>
          <a:prstGeom prst="rect">
            <a:avLst/>
          </a:prstGeom>
          <a:solidFill>
            <a:srgbClr val="002060"/>
          </a:solidFill>
        </p:spPr>
        <p:txBody>
          <a:bodyPr vert="horz" lIns="91440" tIns="45720" rIns="91440" bIns="45720" rtlCol="0">
            <a:normAutofit fontScale="3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28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2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2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72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0" grpId="0" animBg="1"/>
      <p:bldP spid="12" grpId="0" animBg="1"/>
      <p:bldP spid="15" grpId="0" animBg="1"/>
      <p:bldP spid="16" grpId="0" animBg="1"/>
      <p:bldP spid="17" grpId="0" animBg="1"/>
      <p:bldP spid="18" grpId="0" animBg="1"/>
      <p:bldP spid="19" grpId="0" animBg="1"/>
      <p:bldP spid="20" grpId="0" animBg="1"/>
      <p:bldP spid="10254" grpId="0"/>
      <p:bldP spid="10255" grpId="0"/>
      <p:bldP spid="23" grpId="0" animBg="1"/>
      <p:bldP spid="24" grpId="0" animBg="1"/>
      <p:bldP spid="25" grpId="0" animBg="1"/>
      <p:bldP spid="26" grpId="0" animBg="1"/>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s://cdn-images-1.medium.com/max/800/0*Y4F8zOK84K5TlCEY."/>
          <p:cNvPicPr>
            <a:picLocks noChangeAspect="1" noChangeArrowheads="1"/>
          </p:cNvPicPr>
          <p:nvPr/>
        </p:nvPicPr>
        <p:blipFill>
          <a:blip r:embed="rId2" cstate="print"/>
          <a:srcRect/>
          <a:stretch>
            <a:fillRect/>
          </a:stretch>
        </p:blipFill>
        <p:spPr bwMode="auto">
          <a:xfrm>
            <a:off x="0" y="501650"/>
            <a:ext cx="9144000" cy="5785226"/>
          </a:xfrm>
          <a:prstGeom prst="rect">
            <a:avLst/>
          </a:prstGeom>
          <a:noFill/>
        </p:spPr>
      </p:pic>
      <p:sp>
        <p:nvSpPr>
          <p:cNvPr id="4" name="Rectangle 3"/>
          <p:cNvSpPr/>
          <p:nvPr/>
        </p:nvSpPr>
        <p:spPr>
          <a:xfrm>
            <a:off x="16412" y="571124"/>
            <a:ext cx="9144000" cy="646331"/>
          </a:xfrm>
          <a:prstGeom prst="rect">
            <a:avLst/>
          </a:prstGeom>
        </p:spPr>
        <p:txBody>
          <a:bodyPr wrap="square">
            <a:spAutoFit/>
          </a:bodyPr>
          <a:lstStyle/>
          <a:p>
            <a:r>
              <a:rPr lang="en-US" dirty="0"/>
              <a:t>http://sungsoo.github.io/2017/03/28/three-things-you-need-to-know-about-machine-learning.html</a:t>
            </a:r>
          </a:p>
        </p:txBody>
      </p:sp>
      <p:sp>
        <p:nvSpPr>
          <p:cNvPr id="2" name="Date Placeholder 1">
            <a:extLst>
              <a:ext uri="{FF2B5EF4-FFF2-40B4-BE49-F238E27FC236}">
                <a16:creationId xmlns:a16="http://schemas.microsoft.com/office/drawing/2014/main" id="{05644890-448E-47BB-887D-95F5FD344D6E}"/>
              </a:ext>
            </a:extLst>
          </p:cNvPr>
          <p:cNvSpPr>
            <a:spLocks noGrp="1"/>
          </p:cNvSpPr>
          <p:nvPr>
            <p:ph type="dt" sz="half" idx="10"/>
          </p:nvPr>
        </p:nvSpPr>
        <p:spPr/>
        <p:txBody>
          <a:bodyPr/>
          <a:lstStyle/>
          <a:p>
            <a:fld id="{6687E248-56E9-4E1F-82E9-AB653BFCF2C1}" type="datetime1">
              <a:rPr lang="en-US" smtClean="0"/>
              <a:t>12/21/2021</a:t>
            </a:fld>
            <a:endParaRPr lang="en-US"/>
          </a:p>
        </p:txBody>
      </p:sp>
      <p:sp>
        <p:nvSpPr>
          <p:cNvPr id="3" name="Footer Placeholder 2">
            <a:extLst>
              <a:ext uri="{FF2B5EF4-FFF2-40B4-BE49-F238E27FC236}">
                <a16:creationId xmlns:a16="http://schemas.microsoft.com/office/drawing/2014/main" id="{7DD018E3-932D-43E2-958F-7BAAF8B6B010}"/>
              </a:ext>
            </a:extLst>
          </p:cNvPr>
          <p:cNvSpPr>
            <a:spLocks noGrp="1"/>
          </p:cNvSpPr>
          <p:nvPr>
            <p:ph type="ftr" sz="quarter" idx="11"/>
          </p:nvPr>
        </p:nvSpPr>
        <p:spPr/>
        <p:txBody>
          <a:bodyPr/>
          <a:lstStyle/>
          <a:p>
            <a:r>
              <a:rPr lang="en-US"/>
              <a:t>AI, ML and Data Science</a:t>
            </a:r>
          </a:p>
        </p:txBody>
      </p:sp>
      <p:sp>
        <p:nvSpPr>
          <p:cNvPr id="5" name="Slide Number Placeholder 4">
            <a:extLst>
              <a:ext uri="{FF2B5EF4-FFF2-40B4-BE49-F238E27FC236}">
                <a16:creationId xmlns:a16="http://schemas.microsoft.com/office/drawing/2014/main" id="{292CCFAF-A31A-48B2-AE73-E3964A7508F4}"/>
              </a:ext>
            </a:extLst>
          </p:cNvPr>
          <p:cNvSpPr>
            <a:spLocks noGrp="1"/>
          </p:cNvSpPr>
          <p:nvPr>
            <p:ph type="sldNum" sz="quarter" idx="12"/>
          </p:nvPr>
        </p:nvSpPr>
        <p:spPr/>
        <p:txBody>
          <a:bodyPr/>
          <a:lstStyle/>
          <a:p>
            <a:fld id="{36699ABD-673D-4FAF-8F98-2879DA2219FF}" type="slidenum">
              <a:rPr lang="en-US" smtClean="0"/>
              <a:t>16</a:t>
            </a:fld>
            <a:endParaRPr lang="en-US"/>
          </a:p>
        </p:txBody>
      </p:sp>
      <p:sp>
        <p:nvSpPr>
          <p:cNvPr id="7" name="Content Placeholder 2">
            <a:extLst>
              <a:ext uri="{FF2B5EF4-FFF2-40B4-BE49-F238E27FC236}">
                <a16:creationId xmlns:a16="http://schemas.microsoft.com/office/drawing/2014/main" id="{9072AA1B-E359-438A-ACF4-BA9CFC5B7C05}"/>
              </a:ext>
            </a:extLst>
          </p:cNvPr>
          <p:cNvSpPr txBox="1">
            <a:spLocks/>
          </p:cNvSpPr>
          <p:nvPr/>
        </p:nvSpPr>
        <p:spPr>
          <a:xfrm>
            <a:off x="0" y="10583"/>
            <a:ext cx="9144000" cy="599017"/>
          </a:xfrm>
          <a:prstGeom prst="rect">
            <a:avLst/>
          </a:prstGeom>
          <a:solidFill>
            <a:srgbClr val="002060"/>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b="1" dirty="0">
                <a:solidFill>
                  <a:schemeClr val="bg1"/>
                </a:solidFill>
                <a:latin typeface="Gill Sans MT" panose="020B0502020104020203" pitchFamily="34" charset="0"/>
              </a:rPr>
              <a:t>Learning Types Overview</a:t>
            </a:r>
          </a:p>
        </p:txBody>
      </p:sp>
      <p:sp>
        <p:nvSpPr>
          <p:cNvPr id="8" name="Content Placeholder 2">
            <a:extLst>
              <a:ext uri="{FF2B5EF4-FFF2-40B4-BE49-F238E27FC236}">
                <a16:creationId xmlns:a16="http://schemas.microsoft.com/office/drawing/2014/main" id="{F806661F-E6E5-40D0-9028-DFE75D3D9AEA}"/>
              </a:ext>
            </a:extLst>
          </p:cNvPr>
          <p:cNvSpPr txBox="1">
            <a:spLocks/>
          </p:cNvSpPr>
          <p:nvPr/>
        </p:nvSpPr>
        <p:spPr>
          <a:xfrm>
            <a:off x="-1" y="6641041"/>
            <a:ext cx="9144000" cy="216959"/>
          </a:xfrm>
          <a:prstGeom prst="rect">
            <a:avLst/>
          </a:prstGeom>
          <a:solidFill>
            <a:srgbClr val="002060"/>
          </a:solidFill>
        </p:spPr>
        <p:txBody>
          <a:bodyPr vert="horz" lIns="91440" tIns="45720" rIns="91440" bIns="45720" rtlCol="0">
            <a:normAutofit fontScale="3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2800" b="1"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Image result for supervised learning vs unsupervised learning"/>
          <p:cNvPicPr>
            <a:picLocks noChangeAspect="1" noChangeArrowheads="1"/>
          </p:cNvPicPr>
          <p:nvPr/>
        </p:nvPicPr>
        <p:blipFill>
          <a:blip r:embed="rId2" cstate="print"/>
          <a:srcRect/>
          <a:stretch>
            <a:fillRect/>
          </a:stretch>
        </p:blipFill>
        <p:spPr bwMode="auto">
          <a:xfrm>
            <a:off x="0" y="609600"/>
            <a:ext cx="9144000" cy="5746750"/>
          </a:xfrm>
          <a:prstGeom prst="rect">
            <a:avLst/>
          </a:prstGeom>
          <a:noFill/>
        </p:spPr>
      </p:pic>
      <p:sp>
        <p:nvSpPr>
          <p:cNvPr id="2" name="Date Placeholder 1">
            <a:extLst>
              <a:ext uri="{FF2B5EF4-FFF2-40B4-BE49-F238E27FC236}">
                <a16:creationId xmlns:a16="http://schemas.microsoft.com/office/drawing/2014/main" id="{E901D05F-3B23-4984-BD7E-C5838174D707}"/>
              </a:ext>
            </a:extLst>
          </p:cNvPr>
          <p:cNvSpPr>
            <a:spLocks noGrp="1"/>
          </p:cNvSpPr>
          <p:nvPr>
            <p:ph type="dt" sz="half" idx="10"/>
          </p:nvPr>
        </p:nvSpPr>
        <p:spPr/>
        <p:txBody>
          <a:bodyPr/>
          <a:lstStyle/>
          <a:p>
            <a:fld id="{E0711468-9B7A-4DD8-94D3-292A4A00BF5D}" type="datetime1">
              <a:rPr lang="en-US" smtClean="0"/>
              <a:t>12/21/2021</a:t>
            </a:fld>
            <a:endParaRPr lang="en-US"/>
          </a:p>
        </p:txBody>
      </p:sp>
      <p:sp>
        <p:nvSpPr>
          <p:cNvPr id="3" name="Footer Placeholder 2">
            <a:extLst>
              <a:ext uri="{FF2B5EF4-FFF2-40B4-BE49-F238E27FC236}">
                <a16:creationId xmlns:a16="http://schemas.microsoft.com/office/drawing/2014/main" id="{7A870A4D-1DFC-4FA2-96A1-A1B2EC5CA34C}"/>
              </a:ext>
            </a:extLst>
          </p:cNvPr>
          <p:cNvSpPr>
            <a:spLocks noGrp="1"/>
          </p:cNvSpPr>
          <p:nvPr>
            <p:ph type="ftr" sz="quarter" idx="11"/>
          </p:nvPr>
        </p:nvSpPr>
        <p:spPr/>
        <p:txBody>
          <a:bodyPr/>
          <a:lstStyle/>
          <a:p>
            <a:r>
              <a:rPr lang="en-US"/>
              <a:t>AI, ML and Data Science</a:t>
            </a:r>
          </a:p>
        </p:txBody>
      </p:sp>
      <p:sp>
        <p:nvSpPr>
          <p:cNvPr id="4" name="Slide Number Placeholder 3">
            <a:extLst>
              <a:ext uri="{FF2B5EF4-FFF2-40B4-BE49-F238E27FC236}">
                <a16:creationId xmlns:a16="http://schemas.microsoft.com/office/drawing/2014/main" id="{A615340C-2F9A-4F23-8E81-1AAC9F4A6D43}"/>
              </a:ext>
            </a:extLst>
          </p:cNvPr>
          <p:cNvSpPr>
            <a:spLocks noGrp="1"/>
          </p:cNvSpPr>
          <p:nvPr>
            <p:ph type="sldNum" sz="quarter" idx="12"/>
          </p:nvPr>
        </p:nvSpPr>
        <p:spPr/>
        <p:txBody>
          <a:bodyPr/>
          <a:lstStyle/>
          <a:p>
            <a:fld id="{36699ABD-673D-4FAF-8F98-2879DA2219FF}" type="slidenum">
              <a:rPr lang="en-US" smtClean="0"/>
              <a:t>17</a:t>
            </a:fld>
            <a:endParaRPr lang="en-US"/>
          </a:p>
        </p:txBody>
      </p:sp>
      <p:sp>
        <p:nvSpPr>
          <p:cNvPr id="6" name="Content Placeholder 2">
            <a:extLst>
              <a:ext uri="{FF2B5EF4-FFF2-40B4-BE49-F238E27FC236}">
                <a16:creationId xmlns:a16="http://schemas.microsoft.com/office/drawing/2014/main" id="{06A34BAB-DE62-4CAB-BA4C-DBDBB968AB44}"/>
              </a:ext>
            </a:extLst>
          </p:cNvPr>
          <p:cNvSpPr txBox="1">
            <a:spLocks/>
          </p:cNvSpPr>
          <p:nvPr/>
        </p:nvSpPr>
        <p:spPr>
          <a:xfrm>
            <a:off x="0" y="10583"/>
            <a:ext cx="9144000" cy="599017"/>
          </a:xfrm>
          <a:prstGeom prst="rect">
            <a:avLst/>
          </a:prstGeom>
          <a:solidFill>
            <a:srgbClr val="002060"/>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b="1" dirty="0">
                <a:solidFill>
                  <a:schemeClr val="bg1"/>
                </a:solidFill>
                <a:latin typeface="Gill Sans MT" panose="020B0502020104020203" pitchFamily="34" charset="0"/>
              </a:rPr>
              <a:t>Differences</a:t>
            </a:r>
          </a:p>
        </p:txBody>
      </p:sp>
      <p:sp>
        <p:nvSpPr>
          <p:cNvPr id="7" name="Content Placeholder 2">
            <a:extLst>
              <a:ext uri="{FF2B5EF4-FFF2-40B4-BE49-F238E27FC236}">
                <a16:creationId xmlns:a16="http://schemas.microsoft.com/office/drawing/2014/main" id="{39128E08-1FB6-4210-80C4-6B906DE4C1AF}"/>
              </a:ext>
            </a:extLst>
          </p:cNvPr>
          <p:cNvSpPr txBox="1">
            <a:spLocks/>
          </p:cNvSpPr>
          <p:nvPr/>
        </p:nvSpPr>
        <p:spPr>
          <a:xfrm>
            <a:off x="-1" y="6641041"/>
            <a:ext cx="9144000" cy="216959"/>
          </a:xfrm>
          <a:prstGeom prst="rect">
            <a:avLst/>
          </a:prstGeom>
          <a:solidFill>
            <a:srgbClr val="002060"/>
          </a:solidFill>
        </p:spPr>
        <p:txBody>
          <a:bodyPr vert="horz" lIns="91440" tIns="45720" rIns="91440" bIns="45720" rtlCol="0">
            <a:normAutofit fontScale="3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2800" b="1"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result for supervised learning machine learning"/>
          <p:cNvPicPr>
            <a:picLocks noChangeAspect="1" noChangeArrowheads="1"/>
          </p:cNvPicPr>
          <p:nvPr/>
        </p:nvPicPr>
        <p:blipFill>
          <a:blip r:embed="rId2" cstate="print"/>
          <a:srcRect/>
          <a:stretch>
            <a:fillRect/>
          </a:stretch>
        </p:blipFill>
        <p:spPr bwMode="auto">
          <a:xfrm>
            <a:off x="0" y="857250"/>
            <a:ext cx="9144000" cy="5143500"/>
          </a:xfrm>
          <a:prstGeom prst="rect">
            <a:avLst/>
          </a:prstGeom>
          <a:noFill/>
        </p:spPr>
      </p:pic>
      <p:sp>
        <p:nvSpPr>
          <p:cNvPr id="2" name="Date Placeholder 1">
            <a:extLst>
              <a:ext uri="{FF2B5EF4-FFF2-40B4-BE49-F238E27FC236}">
                <a16:creationId xmlns:a16="http://schemas.microsoft.com/office/drawing/2014/main" id="{D0A011F2-42BD-4EFC-9B67-09A96077C857}"/>
              </a:ext>
            </a:extLst>
          </p:cNvPr>
          <p:cNvSpPr>
            <a:spLocks noGrp="1"/>
          </p:cNvSpPr>
          <p:nvPr>
            <p:ph type="dt" sz="half" idx="10"/>
          </p:nvPr>
        </p:nvSpPr>
        <p:spPr/>
        <p:txBody>
          <a:bodyPr/>
          <a:lstStyle/>
          <a:p>
            <a:fld id="{FDB76F6B-FFEC-44DE-8328-B5E9B41B1FE0}" type="datetime1">
              <a:rPr lang="en-US" smtClean="0"/>
              <a:t>12/21/2021</a:t>
            </a:fld>
            <a:endParaRPr lang="en-US"/>
          </a:p>
        </p:txBody>
      </p:sp>
      <p:sp>
        <p:nvSpPr>
          <p:cNvPr id="4" name="Footer Placeholder 3">
            <a:extLst>
              <a:ext uri="{FF2B5EF4-FFF2-40B4-BE49-F238E27FC236}">
                <a16:creationId xmlns:a16="http://schemas.microsoft.com/office/drawing/2014/main" id="{EA9472C8-428A-4123-ACAB-F5C44A4B14A0}"/>
              </a:ext>
            </a:extLst>
          </p:cNvPr>
          <p:cNvSpPr>
            <a:spLocks noGrp="1"/>
          </p:cNvSpPr>
          <p:nvPr>
            <p:ph type="ftr" sz="quarter" idx="11"/>
          </p:nvPr>
        </p:nvSpPr>
        <p:spPr/>
        <p:txBody>
          <a:bodyPr/>
          <a:lstStyle/>
          <a:p>
            <a:r>
              <a:rPr lang="en-US"/>
              <a:t>AI, ML and Data Science</a:t>
            </a:r>
          </a:p>
        </p:txBody>
      </p:sp>
      <p:sp>
        <p:nvSpPr>
          <p:cNvPr id="5" name="Slide Number Placeholder 4">
            <a:extLst>
              <a:ext uri="{FF2B5EF4-FFF2-40B4-BE49-F238E27FC236}">
                <a16:creationId xmlns:a16="http://schemas.microsoft.com/office/drawing/2014/main" id="{E81F3551-0B61-47ED-A624-D91ABE0068AE}"/>
              </a:ext>
            </a:extLst>
          </p:cNvPr>
          <p:cNvSpPr>
            <a:spLocks noGrp="1"/>
          </p:cNvSpPr>
          <p:nvPr>
            <p:ph type="sldNum" sz="quarter" idx="12"/>
          </p:nvPr>
        </p:nvSpPr>
        <p:spPr/>
        <p:txBody>
          <a:bodyPr/>
          <a:lstStyle/>
          <a:p>
            <a:fld id="{36699ABD-673D-4FAF-8F98-2879DA2219FF}" type="slidenum">
              <a:rPr lang="en-US" smtClean="0"/>
              <a:t>18</a:t>
            </a:fld>
            <a:endParaRPr lang="en-US"/>
          </a:p>
        </p:txBody>
      </p:sp>
      <p:sp>
        <p:nvSpPr>
          <p:cNvPr id="6" name="Content Placeholder 2">
            <a:extLst>
              <a:ext uri="{FF2B5EF4-FFF2-40B4-BE49-F238E27FC236}">
                <a16:creationId xmlns:a16="http://schemas.microsoft.com/office/drawing/2014/main" id="{D6D5E49A-B682-487B-8992-0232BE2113A2}"/>
              </a:ext>
            </a:extLst>
          </p:cNvPr>
          <p:cNvSpPr txBox="1">
            <a:spLocks/>
          </p:cNvSpPr>
          <p:nvPr/>
        </p:nvSpPr>
        <p:spPr>
          <a:xfrm>
            <a:off x="0" y="10583"/>
            <a:ext cx="9144000" cy="599017"/>
          </a:xfrm>
          <a:prstGeom prst="rect">
            <a:avLst/>
          </a:prstGeom>
          <a:solidFill>
            <a:srgbClr val="002060"/>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b="1" dirty="0">
                <a:solidFill>
                  <a:schemeClr val="bg1"/>
                </a:solidFill>
                <a:latin typeface="Gill Sans MT" panose="020B0502020104020203" pitchFamily="34" charset="0"/>
              </a:rPr>
              <a:t>Supervised Learning</a:t>
            </a:r>
          </a:p>
        </p:txBody>
      </p:sp>
      <p:sp>
        <p:nvSpPr>
          <p:cNvPr id="7" name="Content Placeholder 2">
            <a:extLst>
              <a:ext uri="{FF2B5EF4-FFF2-40B4-BE49-F238E27FC236}">
                <a16:creationId xmlns:a16="http://schemas.microsoft.com/office/drawing/2014/main" id="{69AE1ADE-7F15-4FDD-AB51-8BA4737F97E7}"/>
              </a:ext>
            </a:extLst>
          </p:cNvPr>
          <p:cNvSpPr txBox="1">
            <a:spLocks/>
          </p:cNvSpPr>
          <p:nvPr/>
        </p:nvSpPr>
        <p:spPr>
          <a:xfrm>
            <a:off x="-1" y="6641041"/>
            <a:ext cx="9144000" cy="216959"/>
          </a:xfrm>
          <a:prstGeom prst="rect">
            <a:avLst/>
          </a:prstGeom>
          <a:solidFill>
            <a:srgbClr val="002060"/>
          </a:solidFill>
        </p:spPr>
        <p:txBody>
          <a:bodyPr vert="horz" lIns="91440" tIns="45720" rIns="91440" bIns="45720" rtlCol="0">
            <a:normAutofit fontScale="3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2800" b="1"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2" descr="Image result for unsupervised learning machine learning"/>
          <p:cNvPicPr>
            <a:picLocks noChangeAspect="1" noChangeArrowheads="1"/>
          </p:cNvPicPr>
          <p:nvPr/>
        </p:nvPicPr>
        <p:blipFill>
          <a:blip r:embed="rId2" cstate="print"/>
          <a:srcRect/>
          <a:stretch>
            <a:fillRect/>
          </a:stretch>
        </p:blipFill>
        <p:spPr bwMode="auto">
          <a:xfrm>
            <a:off x="0" y="857250"/>
            <a:ext cx="9144000" cy="5143500"/>
          </a:xfrm>
          <a:prstGeom prst="rect">
            <a:avLst/>
          </a:prstGeom>
          <a:solidFill>
            <a:schemeClr val="accent6">
              <a:lumMod val="40000"/>
              <a:lumOff val="60000"/>
            </a:schemeClr>
          </a:solidFill>
        </p:spPr>
      </p:pic>
      <p:sp>
        <p:nvSpPr>
          <p:cNvPr id="2" name="Date Placeholder 1">
            <a:extLst>
              <a:ext uri="{FF2B5EF4-FFF2-40B4-BE49-F238E27FC236}">
                <a16:creationId xmlns:a16="http://schemas.microsoft.com/office/drawing/2014/main" id="{C93CABF6-13CA-4863-8577-30B3FD4BAAE6}"/>
              </a:ext>
            </a:extLst>
          </p:cNvPr>
          <p:cNvSpPr>
            <a:spLocks noGrp="1"/>
          </p:cNvSpPr>
          <p:nvPr>
            <p:ph type="dt" sz="half" idx="10"/>
          </p:nvPr>
        </p:nvSpPr>
        <p:spPr/>
        <p:txBody>
          <a:bodyPr/>
          <a:lstStyle/>
          <a:p>
            <a:fld id="{5BFBA29B-68E6-40A5-9F03-8D156D900FAA}" type="datetime1">
              <a:rPr lang="en-US" smtClean="0"/>
              <a:t>12/21/2021</a:t>
            </a:fld>
            <a:endParaRPr lang="en-US"/>
          </a:p>
        </p:txBody>
      </p:sp>
      <p:sp>
        <p:nvSpPr>
          <p:cNvPr id="3" name="Footer Placeholder 2">
            <a:extLst>
              <a:ext uri="{FF2B5EF4-FFF2-40B4-BE49-F238E27FC236}">
                <a16:creationId xmlns:a16="http://schemas.microsoft.com/office/drawing/2014/main" id="{2FD5DC8A-5F56-4211-9246-AD637B46F4C4}"/>
              </a:ext>
            </a:extLst>
          </p:cNvPr>
          <p:cNvSpPr>
            <a:spLocks noGrp="1"/>
          </p:cNvSpPr>
          <p:nvPr>
            <p:ph type="ftr" sz="quarter" idx="11"/>
          </p:nvPr>
        </p:nvSpPr>
        <p:spPr/>
        <p:txBody>
          <a:bodyPr/>
          <a:lstStyle/>
          <a:p>
            <a:r>
              <a:rPr lang="en-US"/>
              <a:t>AI, ML and Data Science</a:t>
            </a:r>
          </a:p>
        </p:txBody>
      </p:sp>
      <p:sp>
        <p:nvSpPr>
          <p:cNvPr id="4" name="Slide Number Placeholder 3">
            <a:extLst>
              <a:ext uri="{FF2B5EF4-FFF2-40B4-BE49-F238E27FC236}">
                <a16:creationId xmlns:a16="http://schemas.microsoft.com/office/drawing/2014/main" id="{BC6C4865-1A6F-4D02-80F0-AB36545798D5}"/>
              </a:ext>
            </a:extLst>
          </p:cNvPr>
          <p:cNvSpPr>
            <a:spLocks noGrp="1"/>
          </p:cNvSpPr>
          <p:nvPr>
            <p:ph type="sldNum" sz="quarter" idx="12"/>
          </p:nvPr>
        </p:nvSpPr>
        <p:spPr/>
        <p:txBody>
          <a:bodyPr/>
          <a:lstStyle/>
          <a:p>
            <a:fld id="{36699ABD-673D-4FAF-8F98-2879DA2219FF}" type="slidenum">
              <a:rPr lang="en-US" smtClean="0"/>
              <a:t>19</a:t>
            </a:fld>
            <a:endParaRPr lang="en-US"/>
          </a:p>
        </p:txBody>
      </p:sp>
      <p:sp>
        <p:nvSpPr>
          <p:cNvPr id="6" name="Content Placeholder 2">
            <a:extLst>
              <a:ext uri="{FF2B5EF4-FFF2-40B4-BE49-F238E27FC236}">
                <a16:creationId xmlns:a16="http://schemas.microsoft.com/office/drawing/2014/main" id="{19363F5E-E98F-4772-BBA0-3F49102BDE90}"/>
              </a:ext>
            </a:extLst>
          </p:cNvPr>
          <p:cNvSpPr txBox="1">
            <a:spLocks/>
          </p:cNvSpPr>
          <p:nvPr/>
        </p:nvSpPr>
        <p:spPr>
          <a:xfrm>
            <a:off x="0" y="10583"/>
            <a:ext cx="9144000" cy="599017"/>
          </a:xfrm>
          <a:prstGeom prst="rect">
            <a:avLst/>
          </a:prstGeom>
          <a:solidFill>
            <a:srgbClr val="002060"/>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b="1" dirty="0">
                <a:solidFill>
                  <a:schemeClr val="bg1"/>
                </a:solidFill>
                <a:latin typeface="Gill Sans MT" panose="020B0502020104020203" pitchFamily="34" charset="0"/>
              </a:rPr>
              <a:t>Unsupervised Learning</a:t>
            </a:r>
          </a:p>
        </p:txBody>
      </p:sp>
      <p:sp>
        <p:nvSpPr>
          <p:cNvPr id="7" name="Content Placeholder 2">
            <a:extLst>
              <a:ext uri="{FF2B5EF4-FFF2-40B4-BE49-F238E27FC236}">
                <a16:creationId xmlns:a16="http://schemas.microsoft.com/office/drawing/2014/main" id="{F7601BA8-1B24-46B9-B56A-CBFDB86DBCDE}"/>
              </a:ext>
            </a:extLst>
          </p:cNvPr>
          <p:cNvSpPr txBox="1">
            <a:spLocks/>
          </p:cNvSpPr>
          <p:nvPr/>
        </p:nvSpPr>
        <p:spPr>
          <a:xfrm>
            <a:off x="-1" y="6641041"/>
            <a:ext cx="9144000" cy="216959"/>
          </a:xfrm>
          <a:prstGeom prst="rect">
            <a:avLst/>
          </a:prstGeom>
          <a:solidFill>
            <a:srgbClr val="002060"/>
          </a:solidFill>
        </p:spPr>
        <p:txBody>
          <a:bodyPr vert="horz" lIns="91440" tIns="45720" rIns="91440" bIns="45720" rtlCol="0">
            <a:normAutofit fontScale="3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2800" b="1"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1"/>
          <p:cNvSpPr>
            <a:spLocks noGrp="1" noChangeArrowheads="1"/>
          </p:cNvSpPr>
          <p:nvPr>
            <p:ph idx="1"/>
          </p:nvPr>
        </p:nvSpPr>
        <p:spPr>
          <a:xfrm>
            <a:off x="117230" y="1398156"/>
            <a:ext cx="8909537" cy="4216539"/>
          </a:xfrm>
        </p:spPr>
        <p:txBody>
          <a:bodyPr wrap="square" anchor="ctr">
            <a:spAutoFit/>
          </a:bodyPr>
          <a:lstStyle/>
          <a:p>
            <a:r>
              <a:rPr lang="en-US" sz="2000" b="0" i="0" dirty="0">
                <a:solidFill>
                  <a:srgbClr val="000000"/>
                </a:solidFill>
                <a:effectLst/>
                <a:latin typeface="Metric Semibold"/>
              </a:rPr>
              <a:t>Machine learning is a form of artificial intelligence</a:t>
            </a:r>
          </a:p>
          <a:p>
            <a:r>
              <a:rPr lang="en-US" sz="2000" b="0" i="0" dirty="0">
                <a:solidFill>
                  <a:srgbClr val="000000"/>
                </a:solidFill>
                <a:effectLst/>
                <a:latin typeface="Metric Light"/>
              </a:rPr>
              <a:t>Machine learning is a sub-category of </a:t>
            </a:r>
            <a:r>
              <a:rPr lang="en-US" sz="2000" b="0" i="0" u="none" strike="noStrike" dirty="0">
                <a:solidFill>
                  <a:srgbClr val="000000"/>
                </a:solidFill>
                <a:effectLst/>
                <a:latin typeface="Metric Light"/>
                <a:hlinkClick r:id="rId2"/>
              </a:rPr>
              <a:t>artificial intelligence</a:t>
            </a:r>
            <a:r>
              <a:rPr lang="en-US" sz="2000" b="0" i="0" dirty="0">
                <a:solidFill>
                  <a:srgbClr val="000000"/>
                </a:solidFill>
                <a:effectLst/>
                <a:latin typeface="Metric Light"/>
              </a:rPr>
              <a:t> and effectively automates the process of analytical model building and allows machines to adapt to new scenarios independently.</a:t>
            </a:r>
          </a:p>
          <a:p>
            <a:pPr marL="0" indent="0">
              <a:buNone/>
            </a:pPr>
            <a:endParaRPr lang="en-US" altLang="en-US" sz="2000" dirty="0">
              <a:latin typeface="Gill Sans MT" panose="020B0502020104020203" pitchFamily="34" charset="0"/>
            </a:endParaRPr>
          </a:p>
          <a:p>
            <a:pPr marL="0" indent="0" algn="just">
              <a:spcBef>
                <a:spcPct val="0"/>
              </a:spcBef>
            </a:pPr>
            <a:r>
              <a:rPr lang="en-US" sz="2000" b="0" i="0" dirty="0">
                <a:effectLst/>
                <a:latin typeface="Arial" panose="020B0604020202020204" pitchFamily="34" charset="0"/>
              </a:rPr>
              <a:t>Machine learning (ML) is a type of artificial intelligence (</a:t>
            </a:r>
            <a:r>
              <a:rPr lang="en-US" sz="2000" b="0" i="0" dirty="0">
                <a:effectLst/>
                <a:latin typeface="Arial" panose="020B0604020202020204" pitchFamily="34" charset="0"/>
                <a:hlinkClick r:id="rId3">
                  <a:extLst>
                    <a:ext uri="{A12FA001-AC4F-418D-AE19-62706E023703}">
                      <ahyp:hlinkClr xmlns:ahyp="http://schemas.microsoft.com/office/drawing/2018/hyperlinkcolor" val="tx"/>
                    </a:ext>
                  </a:extLst>
                </a:hlinkClick>
              </a:rPr>
              <a:t>AI</a:t>
            </a:r>
            <a:r>
              <a:rPr lang="en-US" sz="2000" b="0" i="0" dirty="0">
                <a:effectLst/>
                <a:latin typeface="Arial" panose="020B0604020202020204" pitchFamily="34" charset="0"/>
              </a:rPr>
              <a:t>) that allows software applications to become more accurate at predicting outcomes without being explicitly programmed to do so. Machine learning </a:t>
            </a:r>
            <a:r>
              <a:rPr lang="en-US" sz="2000" b="0" i="0" dirty="0">
                <a:effectLst/>
                <a:latin typeface="Arial" panose="020B0604020202020204" pitchFamily="34" charset="0"/>
                <a:hlinkClick r:id="rId4">
                  <a:extLst>
                    <a:ext uri="{A12FA001-AC4F-418D-AE19-62706E023703}">
                      <ahyp:hlinkClr xmlns:ahyp="http://schemas.microsoft.com/office/drawing/2018/hyperlinkcolor" val="tx"/>
                    </a:ext>
                  </a:extLst>
                </a:hlinkClick>
              </a:rPr>
              <a:t>algorithms</a:t>
            </a:r>
            <a:r>
              <a:rPr lang="en-US" sz="2000" b="0" i="0" dirty="0">
                <a:effectLst/>
                <a:latin typeface="Arial" panose="020B0604020202020204" pitchFamily="34" charset="0"/>
              </a:rPr>
              <a:t> use historical data as input to predict new output values.</a:t>
            </a:r>
          </a:p>
          <a:p>
            <a:pPr marL="0" indent="0" algn="just">
              <a:spcBef>
                <a:spcPct val="0"/>
              </a:spcBef>
            </a:pPr>
            <a:endParaRPr lang="en-US" sz="2000" b="0" i="0" dirty="0">
              <a:effectLst/>
              <a:latin typeface="Arial" panose="020B0604020202020204" pitchFamily="34" charset="0"/>
            </a:endParaRPr>
          </a:p>
          <a:p>
            <a:pPr marL="0" indent="0" algn="just">
              <a:spcBef>
                <a:spcPct val="0"/>
              </a:spcBef>
            </a:pPr>
            <a:r>
              <a:rPr lang="en-US" sz="2000" b="0" i="0" dirty="0">
                <a:effectLst/>
                <a:latin typeface="Arial" panose="020B0604020202020204" pitchFamily="34" charset="0"/>
                <a:hlinkClick r:id="rId5">
                  <a:extLst>
                    <a:ext uri="{A12FA001-AC4F-418D-AE19-62706E023703}">
                      <ahyp:hlinkClr xmlns:ahyp="http://schemas.microsoft.com/office/drawing/2018/hyperlinkcolor" val="tx"/>
                    </a:ext>
                  </a:extLst>
                </a:hlinkClick>
              </a:rPr>
              <a:t>Recommendation engines</a:t>
            </a:r>
            <a:r>
              <a:rPr lang="en-US" sz="2000" b="0" i="0" dirty="0">
                <a:effectLst/>
                <a:latin typeface="Arial" panose="020B0604020202020204" pitchFamily="34" charset="0"/>
              </a:rPr>
              <a:t> are a common use case for machine learning. Other popular uses include fraud detection, spam filtering, malware threat detection, </a:t>
            </a:r>
            <a:r>
              <a:rPr lang="en-US" sz="2000" b="0" i="0" dirty="0">
                <a:effectLst/>
                <a:latin typeface="Arial" panose="020B0604020202020204" pitchFamily="34" charset="0"/>
                <a:hlinkClick r:id="rId6">
                  <a:extLst>
                    <a:ext uri="{A12FA001-AC4F-418D-AE19-62706E023703}">
                      <ahyp:hlinkClr xmlns:ahyp="http://schemas.microsoft.com/office/drawing/2018/hyperlinkcolor" val="tx"/>
                    </a:ext>
                  </a:extLst>
                </a:hlinkClick>
              </a:rPr>
              <a:t>business process automation</a:t>
            </a:r>
            <a:r>
              <a:rPr lang="en-US" sz="2000" b="0" i="0" dirty="0">
                <a:effectLst/>
                <a:latin typeface="Arial" panose="020B0604020202020204" pitchFamily="34" charset="0"/>
              </a:rPr>
              <a:t> (BPA) and </a:t>
            </a:r>
            <a:r>
              <a:rPr lang="en-US" sz="2000" b="0" i="0" dirty="0">
                <a:effectLst/>
                <a:latin typeface="Arial" panose="020B0604020202020204" pitchFamily="34" charset="0"/>
                <a:hlinkClick r:id="rId7">
                  <a:extLst>
                    <a:ext uri="{A12FA001-AC4F-418D-AE19-62706E023703}">
                      <ahyp:hlinkClr xmlns:ahyp="http://schemas.microsoft.com/office/drawing/2018/hyperlinkcolor" val="tx"/>
                    </a:ext>
                  </a:extLst>
                </a:hlinkClick>
              </a:rPr>
              <a:t>predictive maintenance</a:t>
            </a:r>
            <a:r>
              <a:rPr lang="en-US" sz="2000" b="0" i="0" dirty="0">
                <a:effectLst/>
                <a:latin typeface="Arial" panose="020B0604020202020204" pitchFamily="34" charset="0"/>
              </a:rPr>
              <a:t>.</a:t>
            </a:r>
            <a:endParaRPr lang="en-US" sz="2000" dirty="0">
              <a:latin typeface="Gill Sans MT" panose="020B0502020104020203" pitchFamily="34" charset="0"/>
            </a:endParaRPr>
          </a:p>
        </p:txBody>
      </p:sp>
      <p:sp>
        <p:nvSpPr>
          <p:cNvPr id="2" name="Date Placeholder 1">
            <a:extLst>
              <a:ext uri="{FF2B5EF4-FFF2-40B4-BE49-F238E27FC236}">
                <a16:creationId xmlns:a16="http://schemas.microsoft.com/office/drawing/2014/main" id="{3CA79255-D813-4A1B-9C55-B17C0FE3FBB7}"/>
              </a:ext>
            </a:extLst>
          </p:cNvPr>
          <p:cNvSpPr>
            <a:spLocks noGrp="1"/>
          </p:cNvSpPr>
          <p:nvPr>
            <p:ph type="dt" sz="half" idx="10"/>
          </p:nvPr>
        </p:nvSpPr>
        <p:spPr/>
        <p:txBody>
          <a:bodyPr/>
          <a:lstStyle/>
          <a:p>
            <a:fld id="{E550932C-1265-4F84-B792-DDF2E8DF7321}" type="datetime1">
              <a:rPr lang="en-US" smtClean="0"/>
              <a:t>12/21/2021</a:t>
            </a:fld>
            <a:endParaRPr lang="en-US"/>
          </a:p>
        </p:txBody>
      </p:sp>
      <p:sp>
        <p:nvSpPr>
          <p:cNvPr id="3" name="Footer Placeholder 2">
            <a:extLst>
              <a:ext uri="{FF2B5EF4-FFF2-40B4-BE49-F238E27FC236}">
                <a16:creationId xmlns:a16="http://schemas.microsoft.com/office/drawing/2014/main" id="{FF28FA04-BCF8-45BA-84D1-9B0E6D3AE601}"/>
              </a:ext>
            </a:extLst>
          </p:cNvPr>
          <p:cNvSpPr>
            <a:spLocks noGrp="1"/>
          </p:cNvSpPr>
          <p:nvPr>
            <p:ph type="ftr" sz="quarter" idx="11"/>
          </p:nvPr>
        </p:nvSpPr>
        <p:spPr/>
        <p:txBody>
          <a:bodyPr/>
          <a:lstStyle/>
          <a:p>
            <a:r>
              <a:rPr lang="en-US"/>
              <a:t>AI, ML and Data Science</a:t>
            </a:r>
          </a:p>
        </p:txBody>
      </p:sp>
      <p:sp>
        <p:nvSpPr>
          <p:cNvPr id="4" name="Slide Number Placeholder 3">
            <a:extLst>
              <a:ext uri="{FF2B5EF4-FFF2-40B4-BE49-F238E27FC236}">
                <a16:creationId xmlns:a16="http://schemas.microsoft.com/office/drawing/2014/main" id="{9A35DD6F-CF7C-4861-AA46-3F739685C500}"/>
              </a:ext>
            </a:extLst>
          </p:cNvPr>
          <p:cNvSpPr>
            <a:spLocks noGrp="1"/>
          </p:cNvSpPr>
          <p:nvPr>
            <p:ph type="sldNum" sz="quarter" idx="12"/>
          </p:nvPr>
        </p:nvSpPr>
        <p:spPr/>
        <p:txBody>
          <a:bodyPr/>
          <a:lstStyle/>
          <a:p>
            <a:fld id="{36699ABD-673D-4FAF-8F98-2879DA2219FF}" type="slidenum">
              <a:rPr lang="en-US" smtClean="0"/>
              <a:t>2</a:t>
            </a:fld>
            <a:endParaRPr lang="en-US"/>
          </a:p>
        </p:txBody>
      </p:sp>
      <p:sp>
        <p:nvSpPr>
          <p:cNvPr id="7" name="Content Placeholder 2">
            <a:extLst>
              <a:ext uri="{FF2B5EF4-FFF2-40B4-BE49-F238E27FC236}">
                <a16:creationId xmlns:a16="http://schemas.microsoft.com/office/drawing/2014/main" id="{4279CADC-D671-430F-94E0-78A11960414E}"/>
              </a:ext>
            </a:extLst>
          </p:cNvPr>
          <p:cNvSpPr txBox="1">
            <a:spLocks/>
          </p:cNvSpPr>
          <p:nvPr/>
        </p:nvSpPr>
        <p:spPr>
          <a:xfrm>
            <a:off x="0" y="10583"/>
            <a:ext cx="9144000" cy="599017"/>
          </a:xfrm>
          <a:prstGeom prst="rect">
            <a:avLst/>
          </a:prstGeom>
          <a:solidFill>
            <a:srgbClr val="002060"/>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IN" altLang="en-US" sz="2800" b="1">
                <a:solidFill>
                  <a:schemeClr val="bg1"/>
                </a:solidFill>
                <a:latin typeface="Gill Sans MT" panose="020B0502020104020203" pitchFamily="34" charset="0"/>
              </a:rPr>
              <a:t>What is Machine Learning – Tom Mitchell</a:t>
            </a:r>
            <a:endParaRPr lang="en-US" sz="2800" b="1" dirty="0">
              <a:solidFill>
                <a:schemeClr val="bg1"/>
              </a:solidFill>
              <a:latin typeface="Gill Sans MT" panose="020B0502020104020203" pitchFamily="34" charset="0"/>
            </a:endParaRPr>
          </a:p>
        </p:txBody>
      </p:sp>
      <p:sp>
        <p:nvSpPr>
          <p:cNvPr id="8" name="Content Placeholder 2">
            <a:extLst>
              <a:ext uri="{FF2B5EF4-FFF2-40B4-BE49-F238E27FC236}">
                <a16:creationId xmlns:a16="http://schemas.microsoft.com/office/drawing/2014/main" id="{AA407026-1FF2-47A7-82D0-3E1065C91A86}"/>
              </a:ext>
            </a:extLst>
          </p:cNvPr>
          <p:cNvSpPr txBox="1">
            <a:spLocks/>
          </p:cNvSpPr>
          <p:nvPr/>
        </p:nvSpPr>
        <p:spPr>
          <a:xfrm>
            <a:off x="-1" y="6641041"/>
            <a:ext cx="9144000" cy="216959"/>
          </a:xfrm>
          <a:prstGeom prst="rect">
            <a:avLst/>
          </a:prstGeom>
          <a:solidFill>
            <a:srgbClr val="002060"/>
          </a:solidFill>
        </p:spPr>
        <p:txBody>
          <a:bodyPr vert="horz" lIns="91440" tIns="45720" rIns="91440" bIns="45720" rtlCol="0">
            <a:normAutofit fontScale="3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2800" b="1"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Picture 2" descr="Image result for unsupervised learning machine learning"/>
          <p:cNvPicPr>
            <a:picLocks noChangeAspect="1" noChangeArrowheads="1"/>
          </p:cNvPicPr>
          <p:nvPr/>
        </p:nvPicPr>
        <p:blipFill>
          <a:blip r:embed="rId2" cstate="print"/>
          <a:srcRect/>
          <a:stretch>
            <a:fillRect/>
          </a:stretch>
        </p:blipFill>
        <p:spPr bwMode="auto">
          <a:xfrm>
            <a:off x="-1" y="857250"/>
            <a:ext cx="9144000" cy="5143500"/>
          </a:xfrm>
          <a:prstGeom prst="rect">
            <a:avLst/>
          </a:prstGeom>
          <a:noFill/>
        </p:spPr>
      </p:pic>
      <p:sp>
        <p:nvSpPr>
          <p:cNvPr id="2" name="Date Placeholder 1">
            <a:extLst>
              <a:ext uri="{FF2B5EF4-FFF2-40B4-BE49-F238E27FC236}">
                <a16:creationId xmlns:a16="http://schemas.microsoft.com/office/drawing/2014/main" id="{5CC67C68-85C0-4706-ABAF-CB6D17DE1B42}"/>
              </a:ext>
            </a:extLst>
          </p:cNvPr>
          <p:cNvSpPr>
            <a:spLocks noGrp="1"/>
          </p:cNvSpPr>
          <p:nvPr>
            <p:ph type="dt" sz="half" idx="10"/>
          </p:nvPr>
        </p:nvSpPr>
        <p:spPr/>
        <p:txBody>
          <a:bodyPr/>
          <a:lstStyle/>
          <a:p>
            <a:fld id="{6F17ECF7-3F23-4325-A21C-8177222D1620}" type="datetime1">
              <a:rPr lang="en-US" smtClean="0"/>
              <a:t>12/21/2021</a:t>
            </a:fld>
            <a:endParaRPr lang="en-US"/>
          </a:p>
        </p:txBody>
      </p:sp>
      <p:sp>
        <p:nvSpPr>
          <p:cNvPr id="3" name="Footer Placeholder 2">
            <a:extLst>
              <a:ext uri="{FF2B5EF4-FFF2-40B4-BE49-F238E27FC236}">
                <a16:creationId xmlns:a16="http://schemas.microsoft.com/office/drawing/2014/main" id="{85D6CCD9-9511-44E3-A999-A591674135FF}"/>
              </a:ext>
            </a:extLst>
          </p:cNvPr>
          <p:cNvSpPr>
            <a:spLocks noGrp="1"/>
          </p:cNvSpPr>
          <p:nvPr>
            <p:ph type="ftr" sz="quarter" idx="11"/>
          </p:nvPr>
        </p:nvSpPr>
        <p:spPr/>
        <p:txBody>
          <a:bodyPr/>
          <a:lstStyle/>
          <a:p>
            <a:r>
              <a:rPr lang="en-US"/>
              <a:t>AI, ML and Data Science</a:t>
            </a:r>
          </a:p>
        </p:txBody>
      </p:sp>
      <p:sp>
        <p:nvSpPr>
          <p:cNvPr id="4" name="Slide Number Placeholder 3">
            <a:extLst>
              <a:ext uri="{FF2B5EF4-FFF2-40B4-BE49-F238E27FC236}">
                <a16:creationId xmlns:a16="http://schemas.microsoft.com/office/drawing/2014/main" id="{FAFE31A5-12DE-4A53-948D-A82B381BA6A0}"/>
              </a:ext>
            </a:extLst>
          </p:cNvPr>
          <p:cNvSpPr>
            <a:spLocks noGrp="1"/>
          </p:cNvSpPr>
          <p:nvPr>
            <p:ph type="sldNum" sz="quarter" idx="12"/>
          </p:nvPr>
        </p:nvSpPr>
        <p:spPr/>
        <p:txBody>
          <a:bodyPr/>
          <a:lstStyle/>
          <a:p>
            <a:fld id="{36699ABD-673D-4FAF-8F98-2879DA2219FF}" type="slidenum">
              <a:rPr lang="en-US" smtClean="0"/>
              <a:t>20</a:t>
            </a:fld>
            <a:endParaRPr lang="en-US"/>
          </a:p>
        </p:txBody>
      </p:sp>
      <p:sp>
        <p:nvSpPr>
          <p:cNvPr id="6" name="Content Placeholder 2">
            <a:extLst>
              <a:ext uri="{FF2B5EF4-FFF2-40B4-BE49-F238E27FC236}">
                <a16:creationId xmlns:a16="http://schemas.microsoft.com/office/drawing/2014/main" id="{2D30EA67-084E-426C-A45C-6FBA3FD0509F}"/>
              </a:ext>
            </a:extLst>
          </p:cNvPr>
          <p:cNvSpPr txBox="1">
            <a:spLocks/>
          </p:cNvSpPr>
          <p:nvPr/>
        </p:nvSpPr>
        <p:spPr>
          <a:xfrm>
            <a:off x="0" y="10583"/>
            <a:ext cx="9144000" cy="599017"/>
          </a:xfrm>
          <a:prstGeom prst="rect">
            <a:avLst/>
          </a:prstGeom>
          <a:solidFill>
            <a:srgbClr val="002060"/>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b="1" dirty="0">
                <a:solidFill>
                  <a:schemeClr val="bg1"/>
                </a:solidFill>
                <a:latin typeface="Gill Sans MT" panose="020B0502020104020203" pitchFamily="34" charset="0"/>
              </a:rPr>
              <a:t>Learning Types</a:t>
            </a:r>
          </a:p>
        </p:txBody>
      </p:sp>
      <p:sp>
        <p:nvSpPr>
          <p:cNvPr id="7" name="Content Placeholder 2">
            <a:extLst>
              <a:ext uri="{FF2B5EF4-FFF2-40B4-BE49-F238E27FC236}">
                <a16:creationId xmlns:a16="http://schemas.microsoft.com/office/drawing/2014/main" id="{F27CBED1-2E40-4120-A98E-ABC1FF5A4800}"/>
              </a:ext>
            </a:extLst>
          </p:cNvPr>
          <p:cNvSpPr txBox="1">
            <a:spLocks/>
          </p:cNvSpPr>
          <p:nvPr/>
        </p:nvSpPr>
        <p:spPr>
          <a:xfrm>
            <a:off x="-1" y="6641041"/>
            <a:ext cx="9144000" cy="216959"/>
          </a:xfrm>
          <a:prstGeom prst="rect">
            <a:avLst/>
          </a:prstGeom>
          <a:solidFill>
            <a:srgbClr val="002060"/>
          </a:solidFill>
        </p:spPr>
        <p:txBody>
          <a:bodyPr vert="horz" lIns="91440" tIns="45720" rIns="91440" bIns="45720" rtlCol="0">
            <a:normAutofit fontScale="3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2800" b="1" dirty="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b="1" dirty="0">
                <a:latin typeface="Gill Sans MT" panose="020B0502020104020203" pitchFamily="34" charset="0"/>
              </a:rPr>
              <a:t>Semi</a:t>
            </a:r>
            <a:r>
              <a:rPr lang="en-US" dirty="0">
                <a:latin typeface="Gill Sans MT" panose="020B0502020104020203" pitchFamily="34" charset="0"/>
              </a:rPr>
              <a:t>-</a:t>
            </a:r>
            <a:r>
              <a:rPr lang="en-US" b="1" dirty="0">
                <a:latin typeface="Gill Sans MT" panose="020B0502020104020203" pitchFamily="34" charset="0"/>
              </a:rPr>
              <a:t>supervised learning</a:t>
            </a:r>
            <a:r>
              <a:rPr lang="en-US" dirty="0">
                <a:latin typeface="Gill Sans MT" panose="020B0502020104020203" pitchFamily="34" charset="0"/>
              </a:rPr>
              <a:t> is a class of </a:t>
            </a:r>
            <a:r>
              <a:rPr lang="en-US" b="1" dirty="0">
                <a:latin typeface="Gill Sans MT" panose="020B0502020104020203" pitchFamily="34" charset="0"/>
              </a:rPr>
              <a:t>supervised learning</a:t>
            </a:r>
            <a:r>
              <a:rPr lang="en-US" dirty="0">
                <a:latin typeface="Gill Sans MT" panose="020B0502020104020203" pitchFamily="34" charset="0"/>
              </a:rPr>
              <a:t> tasks and techniques that also make use of unlabeled data for training – typically a small amount of labeled data with a large amount of unlabeled data</a:t>
            </a:r>
            <a:br>
              <a:rPr lang="en-US" dirty="0">
                <a:latin typeface="Gill Sans MT" panose="020B0502020104020203" pitchFamily="34" charset="0"/>
              </a:rPr>
            </a:br>
            <a:endParaRPr lang="en-US" dirty="0">
              <a:latin typeface="Gill Sans MT" panose="020B0502020104020203" pitchFamily="34" charset="0"/>
            </a:endParaRPr>
          </a:p>
        </p:txBody>
      </p:sp>
      <p:sp>
        <p:nvSpPr>
          <p:cNvPr id="4" name="Date Placeholder 3">
            <a:extLst>
              <a:ext uri="{FF2B5EF4-FFF2-40B4-BE49-F238E27FC236}">
                <a16:creationId xmlns:a16="http://schemas.microsoft.com/office/drawing/2014/main" id="{6FFB2705-17C1-43E6-80D8-3B05073F7964}"/>
              </a:ext>
            </a:extLst>
          </p:cNvPr>
          <p:cNvSpPr>
            <a:spLocks noGrp="1"/>
          </p:cNvSpPr>
          <p:nvPr>
            <p:ph type="dt" sz="half" idx="10"/>
          </p:nvPr>
        </p:nvSpPr>
        <p:spPr/>
        <p:txBody>
          <a:bodyPr/>
          <a:lstStyle/>
          <a:p>
            <a:fld id="{09872342-EE1F-4DD9-A6E1-DA5D86441357}" type="datetime1">
              <a:rPr lang="en-US" smtClean="0"/>
              <a:t>12/21/2021</a:t>
            </a:fld>
            <a:endParaRPr lang="en-US"/>
          </a:p>
        </p:txBody>
      </p:sp>
      <p:sp>
        <p:nvSpPr>
          <p:cNvPr id="5" name="Footer Placeholder 4">
            <a:extLst>
              <a:ext uri="{FF2B5EF4-FFF2-40B4-BE49-F238E27FC236}">
                <a16:creationId xmlns:a16="http://schemas.microsoft.com/office/drawing/2014/main" id="{DC465112-38C9-4F06-9317-90F8D32E94C3}"/>
              </a:ext>
            </a:extLst>
          </p:cNvPr>
          <p:cNvSpPr>
            <a:spLocks noGrp="1"/>
          </p:cNvSpPr>
          <p:nvPr>
            <p:ph type="ftr" sz="quarter" idx="11"/>
          </p:nvPr>
        </p:nvSpPr>
        <p:spPr/>
        <p:txBody>
          <a:bodyPr/>
          <a:lstStyle/>
          <a:p>
            <a:r>
              <a:rPr lang="en-US"/>
              <a:t>AI, ML and Data Science</a:t>
            </a:r>
          </a:p>
        </p:txBody>
      </p:sp>
      <p:sp>
        <p:nvSpPr>
          <p:cNvPr id="6" name="Slide Number Placeholder 5">
            <a:extLst>
              <a:ext uri="{FF2B5EF4-FFF2-40B4-BE49-F238E27FC236}">
                <a16:creationId xmlns:a16="http://schemas.microsoft.com/office/drawing/2014/main" id="{373DF43D-5865-49A1-AB27-DEBDBF2C0D89}"/>
              </a:ext>
            </a:extLst>
          </p:cNvPr>
          <p:cNvSpPr>
            <a:spLocks noGrp="1"/>
          </p:cNvSpPr>
          <p:nvPr>
            <p:ph type="sldNum" sz="quarter" idx="12"/>
          </p:nvPr>
        </p:nvSpPr>
        <p:spPr/>
        <p:txBody>
          <a:bodyPr/>
          <a:lstStyle/>
          <a:p>
            <a:fld id="{36699ABD-673D-4FAF-8F98-2879DA2219FF}" type="slidenum">
              <a:rPr lang="en-US" smtClean="0"/>
              <a:t>21</a:t>
            </a:fld>
            <a:endParaRPr lang="en-US"/>
          </a:p>
        </p:txBody>
      </p:sp>
      <p:sp>
        <p:nvSpPr>
          <p:cNvPr id="7" name="Content Placeholder 2">
            <a:extLst>
              <a:ext uri="{FF2B5EF4-FFF2-40B4-BE49-F238E27FC236}">
                <a16:creationId xmlns:a16="http://schemas.microsoft.com/office/drawing/2014/main" id="{199A19D2-BD5D-4D2C-A337-89977802E25D}"/>
              </a:ext>
            </a:extLst>
          </p:cNvPr>
          <p:cNvSpPr txBox="1">
            <a:spLocks/>
          </p:cNvSpPr>
          <p:nvPr/>
        </p:nvSpPr>
        <p:spPr>
          <a:xfrm>
            <a:off x="0" y="10583"/>
            <a:ext cx="9144000" cy="599017"/>
          </a:xfrm>
          <a:prstGeom prst="rect">
            <a:avLst/>
          </a:prstGeom>
          <a:solidFill>
            <a:srgbClr val="002060"/>
          </a:solidFill>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4000">
                <a:solidFill>
                  <a:schemeClr val="bg1"/>
                </a:solidFill>
                <a:latin typeface="Gill Sans MT" panose="020B0502020104020203" pitchFamily="34" charset="0"/>
              </a:rPr>
              <a:t>Semi-Supervised Learning</a:t>
            </a:r>
            <a:endParaRPr lang="en-US" sz="2800" b="1" dirty="0">
              <a:solidFill>
                <a:schemeClr val="bg1"/>
              </a:solidFill>
              <a:latin typeface="Gill Sans MT" panose="020B0502020104020203" pitchFamily="34" charset="0"/>
            </a:endParaRPr>
          </a:p>
        </p:txBody>
      </p:sp>
      <p:sp>
        <p:nvSpPr>
          <p:cNvPr id="8" name="Content Placeholder 2">
            <a:extLst>
              <a:ext uri="{FF2B5EF4-FFF2-40B4-BE49-F238E27FC236}">
                <a16:creationId xmlns:a16="http://schemas.microsoft.com/office/drawing/2014/main" id="{BC4A6318-7F4F-4129-9135-3D4298078AED}"/>
              </a:ext>
            </a:extLst>
          </p:cNvPr>
          <p:cNvSpPr txBox="1">
            <a:spLocks/>
          </p:cNvSpPr>
          <p:nvPr/>
        </p:nvSpPr>
        <p:spPr>
          <a:xfrm>
            <a:off x="-1" y="6641041"/>
            <a:ext cx="9144000" cy="216959"/>
          </a:xfrm>
          <a:prstGeom prst="rect">
            <a:avLst/>
          </a:prstGeom>
          <a:solidFill>
            <a:srgbClr val="002060"/>
          </a:solidFill>
        </p:spPr>
        <p:txBody>
          <a:bodyPr vert="horz" lIns="91440" tIns="45720" rIns="91440" bIns="45720" rtlCol="0">
            <a:normAutofit fontScale="3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2800" b="1"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94292"/>
            <a:ext cx="8458200" cy="5231872"/>
          </a:xfrm>
        </p:spPr>
        <p:txBody>
          <a:bodyPr>
            <a:normAutofit fontScale="92500" lnSpcReduction="10000"/>
          </a:bodyPr>
          <a:lstStyle/>
          <a:p>
            <a:pPr algn="just"/>
            <a:r>
              <a:rPr lang="en-US" dirty="0">
                <a:latin typeface="Gill Sans MT" panose="020B0502020104020203" pitchFamily="34" charset="0"/>
              </a:rPr>
              <a:t>Reinforcement learning, in the context of artificial intelligence, is a type of dynamic programming that trains algorithms using a system of reward and punishment.</a:t>
            </a:r>
          </a:p>
          <a:p>
            <a:pPr marL="0" indent="0" algn="just">
              <a:buNone/>
            </a:pPr>
            <a:endParaRPr lang="en-US" dirty="0">
              <a:latin typeface="Gill Sans MT" panose="020B0502020104020203" pitchFamily="34" charset="0"/>
            </a:endParaRPr>
          </a:p>
          <a:p>
            <a:pPr algn="just"/>
            <a:r>
              <a:rPr lang="en-US" dirty="0">
                <a:latin typeface="Gill Sans MT" panose="020B0502020104020203" pitchFamily="34" charset="0"/>
              </a:rPr>
              <a:t>A reinforcement learning algorithm, or agent, learns by interacting with its environment. The agent receives rewards by performing correctly and penalties for performing incorrectly. The agent learns without intervention from a human by maximizing its reward and minimizing its penalty.</a:t>
            </a:r>
          </a:p>
          <a:p>
            <a:endParaRPr lang="en-US" dirty="0">
              <a:latin typeface="Gill Sans MT" panose="020B0502020104020203" pitchFamily="34" charset="0"/>
            </a:endParaRPr>
          </a:p>
        </p:txBody>
      </p:sp>
      <p:sp>
        <p:nvSpPr>
          <p:cNvPr id="4" name="Date Placeholder 3">
            <a:extLst>
              <a:ext uri="{FF2B5EF4-FFF2-40B4-BE49-F238E27FC236}">
                <a16:creationId xmlns:a16="http://schemas.microsoft.com/office/drawing/2014/main" id="{EEB80741-EA4C-419E-BBC1-6B25CCCD6B05}"/>
              </a:ext>
            </a:extLst>
          </p:cNvPr>
          <p:cNvSpPr>
            <a:spLocks noGrp="1"/>
          </p:cNvSpPr>
          <p:nvPr>
            <p:ph type="dt" sz="half" idx="10"/>
          </p:nvPr>
        </p:nvSpPr>
        <p:spPr/>
        <p:txBody>
          <a:bodyPr/>
          <a:lstStyle/>
          <a:p>
            <a:fld id="{EA8B6C26-ACBD-4130-8A8A-76CAEDC534E7}" type="datetime1">
              <a:rPr lang="en-US" smtClean="0"/>
              <a:t>12/21/2021</a:t>
            </a:fld>
            <a:endParaRPr lang="en-US"/>
          </a:p>
        </p:txBody>
      </p:sp>
      <p:sp>
        <p:nvSpPr>
          <p:cNvPr id="5" name="Footer Placeholder 4">
            <a:extLst>
              <a:ext uri="{FF2B5EF4-FFF2-40B4-BE49-F238E27FC236}">
                <a16:creationId xmlns:a16="http://schemas.microsoft.com/office/drawing/2014/main" id="{0B4A14C5-4022-484B-B5F7-D302AD5F4957}"/>
              </a:ext>
            </a:extLst>
          </p:cNvPr>
          <p:cNvSpPr>
            <a:spLocks noGrp="1"/>
          </p:cNvSpPr>
          <p:nvPr>
            <p:ph type="ftr" sz="quarter" idx="11"/>
          </p:nvPr>
        </p:nvSpPr>
        <p:spPr/>
        <p:txBody>
          <a:bodyPr/>
          <a:lstStyle/>
          <a:p>
            <a:r>
              <a:rPr lang="en-US"/>
              <a:t>AI, ML and Data Science</a:t>
            </a:r>
          </a:p>
        </p:txBody>
      </p:sp>
      <p:sp>
        <p:nvSpPr>
          <p:cNvPr id="6" name="Slide Number Placeholder 5">
            <a:extLst>
              <a:ext uri="{FF2B5EF4-FFF2-40B4-BE49-F238E27FC236}">
                <a16:creationId xmlns:a16="http://schemas.microsoft.com/office/drawing/2014/main" id="{0DAC71F1-D043-49EE-9E15-EEE78085CBF6}"/>
              </a:ext>
            </a:extLst>
          </p:cNvPr>
          <p:cNvSpPr>
            <a:spLocks noGrp="1"/>
          </p:cNvSpPr>
          <p:nvPr>
            <p:ph type="sldNum" sz="quarter" idx="12"/>
          </p:nvPr>
        </p:nvSpPr>
        <p:spPr/>
        <p:txBody>
          <a:bodyPr/>
          <a:lstStyle/>
          <a:p>
            <a:fld id="{36699ABD-673D-4FAF-8F98-2879DA2219FF}" type="slidenum">
              <a:rPr lang="en-US" smtClean="0"/>
              <a:t>22</a:t>
            </a:fld>
            <a:endParaRPr lang="en-US"/>
          </a:p>
        </p:txBody>
      </p:sp>
      <p:sp>
        <p:nvSpPr>
          <p:cNvPr id="7" name="Content Placeholder 2">
            <a:extLst>
              <a:ext uri="{FF2B5EF4-FFF2-40B4-BE49-F238E27FC236}">
                <a16:creationId xmlns:a16="http://schemas.microsoft.com/office/drawing/2014/main" id="{FD035493-B0A8-497F-81CB-225A8FB36132}"/>
              </a:ext>
            </a:extLst>
          </p:cNvPr>
          <p:cNvSpPr txBox="1">
            <a:spLocks/>
          </p:cNvSpPr>
          <p:nvPr/>
        </p:nvSpPr>
        <p:spPr>
          <a:xfrm>
            <a:off x="0" y="10583"/>
            <a:ext cx="9144000" cy="599017"/>
          </a:xfrm>
          <a:prstGeom prst="rect">
            <a:avLst/>
          </a:prstGeom>
          <a:solidFill>
            <a:srgbClr val="002060"/>
          </a:solidFill>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4000">
                <a:solidFill>
                  <a:schemeClr val="bg1"/>
                </a:solidFill>
                <a:latin typeface="Gill Sans MT" panose="020B0502020104020203" pitchFamily="34" charset="0"/>
              </a:rPr>
              <a:t>Reinforcement Learning</a:t>
            </a:r>
            <a:endParaRPr lang="en-US" sz="2800" b="1" dirty="0">
              <a:solidFill>
                <a:schemeClr val="bg1"/>
              </a:solidFill>
              <a:latin typeface="Gill Sans MT" panose="020B0502020104020203" pitchFamily="34" charset="0"/>
            </a:endParaRPr>
          </a:p>
        </p:txBody>
      </p:sp>
      <p:sp>
        <p:nvSpPr>
          <p:cNvPr id="8" name="Content Placeholder 2">
            <a:extLst>
              <a:ext uri="{FF2B5EF4-FFF2-40B4-BE49-F238E27FC236}">
                <a16:creationId xmlns:a16="http://schemas.microsoft.com/office/drawing/2014/main" id="{9BDA1231-5491-49E7-9963-25420C6C3350}"/>
              </a:ext>
            </a:extLst>
          </p:cNvPr>
          <p:cNvSpPr txBox="1">
            <a:spLocks/>
          </p:cNvSpPr>
          <p:nvPr/>
        </p:nvSpPr>
        <p:spPr>
          <a:xfrm>
            <a:off x="-1" y="6641041"/>
            <a:ext cx="9144000" cy="216959"/>
          </a:xfrm>
          <a:prstGeom prst="rect">
            <a:avLst/>
          </a:prstGeom>
          <a:solidFill>
            <a:srgbClr val="002060"/>
          </a:solidFill>
        </p:spPr>
        <p:txBody>
          <a:bodyPr vert="horz" lIns="91440" tIns="45720" rIns="91440" bIns="45720" rtlCol="0">
            <a:normAutofit fontScale="3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2800" b="1" dirty="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48DBB75A-CB18-4DED-8F7B-EC0AEC0407DD}"/>
              </a:ext>
            </a:extLst>
          </p:cNvPr>
          <p:cNvGraphicFramePr>
            <a:graphicFrameLocks noGrp="1"/>
          </p:cNvGraphicFramePr>
          <p:nvPr>
            <p:extLst>
              <p:ext uri="{D42A27DB-BD31-4B8C-83A1-F6EECF244321}">
                <p14:modId xmlns:p14="http://schemas.microsoft.com/office/powerpoint/2010/main" val="929447440"/>
              </p:ext>
            </p:extLst>
          </p:nvPr>
        </p:nvGraphicFramePr>
        <p:xfrm>
          <a:off x="235467" y="676939"/>
          <a:ext cx="8673064" cy="5818739"/>
        </p:xfrm>
        <a:graphic>
          <a:graphicData uri="http://schemas.openxmlformats.org/drawingml/2006/table">
            <a:tbl>
              <a:tblPr firstRow="1" bandRow="1">
                <a:tableStyleId>{5C22544A-7EE6-4342-B048-85BDC9FD1C3A}</a:tableStyleId>
              </a:tblPr>
              <a:tblGrid>
                <a:gridCol w="4042066">
                  <a:extLst>
                    <a:ext uri="{9D8B030D-6E8A-4147-A177-3AD203B41FA5}">
                      <a16:colId xmlns:a16="http://schemas.microsoft.com/office/drawing/2014/main" val="1800660536"/>
                    </a:ext>
                  </a:extLst>
                </a:gridCol>
                <a:gridCol w="4630998">
                  <a:extLst>
                    <a:ext uri="{9D8B030D-6E8A-4147-A177-3AD203B41FA5}">
                      <a16:colId xmlns:a16="http://schemas.microsoft.com/office/drawing/2014/main" val="2959212531"/>
                    </a:ext>
                  </a:extLst>
                </a:gridCol>
              </a:tblGrid>
              <a:tr h="61420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Gill Sans MT" panose="020B0502020104020203" pitchFamily="34" charset="0"/>
                        </a:rPr>
                        <a:t>What humans do</a:t>
                      </a:r>
                    </a:p>
                  </a:txBody>
                  <a:tcPr/>
                </a:tc>
                <a:tc>
                  <a:txBody>
                    <a:bodyPr/>
                    <a:lstStyle/>
                    <a:p>
                      <a:r>
                        <a:rPr lang="en-IN" sz="1800" dirty="0">
                          <a:latin typeface="Gill Sans MT" panose="020B0502020104020203" pitchFamily="34" charset="0"/>
                        </a:rPr>
                        <a:t>Name</a:t>
                      </a:r>
                      <a:r>
                        <a:rPr lang="en-IN" sz="1800" baseline="0" dirty="0">
                          <a:latin typeface="Gill Sans MT" panose="020B0502020104020203" pitchFamily="34" charset="0"/>
                        </a:rPr>
                        <a:t> of that technique in Machine Learning</a:t>
                      </a:r>
                      <a:endParaRPr lang="en-IN" sz="1800" dirty="0">
                        <a:latin typeface="Gill Sans MT" panose="020B0502020104020203" pitchFamily="34" charset="0"/>
                      </a:endParaRPr>
                    </a:p>
                  </a:txBody>
                  <a:tcPr/>
                </a:tc>
                <a:extLst>
                  <a:ext uri="{0D108BD9-81ED-4DB2-BD59-A6C34878D82A}">
                    <a16:rowId xmlns:a16="http://schemas.microsoft.com/office/drawing/2014/main" val="3590165575"/>
                  </a:ext>
                </a:extLst>
              </a:tr>
              <a:tr h="566163">
                <a:tc>
                  <a:txBody>
                    <a:bodyPr/>
                    <a:lstStyle/>
                    <a:p>
                      <a:pPr marL="342900" marR="0" lvl="0" indent="-342900" algn="l" defTabSz="457200" rtl="0" eaLnBrk="1" fontAlgn="auto" latinLnBrk="0" hangingPunct="1">
                        <a:lnSpc>
                          <a:spcPct val="100000"/>
                        </a:lnSpc>
                        <a:spcBef>
                          <a:spcPts val="600"/>
                        </a:spcBef>
                        <a:spcAft>
                          <a:spcPts val="0"/>
                        </a:spcAft>
                        <a:buClr>
                          <a:srgbClr val="00B0F0"/>
                        </a:buClr>
                        <a:buSzTx/>
                        <a:buFont typeface="Arial" panose="020B0604020202020204" pitchFamily="34" charset="0"/>
                        <a:buChar char="•"/>
                        <a:tabLst/>
                        <a:defRPr/>
                      </a:pPr>
                      <a:r>
                        <a:rPr kumimoji="0" lang="en-US" sz="2000" b="0" i="0" u="none" strike="noStrike" kern="1200" cap="none" spc="0" normalizeH="0" baseline="0" noProof="0" dirty="0">
                          <a:ln>
                            <a:noFill/>
                          </a:ln>
                          <a:solidFill>
                            <a:srgbClr val="646363"/>
                          </a:solidFill>
                          <a:effectLst/>
                          <a:uLnTx/>
                          <a:uFillTx/>
                          <a:latin typeface="Gill Sans MT" panose="020B0502020104020203" pitchFamily="34" charset="0"/>
                          <a:ea typeface="+mn-ea"/>
                          <a:cs typeface="Arial"/>
                        </a:rPr>
                        <a:t>Predict the class of data</a:t>
                      </a:r>
                    </a:p>
                  </a:txBody>
                  <a:tcPr/>
                </a:tc>
                <a:tc>
                  <a:txBody>
                    <a:bodyPr/>
                    <a:lstStyle/>
                    <a:p>
                      <a:pPr marL="342900" marR="0" lvl="0" indent="-342900" algn="l" defTabSz="457200" rtl="0" eaLnBrk="1" fontAlgn="auto" latinLnBrk="0" hangingPunct="1">
                        <a:lnSpc>
                          <a:spcPct val="100000"/>
                        </a:lnSpc>
                        <a:spcBef>
                          <a:spcPts val="600"/>
                        </a:spcBef>
                        <a:spcAft>
                          <a:spcPts val="0"/>
                        </a:spcAft>
                        <a:buClr>
                          <a:srgbClr val="00B0F0"/>
                        </a:buClr>
                        <a:buSzTx/>
                        <a:buFont typeface="Arial" panose="020B0604020202020204" pitchFamily="34" charset="0"/>
                        <a:buChar char="•"/>
                        <a:tabLst/>
                        <a:defRPr/>
                      </a:pPr>
                      <a:r>
                        <a:rPr kumimoji="0" lang="en-US" sz="2000" b="0" i="0" u="none" strike="noStrike" kern="1200" cap="none" spc="0" normalizeH="0" baseline="0" dirty="0">
                          <a:ln>
                            <a:noFill/>
                          </a:ln>
                          <a:solidFill>
                            <a:srgbClr val="646363"/>
                          </a:solidFill>
                          <a:effectLst/>
                          <a:uLnTx/>
                          <a:uFillTx/>
                          <a:latin typeface="Gill Sans MT" panose="020B0502020104020203" pitchFamily="34" charset="0"/>
                          <a:ea typeface="+mn-ea"/>
                          <a:cs typeface="Arial"/>
                        </a:rPr>
                        <a:t>Classification or Categorization</a:t>
                      </a:r>
                    </a:p>
                  </a:txBody>
                  <a:tcPr/>
                </a:tc>
                <a:extLst>
                  <a:ext uri="{0D108BD9-81ED-4DB2-BD59-A6C34878D82A}">
                    <a16:rowId xmlns:a16="http://schemas.microsoft.com/office/drawing/2014/main" val="608587710"/>
                  </a:ext>
                </a:extLst>
              </a:tr>
              <a:tr h="774329">
                <a:tc>
                  <a:txBody>
                    <a:bodyPr/>
                    <a:lstStyle/>
                    <a:p>
                      <a:pPr marL="342900" marR="0" lvl="0" indent="-342900" algn="l" defTabSz="457200" rtl="0" eaLnBrk="1" fontAlgn="auto" latinLnBrk="0" hangingPunct="1">
                        <a:lnSpc>
                          <a:spcPct val="100000"/>
                        </a:lnSpc>
                        <a:spcBef>
                          <a:spcPts val="600"/>
                        </a:spcBef>
                        <a:spcAft>
                          <a:spcPts val="0"/>
                        </a:spcAft>
                        <a:buClr>
                          <a:srgbClr val="00B0F0"/>
                        </a:buClr>
                        <a:buSzTx/>
                        <a:buFont typeface="Arial" panose="020B0604020202020204" pitchFamily="34" charset="0"/>
                        <a:buChar char="•"/>
                        <a:tabLst/>
                        <a:defRPr/>
                      </a:pPr>
                      <a:r>
                        <a:rPr kumimoji="0" lang="en-US" sz="2000" b="0" i="0" u="none" strike="noStrike" kern="1200" cap="none" spc="0" normalizeH="0" baseline="0" noProof="0" dirty="0">
                          <a:ln>
                            <a:noFill/>
                          </a:ln>
                          <a:solidFill>
                            <a:srgbClr val="646363"/>
                          </a:solidFill>
                          <a:effectLst/>
                          <a:uLnTx/>
                          <a:uFillTx/>
                          <a:latin typeface="Gill Sans MT" panose="020B0502020104020203" pitchFamily="34" charset="0"/>
                          <a:ea typeface="+mn-ea"/>
                          <a:cs typeface="Arial"/>
                        </a:rPr>
                        <a:t>Predict a numerical value, continuously varying value</a:t>
                      </a:r>
                    </a:p>
                  </a:txBody>
                  <a:tcPr/>
                </a:tc>
                <a:tc>
                  <a:txBody>
                    <a:bodyPr/>
                    <a:lstStyle/>
                    <a:p>
                      <a:pPr marL="342900" marR="0" lvl="0" indent="-342900" algn="l" defTabSz="457200" rtl="0" eaLnBrk="1" fontAlgn="auto" latinLnBrk="0" hangingPunct="1">
                        <a:lnSpc>
                          <a:spcPct val="100000"/>
                        </a:lnSpc>
                        <a:spcBef>
                          <a:spcPts val="600"/>
                        </a:spcBef>
                        <a:spcAft>
                          <a:spcPts val="0"/>
                        </a:spcAft>
                        <a:buClr>
                          <a:srgbClr val="00B0F0"/>
                        </a:buClr>
                        <a:buSzTx/>
                        <a:buFont typeface="Arial" panose="020B0604020202020204" pitchFamily="34" charset="0"/>
                        <a:buChar char="•"/>
                        <a:tabLst/>
                        <a:defRPr/>
                      </a:pPr>
                      <a:r>
                        <a:rPr kumimoji="0" lang="en-US" sz="2000" b="0" i="0" u="none" strike="noStrike" kern="1200" cap="none" spc="0" normalizeH="0" baseline="0" dirty="0">
                          <a:ln>
                            <a:noFill/>
                          </a:ln>
                          <a:solidFill>
                            <a:srgbClr val="646363"/>
                          </a:solidFill>
                          <a:effectLst/>
                          <a:uLnTx/>
                          <a:uFillTx/>
                          <a:latin typeface="Gill Sans MT" panose="020B0502020104020203" pitchFamily="34" charset="0"/>
                          <a:ea typeface="+mn-ea"/>
                          <a:cs typeface="Arial"/>
                        </a:rPr>
                        <a:t>Regression</a:t>
                      </a:r>
                    </a:p>
                  </a:txBody>
                  <a:tcPr/>
                </a:tc>
                <a:extLst>
                  <a:ext uri="{0D108BD9-81ED-4DB2-BD59-A6C34878D82A}">
                    <a16:rowId xmlns:a16="http://schemas.microsoft.com/office/drawing/2014/main" val="209761129"/>
                  </a:ext>
                </a:extLst>
              </a:tr>
              <a:tr h="965178">
                <a:tc>
                  <a:txBody>
                    <a:bodyPr/>
                    <a:lstStyle/>
                    <a:p>
                      <a:pPr marL="342900" marR="0" lvl="0" indent="-342900" algn="l" defTabSz="457200" rtl="0" eaLnBrk="1" fontAlgn="auto" latinLnBrk="0" hangingPunct="1">
                        <a:lnSpc>
                          <a:spcPct val="100000"/>
                        </a:lnSpc>
                        <a:spcBef>
                          <a:spcPts val="600"/>
                        </a:spcBef>
                        <a:spcAft>
                          <a:spcPts val="0"/>
                        </a:spcAft>
                        <a:buClr>
                          <a:srgbClr val="00B0F0"/>
                        </a:buClr>
                        <a:buSzTx/>
                        <a:buFont typeface="Arial" panose="020B0604020202020204" pitchFamily="34" charset="0"/>
                        <a:buChar char="•"/>
                        <a:tabLst/>
                        <a:defRPr/>
                      </a:pPr>
                      <a:r>
                        <a:rPr kumimoji="0" lang="en-US" sz="2000" b="0" i="0" u="none" strike="noStrike" kern="1200" cap="none" spc="0" normalizeH="0" baseline="0" noProof="0" dirty="0">
                          <a:ln>
                            <a:noFill/>
                          </a:ln>
                          <a:solidFill>
                            <a:srgbClr val="646363"/>
                          </a:solidFill>
                          <a:effectLst/>
                          <a:uLnTx/>
                          <a:uFillTx/>
                          <a:latin typeface="Gill Sans MT" panose="020B0502020104020203" pitchFamily="34" charset="0"/>
                          <a:ea typeface="+mn-ea"/>
                          <a:cs typeface="Arial"/>
                        </a:rPr>
                        <a:t>Group items or products or customers to different meaningful groups</a:t>
                      </a:r>
                    </a:p>
                  </a:txBody>
                  <a:tcPr/>
                </a:tc>
                <a:tc>
                  <a:txBody>
                    <a:bodyPr/>
                    <a:lstStyle/>
                    <a:p>
                      <a:pPr marL="342900" marR="0" lvl="0" indent="-342900" algn="l" defTabSz="457200" rtl="0" eaLnBrk="1" fontAlgn="auto" latinLnBrk="0" hangingPunct="1">
                        <a:lnSpc>
                          <a:spcPct val="100000"/>
                        </a:lnSpc>
                        <a:spcBef>
                          <a:spcPts val="600"/>
                        </a:spcBef>
                        <a:spcAft>
                          <a:spcPts val="0"/>
                        </a:spcAft>
                        <a:buClr>
                          <a:srgbClr val="00B0F0"/>
                        </a:buClr>
                        <a:buSzTx/>
                        <a:buFont typeface="Arial" panose="020B0604020202020204" pitchFamily="34" charset="0"/>
                        <a:buChar char="•"/>
                        <a:tabLst/>
                        <a:defRPr/>
                      </a:pPr>
                      <a:r>
                        <a:rPr kumimoji="0" lang="en-US" sz="2000" b="0" i="0" u="none" strike="noStrike" kern="1200" cap="none" spc="0" normalizeH="0" baseline="0" dirty="0">
                          <a:ln>
                            <a:noFill/>
                          </a:ln>
                          <a:solidFill>
                            <a:srgbClr val="646363"/>
                          </a:solidFill>
                          <a:effectLst/>
                          <a:uLnTx/>
                          <a:uFillTx/>
                          <a:latin typeface="Gill Sans MT" panose="020B0502020104020203" pitchFamily="34" charset="0"/>
                          <a:ea typeface="+mn-ea"/>
                          <a:cs typeface="Arial"/>
                        </a:rPr>
                        <a:t>Clustering</a:t>
                      </a:r>
                    </a:p>
                  </a:txBody>
                  <a:tcPr/>
                </a:tc>
                <a:extLst>
                  <a:ext uri="{0D108BD9-81ED-4DB2-BD59-A6C34878D82A}">
                    <a16:rowId xmlns:a16="http://schemas.microsoft.com/office/drawing/2014/main" val="3810589029"/>
                  </a:ext>
                </a:extLst>
              </a:tr>
              <a:tr h="542031">
                <a:tc>
                  <a:txBody>
                    <a:bodyPr/>
                    <a:lstStyle/>
                    <a:p>
                      <a:pPr marL="342900" marR="0" lvl="0" indent="-342900" algn="l" defTabSz="457200" rtl="0" eaLnBrk="1" fontAlgn="auto" latinLnBrk="0" hangingPunct="1">
                        <a:lnSpc>
                          <a:spcPct val="100000"/>
                        </a:lnSpc>
                        <a:spcBef>
                          <a:spcPts val="600"/>
                        </a:spcBef>
                        <a:spcAft>
                          <a:spcPts val="0"/>
                        </a:spcAft>
                        <a:buClr>
                          <a:srgbClr val="00B0F0"/>
                        </a:buClr>
                        <a:buSzTx/>
                        <a:buFont typeface="Arial" panose="020B0604020202020204" pitchFamily="34" charset="0"/>
                        <a:buChar char="•"/>
                        <a:tabLst/>
                        <a:defRPr/>
                      </a:pPr>
                      <a:r>
                        <a:rPr kumimoji="0" lang="en-US" sz="2000" b="0" i="0" u="none" strike="noStrike" kern="1200" cap="none" spc="0" normalizeH="0" baseline="0" noProof="0" dirty="0">
                          <a:ln>
                            <a:noFill/>
                          </a:ln>
                          <a:solidFill>
                            <a:srgbClr val="646363"/>
                          </a:solidFill>
                          <a:effectLst/>
                          <a:uLnTx/>
                          <a:uFillTx/>
                          <a:latin typeface="Gill Sans MT" panose="020B0502020104020203" pitchFamily="34" charset="0"/>
                          <a:ea typeface="+mn-ea"/>
                          <a:cs typeface="Arial"/>
                        </a:rPr>
                        <a:t>Show similar items or products</a:t>
                      </a:r>
                    </a:p>
                  </a:txBody>
                  <a:tcPr/>
                </a:tc>
                <a:tc>
                  <a:txBody>
                    <a:bodyPr/>
                    <a:lstStyle/>
                    <a:p>
                      <a:pPr marL="342900" marR="0" lvl="0" indent="-342900" algn="l" defTabSz="457200" rtl="0" eaLnBrk="1" fontAlgn="auto" latinLnBrk="0" hangingPunct="1">
                        <a:lnSpc>
                          <a:spcPct val="100000"/>
                        </a:lnSpc>
                        <a:spcBef>
                          <a:spcPts val="600"/>
                        </a:spcBef>
                        <a:spcAft>
                          <a:spcPts val="0"/>
                        </a:spcAft>
                        <a:buClr>
                          <a:srgbClr val="00B0F0"/>
                        </a:buClr>
                        <a:buSzTx/>
                        <a:buFont typeface="Arial" panose="020B0604020202020204" pitchFamily="34" charset="0"/>
                        <a:buChar char="•"/>
                        <a:tabLst/>
                        <a:defRPr/>
                      </a:pPr>
                      <a:r>
                        <a:rPr kumimoji="0" lang="en-US" sz="2000" b="0" i="0" u="none" strike="noStrike" kern="1200" cap="none" spc="0" normalizeH="0" baseline="0" dirty="0">
                          <a:ln>
                            <a:noFill/>
                          </a:ln>
                          <a:solidFill>
                            <a:srgbClr val="646363"/>
                          </a:solidFill>
                          <a:effectLst/>
                          <a:uLnTx/>
                          <a:uFillTx/>
                          <a:latin typeface="Gill Sans MT" panose="020B0502020104020203" pitchFamily="34" charset="0"/>
                          <a:ea typeface="+mn-ea"/>
                          <a:cs typeface="Arial"/>
                        </a:rPr>
                        <a:t>Recommendation</a:t>
                      </a:r>
                    </a:p>
                  </a:txBody>
                  <a:tcPr/>
                </a:tc>
                <a:extLst>
                  <a:ext uri="{0D108BD9-81ED-4DB2-BD59-A6C34878D82A}">
                    <a16:rowId xmlns:a16="http://schemas.microsoft.com/office/drawing/2014/main" val="1453141087"/>
                  </a:ext>
                </a:extLst>
              </a:tr>
              <a:tr h="761004">
                <a:tc>
                  <a:txBody>
                    <a:bodyPr/>
                    <a:lstStyle/>
                    <a:p>
                      <a:pPr marL="342900" marR="0" lvl="0" indent="-342900" algn="l" defTabSz="457200" rtl="0" eaLnBrk="1" fontAlgn="auto" latinLnBrk="0" hangingPunct="1">
                        <a:lnSpc>
                          <a:spcPct val="100000"/>
                        </a:lnSpc>
                        <a:spcBef>
                          <a:spcPts val="600"/>
                        </a:spcBef>
                        <a:spcAft>
                          <a:spcPts val="0"/>
                        </a:spcAft>
                        <a:buClr>
                          <a:srgbClr val="00B0F0"/>
                        </a:buClr>
                        <a:buSzTx/>
                        <a:buFont typeface="Arial" panose="020B0604020202020204" pitchFamily="34" charset="0"/>
                        <a:buChar char="•"/>
                        <a:tabLst/>
                        <a:defRPr/>
                      </a:pPr>
                      <a:r>
                        <a:rPr kumimoji="0" lang="en-US" sz="2000" b="0" i="0" u="none" strike="noStrike" kern="1200" cap="none" spc="0" normalizeH="0" baseline="0" noProof="0" dirty="0">
                          <a:ln>
                            <a:noFill/>
                          </a:ln>
                          <a:solidFill>
                            <a:srgbClr val="646363"/>
                          </a:solidFill>
                          <a:effectLst/>
                          <a:uLnTx/>
                          <a:uFillTx/>
                          <a:latin typeface="Gill Sans MT" panose="020B0502020104020203" pitchFamily="34" charset="0"/>
                          <a:ea typeface="+mn-ea"/>
                          <a:cs typeface="Arial"/>
                        </a:rPr>
                        <a:t>Associate a new item with already selected items</a:t>
                      </a:r>
                    </a:p>
                  </a:txBody>
                  <a:tcPr/>
                </a:tc>
                <a:tc>
                  <a:txBody>
                    <a:bodyPr/>
                    <a:lstStyle/>
                    <a:p>
                      <a:pPr marL="342900" marR="0" lvl="0" indent="-342900" algn="l" defTabSz="457200" rtl="0" eaLnBrk="1" fontAlgn="auto" latinLnBrk="0" hangingPunct="1">
                        <a:lnSpc>
                          <a:spcPct val="100000"/>
                        </a:lnSpc>
                        <a:spcBef>
                          <a:spcPts val="600"/>
                        </a:spcBef>
                        <a:spcAft>
                          <a:spcPts val="0"/>
                        </a:spcAft>
                        <a:buClr>
                          <a:srgbClr val="00B0F0"/>
                        </a:buClr>
                        <a:buSzTx/>
                        <a:buFont typeface="Arial" panose="020B0604020202020204" pitchFamily="34" charset="0"/>
                        <a:buChar char="•"/>
                        <a:tabLst/>
                        <a:defRPr/>
                      </a:pPr>
                      <a:r>
                        <a:rPr kumimoji="0" lang="en-US" sz="2000" b="0" i="0" u="none" strike="noStrike" kern="1200" cap="none" spc="0" normalizeH="0" baseline="0" dirty="0">
                          <a:ln>
                            <a:noFill/>
                          </a:ln>
                          <a:solidFill>
                            <a:srgbClr val="646363"/>
                          </a:solidFill>
                          <a:effectLst/>
                          <a:uLnTx/>
                          <a:uFillTx/>
                          <a:latin typeface="Gill Sans MT" panose="020B0502020104020203" pitchFamily="34" charset="0"/>
                          <a:ea typeface="+mn-ea"/>
                          <a:cs typeface="Arial"/>
                        </a:rPr>
                        <a:t>Association Rule Mining</a:t>
                      </a:r>
                    </a:p>
                  </a:txBody>
                  <a:tcPr/>
                </a:tc>
                <a:extLst>
                  <a:ext uri="{0D108BD9-81ED-4DB2-BD59-A6C34878D82A}">
                    <a16:rowId xmlns:a16="http://schemas.microsoft.com/office/drawing/2014/main" val="539094673"/>
                  </a:ext>
                </a:extLst>
              </a:tr>
              <a:tr h="828252">
                <a:tc>
                  <a:txBody>
                    <a:bodyPr/>
                    <a:lstStyle/>
                    <a:p>
                      <a:pPr marL="342900" marR="0" lvl="0" indent="-342900" algn="l" defTabSz="457200" rtl="0" eaLnBrk="1" fontAlgn="auto" latinLnBrk="0" hangingPunct="1">
                        <a:lnSpc>
                          <a:spcPct val="100000"/>
                        </a:lnSpc>
                        <a:spcBef>
                          <a:spcPts val="600"/>
                        </a:spcBef>
                        <a:spcAft>
                          <a:spcPts val="0"/>
                        </a:spcAft>
                        <a:buClr>
                          <a:srgbClr val="00B0F0"/>
                        </a:buClr>
                        <a:buSzTx/>
                        <a:buFont typeface="Arial" panose="020B0604020202020204" pitchFamily="34" charset="0"/>
                        <a:buChar char="•"/>
                        <a:tabLst/>
                        <a:defRPr/>
                      </a:pPr>
                      <a:r>
                        <a:rPr kumimoji="0" lang="en-US" sz="2000" b="0" i="0" u="none" strike="noStrike" kern="1200" cap="none" spc="0" normalizeH="0" baseline="0" noProof="0" dirty="0">
                          <a:ln>
                            <a:noFill/>
                          </a:ln>
                          <a:solidFill>
                            <a:srgbClr val="646363"/>
                          </a:solidFill>
                          <a:effectLst/>
                          <a:uLnTx/>
                          <a:uFillTx/>
                          <a:latin typeface="Gill Sans MT" panose="020B0502020104020203" pitchFamily="34" charset="0"/>
                          <a:ea typeface="+mn-ea"/>
                          <a:cs typeface="Arial"/>
                        </a:rPr>
                        <a:t>Analyze and extract knowledge from chronological data</a:t>
                      </a:r>
                    </a:p>
                  </a:txBody>
                  <a:tcPr/>
                </a:tc>
                <a:tc>
                  <a:txBody>
                    <a:bodyPr/>
                    <a:lstStyle/>
                    <a:p>
                      <a:pPr marL="342900" marR="0" lvl="0" indent="-342900" algn="l" defTabSz="457200" rtl="0" eaLnBrk="1" fontAlgn="auto" latinLnBrk="0" hangingPunct="1">
                        <a:lnSpc>
                          <a:spcPct val="100000"/>
                        </a:lnSpc>
                        <a:spcBef>
                          <a:spcPts val="600"/>
                        </a:spcBef>
                        <a:spcAft>
                          <a:spcPts val="0"/>
                        </a:spcAft>
                        <a:buClr>
                          <a:srgbClr val="00B0F0"/>
                        </a:buClr>
                        <a:buSzTx/>
                        <a:buFont typeface="Arial" panose="020B0604020202020204" pitchFamily="34" charset="0"/>
                        <a:buChar char="•"/>
                        <a:tabLst/>
                        <a:defRPr/>
                      </a:pPr>
                      <a:r>
                        <a:rPr kumimoji="0" lang="en-US" sz="2000" b="0" i="0" u="none" strike="noStrike" kern="1200" cap="none" spc="0" normalizeH="0" baseline="0" dirty="0">
                          <a:ln>
                            <a:noFill/>
                          </a:ln>
                          <a:solidFill>
                            <a:srgbClr val="646363"/>
                          </a:solidFill>
                          <a:effectLst/>
                          <a:uLnTx/>
                          <a:uFillTx/>
                          <a:latin typeface="Gill Sans MT" panose="020B0502020104020203" pitchFamily="34" charset="0"/>
                          <a:ea typeface="+mn-ea"/>
                          <a:cs typeface="Arial"/>
                        </a:rPr>
                        <a:t>Time Series Analysis</a:t>
                      </a:r>
                    </a:p>
                  </a:txBody>
                  <a:tcPr/>
                </a:tc>
                <a:extLst>
                  <a:ext uri="{0D108BD9-81ED-4DB2-BD59-A6C34878D82A}">
                    <a16:rowId xmlns:a16="http://schemas.microsoft.com/office/drawing/2014/main" val="1244881391"/>
                  </a:ext>
                </a:extLst>
              </a:tr>
              <a:tr h="672700">
                <a:tc>
                  <a:txBody>
                    <a:bodyPr/>
                    <a:lstStyle/>
                    <a:p>
                      <a:pPr marL="342900" marR="0" lvl="0" indent="-342900" algn="l" defTabSz="457200" rtl="0" eaLnBrk="1" fontAlgn="auto" latinLnBrk="0" hangingPunct="1">
                        <a:lnSpc>
                          <a:spcPct val="100000"/>
                        </a:lnSpc>
                        <a:spcBef>
                          <a:spcPts val="600"/>
                        </a:spcBef>
                        <a:spcAft>
                          <a:spcPts val="0"/>
                        </a:spcAft>
                        <a:buClr>
                          <a:srgbClr val="00B0F0"/>
                        </a:buClr>
                        <a:buSzTx/>
                        <a:buFont typeface="Arial" panose="020B0604020202020204" pitchFamily="34" charset="0"/>
                        <a:buChar char="•"/>
                        <a:tabLst/>
                        <a:defRPr/>
                      </a:pPr>
                      <a:r>
                        <a:rPr kumimoji="0" lang="en-US" sz="2000" b="0" i="0" u="none" strike="noStrike" kern="1200" cap="none" spc="0" normalizeH="0" baseline="0" noProof="0" dirty="0">
                          <a:ln>
                            <a:noFill/>
                          </a:ln>
                          <a:solidFill>
                            <a:srgbClr val="646363"/>
                          </a:solidFill>
                          <a:effectLst/>
                          <a:uLnTx/>
                          <a:uFillTx/>
                          <a:latin typeface="Gill Sans MT" panose="020B0502020104020203" pitchFamily="34" charset="0"/>
                          <a:ea typeface="+mn-ea"/>
                          <a:cs typeface="Arial"/>
                        </a:rPr>
                        <a:t>Choose the most important features</a:t>
                      </a:r>
                    </a:p>
                  </a:txBody>
                  <a:tcPr/>
                </a:tc>
                <a:tc>
                  <a:txBody>
                    <a:bodyPr/>
                    <a:lstStyle/>
                    <a:p>
                      <a:pPr marL="342900" marR="0" lvl="0" indent="-342900" algn="l" defTabSz="457200" rtl="0" eaLnBrk="1" fontAlgn="auto" latinLnBrk="0" hangingPunct="1">
                        <a:lnSpc>
                          <a:spcPct val="100000"/>
                        </a:lnSpc>
                        <a:spcBef>
                          <a:spcPts val="600"/>
                        </a:spcBef>
                        <a:spcAft>
                          <a:spcPts val="0"/>
                        </a:spcAft>
                        <a:buClr>
                          <a:srgbClr val="00B0F0"/>
                        </a:buClr>
                        <a:buSzTx/>
                        <a:buFont typeface="Arial" panose="020B0604020202020204" pitchFamily="34" charset="0"/>
                        <a:buChar char="•"/>
                        <a:tabLst/>
                        <a:defRPr/>
                      </a:pPr>
                      <a:r>
                        <a:rPr kumimoji="0" lang="en-US" sz="2000" b="0" i="0" u="none" strike="noStrike" kern="1200" cap="none" spc="0" normalizeH="0" baseline="0" dirty="0">
                          <a:ln>
                            <a:noFill/>
                          </a:ln>
                          <a:solidFill>
                            <a:srgbClr val="646363"/>
                          </a:solidFill>
                          <a:effectLst/>
                          <a:uLnTx/>
                          <a:uFillTx/>
                          <a:latin typeface="Gill Sans MT" panose="020B0502020104020203" pitchFamily="34" charset="0"/>
                          <a:ea typeface="+mn-ea"/>
                          <a:cs typeface="Arial"/>
                        </a:rPr>
                        <a:t>Dimensionality Reduction</a:t>
                      </a:r>
                    </a:p>
                  </a:txBody>
                  <a:tcPr/>
                </a:tc>
                <a:extLst>
                  <a:ext uri="{0D108BD9-81ED-4DB2-BD59-A6C34878D82A}">
                    <a16:rowId xmlns:a16="http://schemas.microsoft.com/office/drawing/2014/main" val="10007"/>
                  </a:ext>
                </a:extLst>
              </a:tr>
            </a:tbl>
          </a:graphicData>
        </a:graphic>
      </p:graphicFrame>
      <p:sp>
        <p:nvSpPr>
          <p:cNvPr id="5" name="Content Placeholder 2">
            <a:extLst>
              <a:ext uri="{FF2B5EF4-FFF2-40B4-BE49-F238E27FC236}">
                <a16:creationId xmlns:a16="http://schemas.microsoft.com/office/drawing/2014/main" id="{502CBA74-7577-467D-8038-998087B02F4A}"/>
              </a:ext>
            </a:extLst>
          </p:cNvPr>
          <p:cNvSpPr txBox="1">
            <a:spLocks/>
          </p:cNvSpPr>
          <p:nvPr/>
        </p:nvSpPr>
        <p:spPr>
          <a:xfrm>
            <a:off x="0" y="14725"/>
            <a:ext cx="9144000" cy="599017"/>
          </a:xfrm>
          <a:prstGeom prst="rect">
            <a:avLst/>
          </a:prstGeom>
          <a:solidFill>
            <a:srgbClr val="002060"/>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a:solidFill>
                  <a:schemeClr val="bg1"/>
                </a:solidFill>
                <a:latin typeface="Gill Sans MT" panose="020B0502020104020203" pitchFamily="34" charset="0"/>
              </a:rPr>
              <a:t>Machine Learning Techniques – a comparison with humans</a:t>
            </a:r>
            <a:endParaRPr lang="en-US" sz="2800" b="1" dirty="0">
              <a:solidFill>
                <a:schemeClr val="bg1"/>
              </a:solidFill>
              <a:latin typeface="Gill Sans MT" panose="020B0502020104020203" pitchFamily="34" charset="0"/>
            </a:endParaRPr>
          </a:p>
        </p:txBody>
      </p:sp>
      <p:sp>
        <p:nvSpPr>
          <p:cNvPr id="6" name="Content Placeholder 2">
            <a:extLst>
              <a:ext uri="{FF2B5EF4-FFF2-40B4-BE49-F238E27FC236}">
                <a16:creationId xmlns:a16="http://schemas.microsoft.com/office/drawing/2014/main" id="{19AE6B47-1144-485B-B83E-0930BB05E36B}"/>
              </a:ext>
            </a:extLst>
          </p:cNvPr>
          <p:cNvSpPr txBox="1">
            <a:spLocks/>
          </p:cNvSpPr>
          <p:nvPr/>
        </p:nvSpPr>
        <p:spPr>
          <a:xfrm>
            <a:off x="-1" y="6641041"/>
            <a:ext cx="9144000" cy="216959"/>
          </a:xfrm>
          <a:prstGeom prst="rect">
            <a:avLst/>
          </a:prstGeom>
          <a:solidFill>
            <a:srgbClr val="002060"/>
          </a:solidFill>
        </p:spPr>
        <p:txBody>
          <a:bodyPr vert="horz" lIns="91440" tIns="45720" rIns="91440" bIns="45720" rtlCol="0">
            <a:normAutofit fontScale="3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2800" b="1" dirty="0">
              <a:solidFill>
                <a:schemeClr val="bg1"/>
              </a:solidFill>
            </a:endParaRPr>
          </a:p>
        </p:txBody>
      </p:sp>
    </p:spTree>
    <p:extLst>
      <p:ext uri="{BB962C8B-B14F-4D97-AF65-F5344CB8AC3E}">
        <p14:creationId xmlns:p14="http://schemas.microsoft.com/office/powerpoint/2010/main" val="1634881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48DBB75A-CB18-4DED-8F7B-EC0AEC0407DD}"/>
              </a:ext>
            </a:extLst>
          </p:cNvPr>
          <p:cNvGraphicFramePr>
            <a:graphicFrameLocks noGrp="1"/>
          </p:cNvGraphicFramePr>
          <p:nvPr>
            <p:extLst>
              <p:ext uri="{D42A27DB-BD31-4B8C-83A1-F6EECF244321}">
                <p14:modId xmlns:p14="http://schemas.microsoft.com/office/powerpoint/2010/main" val="3949084931"/>
              </p:ext>
            </p:extLst>
          </p:nvPr>
        </p:nvGraphicFramePr>
        <p:xfrm>
          <a:off x="235468" y="762000"/>
          <a:ext cx="8673064" cy="5940018"/>
        </p:xfrm>
        <a:graphic>
          <a:graphicData uri="http://schemas.openxmlformats.org/drawingml/2006/table">
            <a:tbl>
              <a:tblPr firstRow="1" bandRow="1">
                <a:tableStyleId>{5C22544A-7EE6-4342-B048-85BDC9FD1C3A}</a:tableStyleId>
              </a:tblPr>
              <a:tblGrid>
                <a:gridCol w="4042066">
                  <a:extLst>
                    <a:ext uri="{9D8B030D-6E8A-4147-A177-3AD203B41FA5}">
                      <a16:colId xmlns:a16="http://schemas.microsoft.com/office/drawing/2014/main" val="1800660536"/>
                    </a:ext>
                  </a:extLst>
                </a:gridCol>
                <a:gridCol w="4630998">
                  <a:extLst>
                    <a:ext uri="{9D8B030D-6E8A-4147-A177-3AD203B41FA5}">
                      <a16:colId xmlns:a16="http://schemas.microsoft.com/office/drawing/2014/main" val="2959212531"/>
                    </a:ext>
                  </a:extLst>
                </a:gridCol>
              </a:tblGrid>
              <a:tr h="46417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Gill Sans MT" panose="020B0502020104020203" pitchFamily="34" charset="0"/>
                        </a:rPr>
                        <a:t>What humans do</a:t>
                      </a:r>
                    </a:p>
                  </a:txBody>
                  <a:tcPr/>
                </a:tc>
                <a:tc>
                  <a:txBody>
                    <a:bodyPr/>
                    <a:lstStyle/>
                    <a:p>
                      <a:r>
                        <a:rPr lang="en-IN" sz="1600" dirty="0">
                          <a:latin typeface="Gill Sans MT" panose="020B0502020104020203" pitchFamily="34" charset="0"/>
                        </a:rPr>
                        <a:t>What is the that technique</a:t>
                      </a:r>
                      <a:r>
                        <a:rPr lang="en-IN" sz="1600" baseline="0" dirty="0">
                          <a:latin typeface="Gill Sans MT" panose="020B0502020104020203" pitchFamily="34" charset="0"/>
                        </a:rPr>
                        <a:t> in Machine Learning</a:t>
                      </a:r>
                      <a:endParaRPr lang="en-IN" sz="1600" dirty="0">
                        <a:latin typeface="Gill Sans MT" panose="020B0502020104020203" pitchFamily="34" charset="0"/>
                      </a:endParaRPr>
                    </a:p>
                  </a:txBody>
                  <a:tcPr/>
                </a:tc>
                <a:extLst>
                  <a:ext uri="{0D108BD9-81ED-4DB2-BD59-A6C34878D82A}">
                    <a16:rowId xmlns:a16="http://schemas.microsoft.com/office/drawing/2014/main" val="3590165575"/>
                  </a:ext>
                </a:extLst>
              </a:tr>
              <a:tr h="789089">
                <a:tc>
                  <a:txBody>
                    <a:bodyPr/>
                    <a:lstStyle/>
                    <a:p>
                      <a:pPr marL="342900" marR="0" lvl="0" indent="-342900" algn="l" defTabSz="457200" rtl="0" eaLnBrk="1" fontAlgn="auto" latinLnBrk="0" hangingPunct="1">
                        <a:lnSpc>
                          <a:spcPct val="100000"/>
                        </a:lnSpc>
                        <a:spcBef>
                          <a:spcPts val="600"/>
                        </a:spcBef>
                        <a:spcAft>
                          <a:spcPts val="0"/>
                        </a:spcAft>
                        <a:buClr>
                          <a:srgbClr val="00B0F0"/>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646363"/>
                          </a:solidFill>
                          <a:effectLst/>
                          <a:uLnTx/>
                          <a:uFillTx/>
                          <a:latin typeface="Gill Sans MT" panose="020B0502020104020203" pitchFamily="34" charset="0"/>
                          <a:ea typeface="+mn-ea"/>
                          <a:cs typeface="Arial"/>
                        </a:rPr>
                        <a:t>Fit an appropriate distribution for the given data to gather density and peak information</a:t>
                      </a:r>
                    </a:p>
                  </a:txBody>
                  <a:tcPr/>
                </a:tc>
                <a:tc>
                  <a:txBody>
                    <a:bodyPr/>
                    <a:lstStyle/>
                    <a:p>
                      <a:pPr marL="342900" marR="0" lvl="0" indent="-342900" algn="l" defTabSz="457200" rtl="0" eaLnBrk="1" fontAlgn="auto" latinLnBrk="0" hangingPunct="1">
                        <a:lnSpc>
                          <a:spcPct val="100000"/>
                        </a:lnSpc>
                        <a:spcBef>
                          <a:spcPts val="600"/>
                        </a:spcBef>
                        <a:spcAft>
                          <a:spcPts val="0"/>
                        </a:spcAft>
                        <a:buClr>
                          <a:srgbClr val="00B0F0"/>
                        </a:buClr>
                        <a:buSzTx/>
                        <a:buFont typeface="Arial" panose="020B0604020202020204" pitchFamily="34" charset="0"/>
                        <a:buChar char="•"/>
                        <a:tabLst/>
                        <a:defRPr/>
                      </a:pPr>
                      <a:r>
                        <a:rPr kumimoji="0" lang="en-US" sz="1600" b="0" i="0" u="none" strike="noStrike" kern="1200" cap="none" spc="0" normalizeH="0" baseline="0" dirty="0">
                          <a:ln>
                            <a:noFill/>
                          </a:ln>
                          <a:solidFill>
                            <a:srgbClr val="646363"/>
                          </a:solidFill>
                          <a:effectLst/>
                          <a:uLnTx/>
                          <a:uFillTx/>
                          <a:latin typeface="Gill Sans MT" panose="020B0502020104020203" pitchFamily="34" charset="0"/>
                          <a:ea typeface="+mn-ea"/>
                          <a:cs typeface="Arial"/>
                        </a:rPr>
                        <a:t>Density estimation</a:t>
                      </a:r>
                    </a:p>
                  </a:txBody>
                  <a:tcPr/>
                </a:tc>
                <a:extLst>
                  <a:ext uri="{0D108BD9-81ED-4DB2-BD59-A6C34878D82A}">
                    <a16:rowId xmlns:a16="http://schemas.microsoft.com/office/drawing/2014/main" val="608587710"/>
                  </a:ext>
                </a:extLst>
              </a:tr>
              <a:tr h="803952">
                <a:tc>
                  <a:txBody>
                    <a:bodyPr/>
                    <a:lstStyle/>
                    <a:p>
                      <a:pPr marL="342900" marR="0" lvl="0" indent="-342900" algn="l" defTabSz="457200" rtl="0" eaLnBrk="1" fontAlgn="auto" latinLnBrk="0" hangingPunct="1">
                        <a:lnSpc>
                          <a:spcPct val="100000"/>
                        </a:lnSpc>
                        <a:spcBef>
                          <a:spcPts val="600"/>
                        </a:spcBef>
                        <a:spcAft>
                          <a:spcPts val="0"/>
                        </a:spcAft>
                        <a:buClr>
                          <a:srgbClr val="00B0F0"/>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646363"/>
                          </a:solidFill>
                          <a:effectLst/>
                          <a:uLnTx/>
                          <a:uFillTx/>
                          <a:latin typeface="Gill Sans MT" panose="020B0502020104020203" pitchFamily="34" charset="0"/>
                          <a:ea typeface="+mn-ea"/>
                          <a:cs typeface="Arial"/>
                        </a:rPr>
                        <a:t>Combine many methods to get a best result</a:t>
                      </a:r>
                    </a:p>
                  </a:txBody>
                  <a:tcPr/>
                </a:tc>
                <a:tc>
                  <a:txBody>
                    <a:bodyPr/>
                    <a:lstStyle/>
                    <a:p>
                      <a:pPr marL="342900" marR="0" lvl="0" indent="-342900" algn="l" defTabSz="457200" rtl="0" eaLnBrk="1" fontAlgn="auto" latinLnBrk="0" hangingPunct="1">
                        <a:lnSpc>
                          <a:spcPct val="100000"/>
                        </a:lnSpc>
                        <a:spcBef>
                          <a:spcPts val="600"/>
                        </a:spcBef>
                        <a:spcAft>
                          <a:spcPts val="0"/>
                        </a:spcAft>
                        <a:buClr>
                          <a:srgbClr val="00B0F0"/>
                        </a:buClr>
                        <a:buSzTx/>
                        <a:buFont typeface="Arial" panose="020B0604020202020204" pitchFamily="34" charset="0"/>
                        <a:buChar char="•"/>
                        <a:tabLst/>
                        <a:defRPr/>
                      </a:pPr>
                      <a:r>
                        <a:rPr kumimoji="0" lang="en-US" sz="1600" b="0" i="0" u="none" strike="noStrike" kern="1200" cap="none" spc="0" normalizeH="0" baseline="0" dirty="0">
                          <a:ln>
                            <a:noFill/>
                          </a:ln>
                          <a:solidFill>
                            <a:srgbClr val="646363"/>
                          </a:solidFill>
                          <a:effectLst/>
                          <a:uLnTx/>
                          <a:uFillTx/>
                          <a:latin typeface="Gill Sans MT" panose="020B0502020104020203" pitchFamily="34" charset="0"/>
                          <a:ea typeface="+mn-ea"/>
                          <a:cs typeface="Arial"/>
                        </a:rPr>
                        <a:t>Ensemble learning</a:t>
                      </a:r>
                    </a:p>
                  </a:txBody>
                  <a:tcPr/>
                </a:tc>
                <a:extLst>
                  <a:ext uri="{0D108BD9-81ED-4DB2-BD59-A6C34878D82A}">
                    <a16:rowId xmlns:a16="http://schemas.microsoft.com/office/drawing/2014/main" val="209761129"/>
                  </a:ext>
                </a:extLst>
              </a:tr>
              <a:tr h="803952">
                <a:tc>
                  <a:txBody>
                    <a:bodyPr/>
                    <a:lstStyle/>
                    <a:p>
                      <a:pPr marL="342900" marR="0" lvl="0" indent="-342900" algn="l" defTabSz="457200" rtl="0" eaLnBrk="1" fontAlgn="auto" latinLnBrk="0" hangingPunct="1">
                        <a:lnSpc>
                          <a:spcPct val="100000"/>
                        </a:lnSpc>
                        <a:spcBef>
                          <a:spcPts val="600"/>
                        </a:spcBef>
                        <a:spcAft>
                          <a:spcPts val="0"/>
                        </a:spcAft>
                        <a:buClr>
                          <a:srgbClr val="00B0F0"/>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646363"/>
                          </a:solidFill>
                          <a:effectLst/>
                          <a:uLnTx/>
                          <a:uFillTx/>
                          <a:latin typeface="Gill Sans MT" panose="020B0502020104020203" pitchFamily="34" charset="0"/>
                          <a:ea typeface="+mn-ea"/>
                          <a:cs typeface="Arial"/>
                        </a:rPr>
                        <a:t>Find the odd man out in the given data</a:t>
                      </a:r>
                    </a:p>
                  </a:txBody>
                  <a:tcPr/>
                </a:tc>
                <a:tc>
                  <a:txBody>
                    <a:bodyPr/>
                    <a:lstStyle/>
                    <a:p>
                      <a:pPr marL="342900" marR="0" lvl="0" indent="-342900" algn="l" defTabSz="457200" rtl="0" eaLnBrk="1" fontAlgn="auto" latinLnBrk="0" hangingPunct="1">
                        <a:lnSpc>
                          <a:spcPct val="100000"/>
                        </a:lnSpc>
                        <a:spcBef>
                          <a:spcPts val="600"/>
                        </a:spcBef>
                        <a:spcAft>
                          <a:spcPts val="0"/>
                        </a:spcAft>
                        <a:buClr>
                          <a:srgbClr val="00B0F0"/>
                        </a:buClr>
                        <a:buSzTx/>
                        <a:buFont typeface="Arial" panose="020B0604020202020204" pitchFamily="34" charset="0"/>
                        <a:buChar char="•"/>
                        <a:tabLst/>
                        <a:defRPr/>
                      </a:pPr>
                      <a:r>
                        <a:rPr kumimoji="0" lang="en-US" sz="1600" b="0" i="0" u="none" strike="noStrike" kern="1200" cap="none" spc="0" normalizeH="0" baseline="0" dirty="0">
                          <a:ln>
                            <a:noFill/>
                          </a:ln>
                          <a:solidFill>
                            <a:srgbClr val="646363"/>
                          </a:solidFill>
                          <a:effectLst/>
                          <a:uLnTx/>
                          <a:uFillTx/>
                          <a:latin typeface="Gill Sans MT" panose="020B0502020104020203" pitchFamily="34" charset="0"/>
                          <a:ea typeface="+mn-ea"/>
                          <a:cs typeface="Arial"/>
                        </a:rPr>
                        <a:t>Outlier detection or Novelty detection or Anomaly detection</a:t>
                      </a:r>
                    </a:p>
                  </a:txBody>
                  <a:tcPr/>
                </a:tc>
                <a:extLst>
                  <a:ext uri="{0D108BD9-81ED-4DB2-BD59-A6C34878D82A}">
                    <a16:rowId xmlns:a16="http://schemas.microsoft.com/office/drawing/2014/main" val="3810589029"/>
                  </a:ext>
                </a:extLst>
              </a:tr>
              <a:tr h="789089">
                <a:tc>
                  <a:txBody>
                    <a:bodyPr/>
                    <a:lstStyle/>
                    <a:p>
                      <a:pPr marL="342900" marR="0" lvl="0" indent="-342900" algn="l" defTabSz="457200" rtl="0" eaLnBrk="1" fontAlgn="auto" latinLnBrk="0" hangingPunct="1">
                        <a:lnSpc>
                          <a:spcPct val="100000"/>
                        </a:lnSpc>
                        <a:spcBef>
                          <a:spcPts val="600"/>
                        </a:spcBef>
                        <a:spcAft>
                          <a:spcPts val="0"/>
                        </a:spcAft>
                        <a:buClr>
                          <a:srgbClr val="00B0F0"/>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646363"/>
                          </a:solidFill>
                          <a:effectLst/>
                          <a:uLnTx/>
                          <a:uFillTx/>
                          <a:latin typeface="Gill Sans MT" panose="020B0502020104020203" pitchFamily="34" charset="0"/>
                          <a:ea typeface="+mn-ea"/>
                          <a:cs typeface="Arial"/>
                        </a:rPr>
                        <a:t>Simulate the way the brain works and find a solution to a problem</a:t>
                      </a:r>
                    </a:p>
                  </a:txBody>
                  <a:tcPr/>
                </a:tc>
                <a:tc>
                  <a:txBody>
                    <a:bodyPr/>
                    <a:lstStyle/>
                    <a:p>
                      <a:pPr marL="342900" marR="0" lvl="0" indent="-342900" algn="l" defTabSz="457200" rtl="0" eaLnBrk="1" fontAlgn="auto" latinLnBrk="0" hangingPunct="1">
                        <a:lnSpc>
                          <a:spcPct val="100000"/>
                        </a:lnSpc>
                        <a:spcBef>
                          <a:spcPts val="600"/>
                        </a:spcBef>
                        <a:spcAft>
                          <a:spcPts val="0"/>
                        </a:spcAft>
                        <a:buClr>
                          <a:srgbClr val="00B0F0"/>
                        </a:buClr>
                        <a:buSzTx/>
                        <a:buFont typeface="Arial" panose="020B0604020202020204" pitchFamily="34" charset="0"/>
                        <a:buChar char="•"/>
                        <a:tabLst/>
                        <a:defRPr/>
                      </a:pPr>
                      <a:r>
                        <a:rPr kumimoji="0" lang="en-US" sz="1600" b="0" i="0" u="none" strike="noStrike" kern="1200" cap="none" spc="0" normalizeH="0" baseline="0" dirty="0">
                          <a:ln>
                            <a:noFill/>
                          </a:ln>
                          <a:solidFill>
                            <a:srgbClr val="646363"/>
                          </a:solidFill>
                          <a:effectLst/>
                          <a:uLnTx/>
                          <a:uFillTx/>
                          <a:latin typeface="Gill Sans MT" panose="020B0502020104020203" pitchFamily="34" charset="0"/>
                          <a:ea typeface="+mn-ea"/>
                          <a:cs typeface="Arial"/>
                        </a:rPr>
                        <a:t>Neural networks and deep learning – (our next session – Day 3)</a:t>
                      </a:r>
                    </a:p>
                  </a:txBody>
                  <a:tcPr/>
                </a:tc>
                <a:extLst>
                  <a:ext uri="{0D108BD9-81ED-4DB2-BD59-A6C34878D82A}">
                    <a16:rowId xmlns:a16="http://schemas.microsoft.com/office/drawing/2014/main" val="10004"/>
                  </a:ext>
                </a:extLst>
              </a:tr>
              <a:tr h="789089">
                <a:tc>
                  <a:txBody>
                    <a:bodyPr/>
                    <a:lstStyle/>
                    <a:p>
                      <a:pPr marL="342900" marR="0" lvl="0" indent="-342900" algn="l" defTabSz="457200" rtl="0" eaLnBrk="1" fontAlgn="auto" latinLnBrk="0" hangingPunct="1">
                        <a:lnSpc>
                          <a:spcPct val="100000"/>
                        </a:lnSpc>
                        <a:spcBef>
                          <a:spcPts val="600"/>
                        </a:spcBef>
                        <a:spcAft>
                          <a:spcPts val="0"/>
                        </a:spcAft>
                        <a:buClr>
                          <a:srgbClr val="00B0F0"/>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646363"/>
                          </a:solidFill>
                          <a:effectLst/>
                          <a:uLnTx/>
                          <a:uFillTx/>
                          <a:latin typeface="Gill Sans MT" panose="020B0502020104020203" pitchFamily="34" charset="0"/>
                          <a:ea typeface="+mn-ea"/>
                          <a:cs typeface="Arial"/>
                        </a:rPr>
                        <a:t>Top 10 movies, Top 10 songs, Top 10 stocks to pick, Top 10 colleges to study</a:t>
                      </a:r>
                    </a:p>
                  </a:txBody>
                  <a:tcPr/>
                </a:tc>
                <a:tc>
                  <a:txBody>
                    <a:bodyPr/>
                    <a:lstStyle/>
                    <a:p>
                      <a:pPr marL="342900" marR="0" lvl="0" indent="-342900" algn="l" defTabSz="457200" rtl="0" eaLnBrk="1" fontAlgn="auto" latinLnBrk="0" hangingPunct="1">
                        <a:lnSpc>
                          <a:spcPct val="100000"/>
                        </a:lnSpc>
                        <a:spcBef>
                          <a:spcPts val="600"/>
                        </a:spcBef>
                        <a:spcAft>
                          <a:spcPts val="0"/>
                        </a:spcAft>
                        <a:buClr>
                          <a:srgbClr val="00B0F0"/>
                        </a:buClr>
                        <a:buSzTx/>
                        <a:buFont typeface="Arial" panose="020B0604020202020204" pitchFamily="34" charset="0"/>
                        <a:buChar char="•"/>
                        <a:tabLst/>
                        <a:defRPr/>
                      </a:pPr>
                      <a:r>
                        <a:rPr kumimoji="0" lang="en-US" sz="1600" b="0" i="0" u="none" strike="noStrike" kern="1200" cap="none" spc="0" normalizeH="0" baseline="0" dirty="0">
                          <a:ln>
                            <a:noFill/>
                          </a:ln>
                          <a:solidFill>
                            <a:srgbClr val="646363"/>
                          </a:solidFill>
                          <a:effectLst/>
                          <a:uLnTx/>
                          <a:uFillTx/>
                          <a:latin typeface="Gill Sans MT" panose="020B0502020104020203" pitchFamily="34" charset="0"/>
                          <a:ea typeface="+mn-ea"/>
                          <a:cs typeface="Arial"/>
                        </a:rPr>
                        <a:t>Ranking</a:t>
                      </a:r>
                    </a:p>
                  </a:txBody>
                  <a:tcPr/>
                </a:tc>
                <a:extLst>
                  <a:ext uri="{0D108BD9-81ED-4DB2-BD59-A6C34878D82A}">
                    <a16:rowId xmlns:a16="http://schemas.microsoft.com/office/drawing/2014/main" val="2277582970"/>
                  </a:ext>
                </a:extLst>
              </a:tr>
              <a:tr h="562767">
                <a:tc>
                  <a:txBody>
                    <a:bodyPr/>
                    <a:lstStyle/>
                    <a:p>
                      <a:pPr marL="342900" marR="0" lvl="0" indent="-342900" algn="l" defTabSz="457200" rtl="0" eaLnBrk="1" fontAlgn="auto" latinLnBrk="0" hangingPunct="1">
                        <a:lnSpc>
                          <a:spcPct val="100000"/>
                        </a:lnSpc>
                        <a:spcBef>
                          <a:spcPts val="600"/>
                        </a:spcBef>
                        <a:spcAft>
                          <a:spcPts val="0"/>
                        </a:spcAft>
                        <a:buClr>
                          <a:srgbClr val="00B0F0"/>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646363"/>
                          </a:solidFill>
                          <a:effectLst/>
                          <a:uLnTx/>
                          <a:uFillTx/>
                          <a:latin typeface="Gill Sans MT" panose="020B0502020104020203" pitchFamily="34" charset="0"/>
                          <a:ea typeface="+mn-ea"/>
                          <a:cs typeface="Arial"/>
                        </a:rPr>
                        <a:t>Learn from criticism and praise</a:t>
                      </a:r>
                    </a:p>
                  </a:txBody>
                  <a:tcPr/>
                </a:tc>
                <a:tc>
                  <a:txBody>
                    <a:bodyPr/>
                    <a:lstStyle/>
                    <a:p>
                      <a:pPr marL="342900" marR="0" lvl="0" indent="-342900" algn="l" defTabSz="457200" rtl="0" eaLnBrk="1" fontAlgn="auto" latinLnBrk="0" hangingPunct="1">
                        <a:lnSpc>
                          <a:spcPct val="100000"/>
                        </a:lnSpc>
                        <a:spcBef>
                          <a:spcPts val="600"/>
                        </a:spcBef>
                        <a:spcAft>
                          <a:spcPts val="0"/>
                        </a:spcAft>
                        <a:buClr>
                          <a:srgbClr val="00B0F0"/>
                        </a:buClr>
                        <a:buSzTx/>
                        <a:buFont typeface="Arial" panose="020B0604020202020204" pitchFamily="34" charset="0"/>
                        <a:buChar char="•"/>
                        <a:tabLst/>
                        <a:defRPr/>
                      </a:pPr>
                      <a:r>
                        <a:rPr kumimoji="0" lang="en-US" sz="1600" b="0" i="0" u="none" strike="noStrike" kern="1200" cap="none" spc="0" normalizeH="0" baseline="0" dirty="0">
                          <a:ln>
                            <a:noFill/>
                          </a:ln>
                          <a:solidFill>
                            <a:srgbClr val="646363"/>
                          </a:solidFill>
                          <a:effectLst/>
                          <a:uLnTx/>
                          <a:uFillTx/>
                          <a:latin typeface="Gill Sans MT" panose="020B0502020104020203" pitchFamily="34" charset="0"/>
                          <a:ea typeface="+mn-ea"/>
                          <a:cs typeface="Arial"/>
                        </a:rPr>
                        <a:t>Reinforcement Learning</a:t>
                      </a:r>
                    </a:p>
                  </a:txBody>
                  <a:tcPr/>
                </a:tc>
                <a:extLst>
                  <a:ext uri="{0D108BD9-81ED-4DB2-BD59-A6C34878D82A}">
                    <a16:rowId xmlns:a16="http://schemas.microsoft.com/office/drawing/2014/main" val="10006"/>
                  </a:ext>
                </a:extLst>
              </a:tr>
              <a:tr h="789089">
                <a:tc>
                  <a:txBody>
                    <a:bodyPr/>
                    <a:lstStyle/>
                    <a:p>
                      <a:pPr marL="342900" marR="0" lvl="0" indent="-342900" algn="l" defTabSz="457200" rtl="0" eaLnBrk="1" fontAlgn="auto" latinLnBrk="0" hangingPunct="1">
                        <a:lnSpc>
                          <a:spcPct val="100000"/>
                        </a:lnSpc>
                        <a:spcBef>
                          <a:spcPts val="600"/>
                        </a:spcBef>
                        <a:spcAft>
                          <a:spcPts val="0"/>
                        </a:spcAft>
                        <a:buClr>
                          <a:srgbClr val="00B0F0"/>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646363"/>
                          </a:solidFill>
                          <a:effectLst/>
                          <a:uLnTx/>
                          <a:uFillTx/>
                          <a:latin typeface="Gill Sans MT" panose="020B0502020104020203" pitchFamily="34" charset="0"/>
                          <a:ea typeface="+mn-ea"/>
                          <a:cs typeface="Arial"/>
                        </a:rPr>
                        <a:t>Understand how the genes retain and keep information and improvise</a:t>
                      </a:r>
                    </a:p>
                  </a:txBody>
                  <a:tcPr/>
                </a:tc>
                <a:tc>
                  <a:txBody>
                    <a:bodyPr/>
                    <a:lstStyle/>
                    <a:p>
                      <a:pPr marL="342900" marR="0" lvl="0" indent="-342900" algn="l" defTabSz="457200" rtl="0" eaLnBrk="1" fontAlgn="auto" latinLnBrk="0" hangingPunct="1">
                        <a:lnSpc>
                          <a:spcPct val="100000"/>
                        </a:lnSpc>
                        <a:spcBef>
                          <a:spcPts val="600"/>
                        </a:spcBef>
                        <a:spcAft>
                          <a:spcPts val="0"/>
                        </a:spcAft>
                        <a:buClr>
                          <a:srgbClr val="00B0F0"/>
                        </a:buClr>
                        <a:buSzTx/>
                        <a:buFont typeface="Arial" panose="020B0604020202020204" pitchFamily="34" charset="0"/>
                        <a:buChar char="•"/>
                        <a:tabLst/>
                        <a:defRPr/>
                      </a:pPr>
                      <a:r>
                        <a:rPr kumimoji="0" lang="en-US" sz="1600" b="0" i="0" u="none" strike="noStrike" kern="1200" cap="none" spc="0" normalizeH="0" baseline="0" dirty="0">
                          <a:ln>
                            <a:noFill/>
                          </a:ln>
                          <a:solidFill>
                            <a:srgbClr val="646363"/>
                          </a:solidFill>
                          <a:effectLst/>
                          <a:uLnTx/>
                          <a:uFillTx/>
                          <a:latin typeface="Gill Sans MT" panose="020B0502020104020203" pitchFamily="34" charset="0"/>
                          <a:ea typeface="+mn-ea"/>
                          <a:cs typeface="Arial"/>
                        </a:rPr>
                        <a:t>Genetic Algorithms</a:t>
                      </a:r>
                    </a:p>
                  </a:txBody>
                  <a:tcPr/>
                </a:tc>
                <a:extLst>
                  <a:ext uri="{0D108BD9-81ED-4DB2-BD59-A6C34878D82A}">
                    <a16:rowId xmlns:a16="http://schemas.microsoft.com/office/drawing/2014/main" val="10007"/>
                  </a:ext>
                </a:extLst>
              </a:tr>
            </a:tbl>
          </a:graphicData>
        </a:graphic>
      </p:graphicFrame>
      <p:sp>
        <p:nvSpPr>
          <p:cNvPr id="5" name="Content Placeholder 2">
            <a:extLst>
              <a:ext uri="{FF2B5EF4-FFF2-40B4-BE49-F238E27FC236}">
                <a16:creationId xmlns:a16="http://schemas.microsoft.com/office/drawing/2014/main" id="{CA5EBDE7-2578-42D4-B689-50C15BE454C3}"/>
              </a:ext>
            </a:extLst>
          </p:cNvPr>
          <p:cNvSpPr txBox="1">
            <a:spLocks/>
          </p:cNvSpPr>
          <p:nvPr/>
        </p:nvSpPr>
        <p:spPr>
          <a:xfrm>
            <a:off x="0" y="10583"/>
            <a:ext cx="9144000" cy="599017"/>
          </a:xfrm>
          <a:prstGeom prst="rect">
            <a:avLst/>
          </a:prstGeom>
          <a:solidFill>
            <a:srgbClr val="002060"/>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a:solidFill>
                  <a:schemeClr val="bg1"/>
                </a:solidFill>
                <a:latin typeface="Gill Sans MT" panose="020B0502020104020203" pitchFamily="34" charset="0"/>
              </a:rPr>
              <a:t>Machine Learning Techniques – a comparison with humans</a:t>
            </a:r>
            <a:endParaRPr lang="en-US" sz="2800" b="1" dirty="0">
              <a:solidFill>
                <a:schemeClr val="bg1"/>
              </a:solidFill>
              <a:latin typeface="Gill Sans MT" panose="020B0502020104020203" pitchFamily="34" charset="0"/>
            </a:endParaRPr>
          </a:p>
        </p:txBody>
      </p:sp>
      <p:sp>
        <p:nvSpPr>
          <p:cNvPr id="6" name="Content Placeholder 2">
            <a:extLst>
              <a:ext uri="{FF2B5EF4-FFF2-40B4-BE49-F238E27FC236}">
                <a16:creationId xmlns:a16="http://schemas.microsoft.com/office/drawing/2014/main" id="{D36DB025-952E-402F-8BF0-3D11FC2B8E1F}"/>
              </a:ext>
            </a:extLst>
          </p:cNvPr>
          <p:cNvSpPr txBox="1">
            <a:spLocks/>
          </p:cNvSpPr>
          <p:nvPr/>
        </p:nvSpPr>
        <p:spPr>
          <a:xfrm>
            <a:off x="-1" y="6641041"/>
            <a:ext cx="9144000" cy="216959"/>
          </a:xfrm>
          <a:prstGeom prst="rect">
            <a:avLst/>
          </a:prstGeom>
          <a:solidFill>
            <a:srgbClr val="002060"/>
          </a:solidFill>
        </p:spPr>
        <p:txBody>
          <a:bodyPr vert="horz" lIns="91440" tIns="45720" rIns="91440" bIns="45720" rtlCol="0">
            <a:normAutofit fontScale="3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2800" b="1" dirty="0">
              <a:solidFill>
                <a:schemeClr val="bg1"/>
              </a:solidFill>
            </a:endParaRPr>
          </a:p>
        </p:txBody>
      </p:sp>
    </p:spTree>
    <p:extLst>
      <p:ext uri="{BB962C8B-B14F-4D97-AF65-F5344CB8AC3E}">
        <p14:creationId xmlns:p14="http://schemas.microsoft.com/office/powerpoint/2010/main" val="3270900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839" y="1045879"/>
            <a:ext cx="3853315" cy="479822"/>
          </a:xfrm>
        </p:spPr>
        <p:txBody>
          <a:bodyPr>
            <a:normAutofit/>
          </a:bodyPr>
          <a:lstStyle/>
          <a:p>
            <a:pPr algn="l"/>
            <a:r>
              <a:rPr lang="en-US" sz="2400" b="1" dirty="0">
                <a:solidFill>
                  <a:srgbClr val="002060"/>
                </a:solidFill>
                <a:latin typeface="Gill Sans MT" panose="020B0502020104020203" pitchFamily="34" charset="0"/>
              </a:rPr>
              <a:t>Classification</a:t>
            </a:r>
          </a:p>
        </p:txBody>
      </p:sp>
      <p:sp>
        <p:nvSpPr>
          <p:cNvPr id="3" name="Content Placeholder 2"/>
          <p:cNvSpPr>
            <a:spLocks noGrp="1"/>
          </p:cNvSpPr>
          <p:nvPr>
            <p:ph idx="1"/>
          </p:nvPr>
        </p:nvSpPr>
        <p:spPr>
          <a:xfrm>
            <a:off x="265392" y="1714500"/>
            <a:ext cx="3962731" cy="3943350"/>
          </a:xfrm>
        </p:spPr>
        <p:txBody>
          <a:bodyPr>
            <a:noAutofit/>
          </a:bodyPr>
          <a:lstStyle/>
          <a:p>
            <a:r>
              <a:rPr lang="en-US" sz="1600" dirty="0">
                <a:latin typeface="Gill Sans MT" panose="020B0502020104020203" pitchFamily="34" charset="0"/>
              </a:rPr>
              <a:t>KNN – K Nearest Neighbors</a:t>
            </a:r>
          </a:p>
          <a:p>
            <a:r>
              <a:rPr lang="en-US" sz="1600" dirty="0">
                <a:latin typeface="Gill Sans MT" panose="020B0502020104020203" pitchFamily="34" charset="0"/>
              </a:rPr>
              <a:t>Naïve Bayes</a:t>
            </a:r>
          </a:p>
          <a:p>
            <a:r>
              <a:rPr lang="en-US" sz="1600" dirty="0">
                <a:latin typeface="Gill Sans MT" panose="020B0502020104020203" pitchFamily="34" charset="0"/>
              </a:rPr>
              <a:t>Bayesian Networks</a:t>
            </a:r>
          </a:p>
          <a:p>
            <a:r>
              <a:rPr lang="en-US" sz="1600" dirty="0">
                <a:latin typeface="Gill Sans MT" panose="020B0502020104020203" pitchFamily="34" charset="0"/>
              </a:rPr>
              <a:t>Perceptron</a:t>
            </a:r>
          </a:p>
          <a:p>
            <a:r>
              <a:rPr lang="en-US" sz="1600" dirty="0">
                <a:latin typeface="Gill Sans MT" panose="020B0502020104020203" pitchFamily="34" charset="0"/>
              </a:rPr>
              <a:t>Support Vector Machines (SVM)</a:t>
            </a:r>
          </a:p>
          <a:p>
            <a:r>
              <a:rPr lang="en-US" sz="1600" dirty="0">
                <a:latin typeface="Gill Sans MT" panose="020B0502020104020203" pitchFamily="34" charset="0"/>
              </a:rPr>
              <a:t>Decision Trees</a:t>
            </a:r>
          </a:p>
          <a:p>
            <a:r>
              <a:rPr lang="en-US" sz="1600" dirty="0">
                <a:latin typeface="Gill Sans MT" panose="020B0502020104020203" pitchFamily="34" charset="0"/>
              </a:rPr>
              <a:t>Random Forests</a:t>
            </a:r>
          </a:p>
          <a:p>
            <a:r>
              <a:rPr lang="en-US" sz="1600" dirty="0">
                <a:latin typeface="Gill Sans MT" panose="020B0502020104020203" pitchFamily="34" charset="0"/>
              </a:rPr>
              <a:t>Deep learning based (CNN based) classification</a:t>
            </a:r>
          </a:p>
          <a:p>
            <a:r>
              <a:rPr lang="en-US" sz="1600" dirty="0">
                <a:latin typeface="Gill Sans MT" panose="020B0502020104020203" pitchFamily="34" charset="0"/>
              </a:rPr>
              <a:t>Logistic Regression</a:t>
            </a:r>
          </a:p>
          <a:p>
            <a:endParaRPr lang="en-US" sz="1600" dirty="0">
              <a:latin typeface="Gill Sans MT" panose="020B0502020104020203" pitchFamily="34" charset="0"/>
            </a:endParaRPr>
          </a:p>
        </p:txBody>
      </p:sp>
      <p:sp>
        <p:nvSpPr>
          <p:cNvPr id="5" name="Title 1"/>
          <p:cNvSpPr txBox="1">
            <a:spLocks/>
          </p:cNvSpPr>
          <p:nvPr/>
        </p:nvSpPr>
        <p:spPr>
          <a:xfrm>
            <a:off x="4755331" y="1073233"/>
            <a:ext cx="3345316" cy="479822"/>
          </a:xfrm>
          <a:prstGeom prst="rect">
            <a:avLst/>
          </a:prstGeom>
          <a:noFill/>
          <a:ln w="9525">
            <a:noFill/>
            <a:miter lim="800000"/>
            <a:headEnd/>
            <a:tailEnd/>
          </a:ln>
        </p:spPr>
        <p:txBody>
          <a:bodyPr vert="horz" wrap="square" lIns="0" tIns="45720" rIns="91440" bIns="45720" numCol="1" rtlCol="0" anchor="ctr" anchorCtr="0" compatLnSpc="1">
            <a:prstTxWarp prst="textNoShape">
              <a:avLst/>
            </a:prstTxWarp>
            <a:normAutofit fontScale="97500"/>
          </a:bodyPr>
          <a:lstStyle/>
          <a:p>
            <a:pPr defTabSz="457200">
              <a:lnSpc>
                <a:spcPct val="98000"/>
              </a:lnSpc>
              <a:spcBef>
                <a:spcPct val="0"/>
              </a:spcBef>
              <a:tabLst>
                <a:tab pos="457200" algn="l"/>
              </a:tabLst>
              <a:defRPr/>
            </a:pPr>
            <a:r>
              <a:rPr lang="en-US" sz="2600" b="1" u="sng" dirty="0">
                <a:solidFill>
                  <a:schemeClr val="tx2"/>
                </a:solidFill>
                <a:latin typeface="Gill Sans MT" panose="020B0502020104020203" pitchFamily="34" charset="0"/>
                <a:cs typeface="Arial"/>
              </a:rPr>
              <a:t>Clustering</a:t>
            </a:r>
          </a:p>
        </p:txBody>
      </p:sp>
      <p:sp>
        <p:nvSpPr>
          <p:cNvPr id="6" name="Content Placeholder 2"/>
          <p:cNvSpPr txBox="1">
            <a:spLocks/>
          </p:cNvSpPr>
          <p:nvPr/>
        </p:nvSpPr>
        <p:spPr>
          <a:xfrm>
            <a:off x="4419600" y="1738156"/>
            <a:ext cx="4587631" cy="4101123"/>
          </a:xfrm>
          <a:prstGeom prst="rect">
            <a:avLst/>
          </a:prstGeom>
        </p:spPr>
        <p:txBody>
          <a:bodyPr lIns="45720" tIns="45720" rIns="45720" bIns="45720" anchor="t" anchorCtr="0">
            <a:noAutofit/>
          </a:bodyPr>
          <a:lstStyle/>
          <a:p>
            <a:pPr marL="231775" indent="-231775" defTabSz="457200">
              <a:spcBef>
                <a:spcPts val="600"/>
              </a:spcBef>
              <a:buClr>
                <a:srgbClr val="00B0F0"/>
              </a:buClr>
              <a:buFont typeface="Arial" panose="020B0604020202020204" pitchFamily="34" charset="0"/>
              <a:buChar char="•"/>
              <a:defRPr/>
            </a:pPr>
            <a:r>
              <a:rPr lang="en-US" sz="1600" dirty="0">
                <a:solidFill>
                  <a:schemeClr val="accent2"/>
                </a:solidFill>
                <a:latin typeface="Gill Sans MT" panose="020B0502020104020203" pitchFamily="34" charset="0"/>
                <a:cs typeface="Arial"/>
              </a:rPr>
              <a:t>K – Means</a:t>
            </a:r>
          </a:p>
          <a:p>
            <a:pPr marL="231775" indent="-231775" defTabSz="457200">
              <a:spcBef>
                <a:spcPts val="600"/>
              </a:spcBef>
              <a:buClr>
                <a:srgbClr val="00B0F0"/>
              </a:buClr>
              <a:buFont typeface="Arial" panose="020B0604020202020204" pitchFamily="34" charset="0"/>
              <a:buChar char="•"/>
              <a:defRPr/>
            </a:pPr>
            <a:r>
              <a:rPr lang="en-US" sz="1600" dirty="0">
                <a:solidFill>
                  <a:schemeClr val="accent2"/>
                </a:solidFill>
                <a:latin typeface="Gill Sans MT" panose="020B0502020104020203" pitchFamily="34" charset="0"/>
                <a:cs typeface="Arial"/>
              </a:rPr>
              <a:t>Fuzzy K-Means</a:t>
            </a:r>
          </a:p>
          <a:p>
            <a:pPr marL="231775" indent="-231775" defTabSz="457200">
              <a:spcBef>
                <a:spcPts val="600"/>
              </a:spcBef>
              <a:buClr>
                <a:srgbClr val="00B0F0"/>
              </a:buClr>
              <a:buFont typeface="Arial" panose="020B0604020202020204" pitchFamily="34" charset="0"/>
              <a:buChar char="•"/>
              <a:defRPr/>
            </a:pPr>
            <a:r>
              <a:rPr lang="en-US" sz="1600" dirty="0">
                <a:solidFill>
                  <a:schemeClr val="accent2"/>
                </a:solidFill>
                <a:latin typeface="Gill Sans MT" panose="020B0502020104020203" pitchFamily="34" charset="0"/>
                <a:cs typeface="Arial"/>
              </a:rPr>
              <a:t>Mean Shift</a:t>
            </a:r>
          </a:p>
          <a:p>
            <a:pPr marL="231775" indent="-231775" defTabSz="457200">
              <a:spcBef>
                <a:spcPts val="600"/>
              </a:spcBef>
              <a:buClr>
                <a:srgbClr val="00B0F0"/>
              </a:buClr>
              <a:buFont typeface="Arial" panose="020B0604020202020204" pitchFamily="34" charset="0"/>
              <a:buChar char="•"/>
              <a:defRPr/>
            </a:pPr>
            <a:r>
              <a:rPr lang="en-US" sz="1600" dirty="0">
                <a:solidFill>
                  <a:schemeClr val="accent2"/>
                </a:solidFill>
                <a:latin typeface="Gill Sans MT" panose="020B0502020104020203" pitchFamily="34" charset="0"/>
                <a:cs typeface="Arial"/>
              </a:rPr>
              <a:t>DBSCAN</a:t>
            </a:r>
          </a:p>
          <a:p>
            <a:pPr marL="231775" indent="-231775" defTabSz="457200">
              <a:spcBef>
                <a:spcPts val="600"/>
              </a:spcBef>
              <a:buClr>
                <a:srgbClr val="00B0F0"/>
              </a:buClr>
              <a:buFont typeface="Arial" panose="020B0604020202020204" pitchFamily="34" charset="0"/>
              <a:buChar char="•"/>
              <a:defRPr/>
            </a:pPr>
            <a:r>
              <a:rPr lang="en-US" sz="1600" dirty="0">
                <a:solidFill>
                  <a:schemeClr val="accent2"/>
                </a:solidFill>
                <a:latin typeface="Gill Sans MT" panose="020B0502020104020203" pitchFamily="34" charset="0"/>
                <a:cs typeface="Arial"/>
              </a:rPr>
              <a:t>OPTICS</a:t>
            </a:r>
          </a:p>
          <a:p>
            <a:pPr marL="231775" indent="-231775" defTabSz="457200">
              <a:spcBef>
                <a:spcPts val="600"/>
              </a:spcBef>
              <a:buClr>
                <a:srgbClr val="00B0F0"/>
              </a:buClr>
              <a:buFont typeface="Arial" panose="020B0604020202020204" pitchFamily="34" charset="0"/>
              <a:buChar char="•"/>
              <a:defRPr/>
            </a:pPr>
            <a:r>
              <a:rPr lang="en-US" sz="1600" dirty="0">
                <a:solidFill>
                  <a:schemeClr val="accent2"/>
                </a:solidFill>
                <a:latin typeface="Gill Sans MT" panose="020B0502020104020203" pitchFamily="34" charset="0"/>
                <a:cs typeface="Arial"/>
              </a:rPr>
              <a:t>Hierarchical Clustering</a:t>
            </a:r>
          </a:p>
          <a:p>
            <a:pPr marL="231775" indent="-231775" defTabSz="457200">
              <a:spcBef>
                <a:spcPts val="600"/>
              </a:spcBef>
              <a:buClr>
                <a:srgbClr val="00B0F0"/>
              </a:buClr>
              <a:buFont typeface="Arial" panose="020B0604020202020204" pitchFamily="34" charset="0"/>
              <a:buChar char="•"/>
              <a:defRPr/>
            </a:pPr>
            <a:r>
              <a:rPr lang="en-US" sz="1600" dirty="0">
                <a:solidFill>
                  <a:schemeClr val="accent2"/>
                </a:solidFill>
                <a:latin typeface="Gill Sans MT" panose="020B0502020104020203" pitchFamily="34" charset="0"/>
                <a:cs typeface="Arial"/>
              </a:rPr>
              <a:t>BIRCH (Balanced Iterative Reducing and Clustering using Hierarchies)</a:t>
            </a:r>
          </a:p>
          <a:p>
            <a:pPr marL="231775" indent="-231775" defTabSz="457200">
              <a:spcBef>
                <a:spcPts val="600"/>
              </a:spcBef>
              <a:buClr>
                <a:srgbClr val="00B0F0"/>
              </a:buClr>
              <a:buFont typeface="Arial" panose="020B0604020202020204" pitchFamily="34" charset="0"/>
              <a:buChar char="•"/>
              <a:defRPr/>
            </a:pPr>
            <a:endParaRPr lang="en-US" sz="1600" dirty="0">
              <a:solidFill>
                <a:schemeClr val="accent2"/>
              </a:solidFill>
              <a:latin typeface="Gill Sans MT" panose="020B0502020104020203" pitchFamily="34" charset="0"/>
              <a:cs typeface="Arial"/>
            </a:endParaRPr>
          </a:p>
        </p:txBody>
      </p:sp>
      <p:sp>
        <p:nvSpPr>
          <p:cNvPr id="4" name="Date Placeholder 3">
            <a:extLst>
              <a:ext uri="{FF2B5EF4-FFF2-40B4-BE49-F238E27FC236}">
                <a16:creationId xmlns:a16="http://schemas.microsoft.com/office/drawing/2014/main" id="{0E588A89-CD1D-4125-A9C5-1A43922A99D6}"/>
              </a:ext>
            </a:extLst>
          </p:cNvPr>
          <p:cNvSpPr>
            <a:spLocks noGrp="1"/>
          </p:cNvSpPr>
          <p:nvPr>
            <p:ph type="dt" sz="half" idx="10"/>
          </p:nvPr>
        </p:nvSpPr>
        <p:spPr/>
        <p:txBody>
          <a:bodyPr/>
          <a:lstStyle/>
          <a:p>
            <a:fld id="{F997064F-6C83-4108-A7C7-DE38E90AD434}" type="datetime1">
              <a:rPr lang="en-US" smtClean="0"/>
              <a:t>12/21/2021</a:t>
            </a:fld>
            <a:endParaRPr lang="en-US"/>
          </a:p>
        </p:txBody>
      </p:sp>
      <p:sp>
        <p:nvSpPr>
          <p:cNvPr id="7" name="Footer Placeholder 6">
            <a:extLst>
              <a:ext uri="{FF2B5EF4-FFF2-40B4-BE49-F238E27FC236}">
                <a16:creationId xmlns:a16="http://schemas.microsoft.com/office/drawing/2014/main" id="{4AD2880A-73EC-4A08-A226-A187C9C63DEE}"/>
              </a:ext>
            </a:extLst>
          </p:cNvPr>
          <p:cNvSpPr>
            <a:spLocks noGrp="1"/>
          </p:cNvSpPr>
          <p:nvPr>
            <p:ph type="ftr" sz="quarter" idx="11"/>
          </p:nvPr>
        </p:nvSpPr>
        <p:spPr/>
        <p:txBody>
          <a:bodyPr/>
          <a:lstStyle/>
          <a:p>
            <a:r>
              <a:rPr lang="en-US"/>
              <a:t>AI, ML and Data Science</a:t>
            </a:r>
          </a:p>
        </p:txBody>
      </p:sp>
      <p:sp>
        <p:nvSpPr>
          <p:cNvPr id="8" name="Slide Number Placeholder 7">
            <a:extLst>
              <a:ext uri="{FF2B5EF4-FFF2-40B4-BE49-F238E27FC236}">
                <a16:creationId xmlns:a16="http://schemas.microsoft.com/office/drawing/2014/main" id="{6501DED9-086D-487D-A14A-3B19E1B54428}"/>
              </a:ext>
            </a:extLst>
          </p:cNvPr>
          <p:cNvSpPr>
            <a:spLocks noGrp="1"/>
          </p:cNvSpPr>
          <p:nvPr>
            <p:ph type="sldNum" sz="quarter" idx="12"/>
          </p:nvPr>
        </p:nvSpPr>
        <p:spPr/>
        <p:txBody>
          <a:bodyPr/>
          <a:lstStyle/>
          <a:p>
            <a:fld id="{36699ABD-673D-4FAF-8F98-2879DA2219FF}" type="slidenum">
              <a:rPr lang="en-US" smtClean="0"/>
              <a:t>25</a:t>
            </a:fld>
            <a:endParaRPr lang="en-US"/>
          </a:p>
        </p:txBody>
      </p:sp>
      <p:sp>
        <p:nvSpPr>
          <p:cNvPr id="9" name="Content Placeholder 2">
            <a:extLst>
              <a:ext uri="{FF2B5EF4-FFF2-40B4-BE49-F238E27FC236}">
                <a16:creationId xmlns:a16="http://schemas.microsoft.com/office/drawing/2014/main" id="{4683EC2B-47D3-4B59-9059-D5F1F0B5063B}"/>
              </a:ext>
            </a:extLst>
          </p:cNvPr>
          <p:cNvSpPr txBox="1">
            <a:spLocks/>
          </p:cNvSpPr>
          <p:nvPr/>
        </p:nvSpPr>
        <p:spPr>
          <a:xfrm>
            <a:off x="0" y="10583"/>
            <a:ext cx="9144000" cy="599017"/>
          </a:xfrm>
          <a:prstGeom prst="rect">
            <a:avLst/>
          </a:prstGeom>
          <a:solidFill>
            <a:srgbClr val="002060"/>
          </a:solidFill>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4000" dirty="0">
                <a:solidFill>
                  <a:schemeClr val="bg1"/>
                </a:solidFill>
                <a:latin typeface="Gill Sans MT" panose="020B0502020104020203" pitchFamily="34" charset="0"/>
              </a:rPr>
              <a:t>Classification  &amp; Clustering Algorithms</a:t>
            </a:r>
            <a:endParaRPr lang="en-US" sz="2800" b="1" dirty="0">
              <a:solidFill>
                <a:schemeClr val="bg1"/>
              </a:solidFill>
              <a:latin typeface="Gill Sans MT" panose="020B0502020104020203" pitchFamily="34" charset="0"/>
            </a:endParaRPr>
          </a:p>
        </p:txBody>
      </p:sp>
      <p:sp>
        <p:nvSpPr>
          <p:cNvPr id="10" name="Content Placeholder 2">
            <a:extLst>
              <a:ext uri="{FF2B5EF4-FFF2-40B4-BE49-F238E27FC236}">
                <a16:creationId xmlns:a16="http://schemas.microsoft.com/office/drawing/2014/main" id="{6DF1D279-AA53-4600-92A3-8A77AF0CEA88}"/>
              </a:ext>
            </a:extLst>
          </p:cNvPr>
          <p:cNvSpPr txBox="1">
            <a:spLocks/>
          </p:cNvSpPr>
          <p:nvPr/>
        </p:nvSpPr>
        <p:spPr>
          <a:xfrm>
            <a:off x="-1" y="6641041"/>
            <a:ext cx="9144000" cy="216959"/>
          </a:xfrm>
          <a:prstGeom prst="rect">
            <a:avLst/>
          </a:prstGeom>
          <a:solidFill>
            <a:srgbClr val="002060"/>
          </a:solidFill>
        </p:spPr>
        <p:txBody>
          <a:bodyPr vert="horz" lIns="91440" tIns="45720" rIns="91440" bIns="45720" rtlCol="0">
            <a:normAutofit fontScale="3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2800" b="1" dirty="0">
              <a:solidFill>
                <a:schemeClr val="bg1"/>
              </a:solidFill>
            </a:endParaRPr>
          </a:p>
        </p:txBody>
      </p:sp>
    </p:spTree>
    <p:extLst>
      <p:ext uri="{BB962C8B-B14F-4D97-AF65-F5344CB8AC3E}">
        <p14:creationId xmlns:p14="http://schemas.microsoft.com/office/powerpoint/2010/main" val="2569851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5392" y="894291"/>
            <a:ext cx="8497935" cy="4763559"/>
          </a:xfrm>
        </p:spPr>
        <p:txBody>
          <a:bodyPr>
            <a:noAutofit/>
          </a:bodyPr>
          <a:lstStyle/>
          <a:p>
            <a:r>
              <a:rPr lang="en-GB" sz="2400" dirty="0">
                <a:latin typeface="Gill Sans MT" panose="020B0502020104020203" pitchFamily="34" charset="0"/>
              </a:rPr>
              <a:t>SARSA – State Action Reward State Action</a:t>
            </a:r>
          </a:p>
          <a:p>
            <a:r>
              <a:rPr lang="en-GB" sz="2400" dirty="0">
                <a:latin typeface="Gill Sans MT" panose="020B0502020104020203" pitchFamily="34" charset="0"/>
              </a:rPr>
              <a:t>Q-Learning – ‘Q’ means Quality – quality of an action in a given state</a:t>
            </a:r>
          </a:p>
          <a:p>
            <a:r>
              <a:rPr lang="en-GB" sz="2400" dirty="0">
                <a:latin typeface="Gill Sans MT" panose="020B0502020104020203" pitchFamily="34" charset="0"/>
              </a:rPr>
              <a:t>DQN – Deep Q Network</a:t>
            </a:r>
          </a:p>
          <a:p>
            <a:r>
              <a:rPr lang="en-GB" sz="2400" dirty="0">
                <a:latin typeface="Gill Sans MT" panose="020B0502020104020203" pitchFamily="34" charset="0"/>
              </a:rPr>
              <a:t>DDPG – Deep Deterministic Policy Gradient</a:t>
            </a:r>
          </a:p>
        </p:txBody>
      </p:sp>
      <p:sp>
        <p:nvSpPr>
          <p:cNvPr id="4" name="Date Placeholder 3">
            <a:extLst>
              <a:ext uri="{FF2B5EF4-FFF2-40B4-BE49-F238E27FC236}">
                <a16:creationId xmlns:a16="http://schemas.microsoft.com/office/drawing/2014/main" id="{7572744D-7D32-4F45-B084-4E6745F4413B}"/>
              </a:ext>
            </a:extLst>
          </p:cNvPr>
          <p:cNvSpPr>
            <a:spLocks noGrp="1"/>
          </p:cNvSpPr>
          <p:nvPr>
            <p:ph type="dt" sz="half" idx="10"/>
          </p:nvPr>
        </p:nvSpPr>
        <p:spPr/>
        <p:txBody>
          <a:bodyPr/>
          <a:lstStyle/>
          <a:p>
            <a:fld id="{EE7D9782-6873-41FB-B170-CE3A275EDADD}" type="datetime1">
              <a:rPr lang="en-US" smtClean="0"/>
              <a:t>12/21/2021</a:t>
            </a:fld>
            <a:endParaRPr lang="en-US"/>
          </a:p>
        </p:txBody>
      </p:sp>
      <p:sp>
        <p:nvSpPr>
          <p:cNvPr id="5" name="Footer Placeholder 4">
            <a:extLst>
              <a:ext uri="{FF2B5EF4-FFF2-40B4-BE49-F238E27FC236}">
                <a16:creationId xmlns:a16="http://schemas.microsoft.com/office/drawing/2014/main" id="{639FC650-7CF7-4CD8-BBA9-5D9E8374B1A1}"/>
              </a:ext>
            </a:extLst>
          </p:cNvPr>
          <p:cNvSpPr>
            <a:spLocks noGrp="1"/>
          </p:cNvSpPr>
          <p:nvPr>
            <p:ph type="ftr" sz="quarter" idx="11"/>
          </p:nvPr>
        </p:nvSpPr>
        <p:spPr/>
        <p:txBody>
          <a:bodyPr/>
          <a:lstStyle/>
          <a:p>
            <a:r>
              <a:rPr lang="en-US"/>
              <a:t>AI, ML and Data Science</a:t>
            </a:r>
          </a:p>
        </p:txBody>
      </p:sp>
      <p:sp>
        <p:nvSpPr>
          <p:cNvPr id="6" name="Slide Number Placeholder 5">
            <a:extLst>
              <a:ext uri="{FF2B5EF4-FFF2-40B4-BE49-F238E27FC236}">
                <a16:creationId xmlns:a16="http://schemas.microsoft.com/office/drawing/2014/main" id="{88F699B7-5CE4-4733-B657-23E7A13EE08A}"/>
              </a:ext>
            </a:extLst>
          </p:cNvPr>
          <p:cNvSpPr>
            <a:spLocks noGrp="1"/>
          </p:cNvSpPr>
          <p:nvPr>
            <p:ph type="sldNum" sz="quarter" idx="12"/>
          </p:nvPr>
        </p:nvSpPr>
        <p:spPr/>
        <p:txBody>
          <a:bodyPr/>
          <a:lstStyle/>
          <a:p>
            <a:fld id="{36699ABD-673D-4FAF-8F98-2879DA2219FF}" type="slidenum">
              <a:rPr lang="en-US" smtClean="0"/>
              <a:t>26</a:t>
            </a:fld>
            <a:endParaRPr lang="en-US"/>
          </a:p>
        </p:txBody>
      </p:sp>
      <p:sp>
        <p:nvSpPr>
          <p:cNvPr id="7" name="Content Placeholder 2">
            <a:extLst>
              <a:ext uri="{FF2B5EF4-FFF2-40B4-BE49-F238E27FC236}">
                <a16:creationId xmlns:a16="http://schemas.microsoft.com/office/drawing/2014/main" id="{B25F9FA6-3225-4980-8A7E-0DF10EF48452}"/>
              </a:ext>
            </a:extLst>
          </p:cNvPr>
          <p:cNvSpPr txBox="1">
            <a:spLocks/>
          </p:cNvSpPr>
          <p:nvPr/>
        </p:nvSpPr>
        <p:spPr>
          <a:xfrm>
            <a:off x="0" y="10583"/>
            <a:ext cx="9144000" cy="599017"/>
          </a:xfrm>
          <a:prstGeom prst="rect">
            <a:avLst/>
          </a:prstGeom>
          <a:solidFill>
            <a:srgbClr val="002060"/>
          </a:solidFill>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4000">
                <a:solidFill>
                  <a:schemeClr val="bg1"/>
                </a:solidFill>
                <a:latin typeface="Gill Sans MT" panose="020B0502020104020203" pitchFamily="34" charset="0"/>
              </a:rPr>
              <a:t>Reinforcement Learning Techniques</a:t>
            </a:r>
            <a:endParaRPr lang="en-US" sz="2800" b="1" dirty="0">
              <a:solidFill>
                <a:schemeClr val="bg1"/>
              </a:solidFill>
              <a:latin typeface="Gill Sans MT" panose="020B0502020104020203" pitchFamily="34" charset="0"/>
            </a:endParaRPr>
          </a:p>
        </p:txBody>
      </p:sp>
      <p:sp>
        <p:nvSpPr>
          <p:cNvPr id="8" name="Content Placeholder 2">
            <a:extLst>
              <a:ext uri="{FF2B5EF4-FFF2-40B4-BE49-F238E27FC236}">
                <a16:creationId xmlns:a16="http://schemas.microsoft.com/office/drawing/2014/main" id="{58538C3D-E997-48FD-858E-E130F4C4BD49}"/>
              </a:ext>
            </a:extLst>
          </p:cNvPr>
          <p:cNvSpPr txBox="1">
            <a:spLocks/>
          </p:cNvSpPr>
          <p:nvPr/>
        </p:nvSpPr>
        <p:spPr>
          <a:xfrm>
            <a:off x="-1" y="6641041"/>
            <a:ext cx="9144000" cy="216959"/>
          </a:xfrm>
          <a:prstGeom prst="rect">
            <a:avLst/>
          </a:prstGeom>
          <a:solidFill>
            <a:srgbClr val="002060"/>
          </a:solidFill>
        </p:spPr>
        <p:txBody>
          <a:bodyPr vert="horz" lIns="91440" tIns="45720" rIns="91440" bIns="45720" rtlCol="0">
            <a:normAutofit fontScale="3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2800" b="1" dirty="0">
              <a:solidFill>
                <a:schemeClr val="bg1"/>
              </a:solidFill>
            </a:endParaRPr>
          </a:p>
        </p:txBody>
      </p:sp>
    </p:spTree>
    <p:extLst>
      <p:ext uri="{BB962C8B-B14F-4D97-AF65-F5344CB8AC3E}">
        <p14:creationId xmlns:p14="http://schemas.microsoft.com/office/powerpoint/2010/main" val="3666020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1"/>
          <p:cNvSpPr>
            <a:spLocks noGrp="1" noChangeArrowheads="1"/>
          </p:cNvSpPr>
          <p:nvPr>
            <p:ph idx="1"/>
          </p:nvPr>
        </p:nvSpPr>
        <p:spPr>
          <a:xfrm>
            <a:off x="117230" y="1367377"/>
            <a:ext cx="8909537" cy="4278094"/>
          </a:xfrm>
        </p:spPr>
        <p:txBody>
          <a:bodyPr wrap="square" anchor="ctr">
            <a:spAutoFit/>
          </a:bodyPr>
          <a:lstStyle/>
          <a:p>
            <a:pPr algn="just"/>
            <a:r>
              <a:rPr lang="en-US" sz="2000" b="1" i="0" dirty="0">
                <a:effectLst/>
                <a:latin typeface="Arial" panose="020B0604020202020204" pitchFamily="34" charset="0"/>
              </a:rPr>
              <a:t>Why is machine learning important?</a:t>
            </a:r>
          </a:p>
          <a:p>
            <a:pPr algn="just"/>
            <a:r>
              <a:rPr lang="en-US" sz="2000" dirty="0">
                <a:solidFill>
                  <a:srgbClr val="6C6C6C"/>
                </a:solidFill>
                <a:effectLst/>
              </a:rPr>
              <a:t>Machine learning is important because it gives enterprises a view of trends in customer behavior and business operational patterns, as well as supports the development of new products. Many of today's leading companies, such as Facebook, Google and Uber, make machine learning a central part of their operations. Machine learning has become a significant competitive differentiator for many companies.</a:t>
            </a:r>
          </a:p>
          <a:p>
            <a:pPr algn="just"/>
            <a:r>
              <a:rPr lang="en-US" sz="2000" b="1" i="0" dirty="0">
                <a:effectLst/>
                <a:latin typeface="Arial" panose="020B0604020202020204" pitchFamily="34" charset="0"/>
              </a:rPr>
              <a:t>What are the different types of machine learning?</a:t>
            </a:r>
          </a:p>
          <a:p>
            <a:pPr algn="just"/>
            <a:r>
              <a:rPr lang="en-US" sz="2000" dirty="0">
                <a:solidFill>
                  <a:srgbClr val="6C6C6C"/>
                </a:solidFill>
                <a:effectLst/>
              </a:rPr>
              <a:t>Classical machine learning is often categorized by how an algorithm learns to become more accurate in its predictions. There are four basic </a:t>
            </a:r>
            <a:r>
              <a:rPr lang="en-US" sz="2000" dirty="0" err="1">
                <a:solidFill>
                  <a:srgbClr val="6C6C6C"/>
                </a:solidFill>
                <a:effectLst/>
              </a:rPr>
              <a:t>approaches:</a:t>
            </a:r>
            <a:r>
              <a:rPr lang="en-US" sz="2000" u="sng" dirty="0" err="1">
                <a:solidFill>
                  <a:srgbClr val="00B3AC"/>
                </a:solidFill>
                <a:effectLst/>
                <a:hlinkClick r:id="rId2"/>
              </a:rPr>
              <a:t>supervised</a:t>
            </a:r>
            <a:r>
              <a:rPr lang="en-US" sz="2000" dirty="0">
                <a:solidFill>
                  <a:srgbClr val="6C6C6C"/>
                </a:solidFill>
                <a:effectLst/>
              </a:rPr>
              <a:t> learning, </a:t>
            </a:r>
            <a:r>
              <a:rPr lang="en-US" sz="2000" u="sng" dirty="0">
                <a:solidFill>
                  <a:srgbClr val="00B3AC"/>
                </a:solidFill>
                <a:effectLst/>
                <a:hlinkClick r:id="rId3"/>
              </a:rPr>
              <a:t>unsupervised</a:t>
            </a:r>
            <a:r>
              <a:rPr lang="en-US" sz="2000" dirty="0">
                <a:solidFill>
                  <a:srgbClr val="6C6C6C"/>
                </a:solidFill>
                <a:effectLst/>
              </a:rPr>
              <a:t> learning, semi-supervised learning and reinforcement learning. The type of algorithm data scientists choose to use depends on what type of data they want to predict.</a:t>
            </a:r>
          </a:p>
        </p:txBody>
      </p:sp>
      <p:sp>
        <p:nvSpPr>
          <p:cNvPr id="2" name="Date Placeholder 1">
            <a:extLst>
              <a:ext uri="{FF2B5EF4-FFF2-40B4-BE49-F238E27FC236}">
                <a16:creationId xmlns:a16="http://schemas.microsoft.com/office/drawing/2014/main" id="{3CA79255-D813-4A1B-9C55-B17C0FE3FBB7}"/>
              </a:ext>
            </a:extLst>
          </p:cNvPr>
          <p:cNvSpPr>
            <a:spLocks noGrp="1"/>
          </p:cNvSpPr>
          <p:nvPr>
            <p:ph type="dt" sz="half" idx="10"/>
          </p:nvPr>
        </p:nvSpPr>
        <p:spPr/>
        <p:txBody>
          <a:bodyPr/>
          <a:lstStyle/>
          <a:p>
            <a:fld id="{E550932C-1265-4F84-B792-DDF2E8DF7321}" type="datetime1">
              <a:rPr lang="en-US" smtClean="0"/>
              <a:t>12/21/2021</a:t>
            </a:fld>
            <a:endParaRPr lang="en-US"/>
          </a:p>
        </p:txBody>
      </p:sp>
      <p:sp>
        <p:nvSpPr>
          <p:cNvPr id="3" name="Footer Placeholder 2">
            <a:extLst>
              <a:ext uri="{FF2B5EF4-FFF2-40B4-BE49-F238E27FC236}">
                <a16:creationId xmlns:a16="http://schemas.microsoft.com/office/drawing/2014/main" id="{FF28FA04-BCF8-45BA-84D1-9B0E6D3AE601}"/>
              </a:ext>
            </a:extLst>
          </p:cNvPr>
          <p:cNvSpPr>
            <a:spLocks noGrp="1"/>
          </p:cNvSpPr>
          <p:nvPr>
            <p:ph type="ftr" sz="quarter" idx="11"/>
          </p:nvPr>
        </p:nvSpPr>
        <p:spPr/>
        <p:txBody>
          <a:bodyPr/>
          <a:lstStyle/>
          <a:p>
            <a:r>
              <a:rPr lang="en-US"/>
              <a:t>AI, ML and Data Science</a:t>
            </a:r>
          </a:p>
        </p:txBody>
      </p:sp>
      <p:sp>
        <p:nvSpPr>
          <p:cNvPr id="4" name="Slide Number Placeholder 3">
            <a:extLst>
              <a:ext uri="{FF2B5EF4-FFF2-40B4-BE49-F238E27FC236}">
                <a16:creationId xmlns:a16="http://schemas.microsoft.com/office/drawing/2014/main" id="{9A35DD6F-CF7C-4861-AA46-3F739685C500}"/>
              </a:ext>
            </a:extLst>
          </p:cNvPr>
          <p:cNvSpPr>
            <a:spLocks noGrp="1"/>
          </p:cNvSpPr>
          <p:nvPr>
            <p:ph type="sldNum" sz="quarter" idx="12"/>
          </p:nvPr>
        </p:nvSpPr>
        <p:spPr/>
        <p:txBody>
          <a:bodyPr/>
          <a:lstStyle/>
          <a:p>
            <a:fld id="{36699ABD-673D-4FAF-8F98-2879DA2219FF}" type="slidenum">
              <a:rPr lang="en-US" smtClean="0"/>
              <a:t>3</a:t>
            </a:fld>
            <a:endParaRPr lang="en-US"/>
          </a:p>
        </p:txBody>
      </p:sp>
      <p:sp>
        <p:nvSpPr>
          <p:cNvPr id="7" name="Content Placeholder 2">
            <a:extLst>
              <a:ext uri="{FF2B5EF4-FFF2-40B4-BE49-F238E27FC236}">
                <a16:creationId xmlns:a16="http://schemas.microsoft.com/office/drawing/2014/main" id="{4279CADC-D671-430F-94E0-78A11960414E}"/>
              </a:ext>
            </a:extLst>
          </p:cNvPr>
          <p:cNvSpPr txBox="1">
            <a:spLocks/>
          </p:cNvSpPr>
          <p:nvPr/>
        </p:nvSpPr>
        <p:spPr>
          <a:xfrm>
            <a:off x="0" y="10583"/>
            <a:ext cx="9144000" cy="599017"/>
          </a:xfrm>
          <a:prstGeom prst="rect">
            <a:avLst/>
          </a:prstGeom>
          <a:solidFill>
            <a:srgbClr val="002060"/>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IN" altLang="en-US" sz="2800" b="1" dirty="0">
                <a:solidFill>
                  <a:schemeClr val="bg1"/>
                </a:solidFill>
                <a:latin typeface="Gill Sans MT" panose="020B0502020104020203" pitchFamily="34" charset="0"/>
              </a:rPr>
              <a:t>Machine Learning</a:t>
            </a:r>
            <a:endParaRPr lang="en-US" sz="2800" b="1" dirty="0">
              <a:solidFill>
                <a:schemeClr val="bg1"/>
              </a:solidFill>
              <a:latin typeface="Gill Sans MT" panose="020B0502020104020203" pitchFamily="34" charset="0"/>
            </a:endParaRPr>
          </a:p>
        </p:txBody>
      </p:sp>
      <p:sp>
        <p:nvSpPr>
          <p:cNvPr id="8" name="Content Placeholder 2">
            <a:extLst>
              <a:ext uri="{FF2B5EF4-FFF2-40B4-BE49-F238E27FC236}">
                <a16:creationId xmlns:a16="http://schemas.microsoft.com/office/drawing/2014/main" id="{AA407026-1FF2-47A7-82D0-3E1065C91A86}"/>
              </a:ext>
            </a:extLst>
          </p:cNvPr>
          <p:cNvSpPr txBox="1">
            <a:spLocks/>
          </p:cNvSpPr>
          <p:nvPr/>
        </p:nvSpPr>
        <p:spPr>
          <a:xfrm>
            <a:off x="-1" y="6641041"/>
            <a:ext cx="9144000" cy="216959"/>
          </a:xfrm>
          <a:prstGeom prst="rect">
            <a:avLst/>
          </a:prstGeom>
          <a:solidFill>
            <a:srgbClr val="002060"/>
          </a:solidFill>
        </p:spPr>
        <p:txBody>
          <a:bodyPr vert="horz" lIns="91440" tIns="45720" rIns="91440" bIns="45720" rtlCol="0">
            <a:normAutofit fontScale="3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2800" b="1" dirty="0">
              <a:solidFill>
                <a:schemeClr val="bg1"/>
              </a:solidFill>
            </a:endParaRPr>
          </a:p>
        </p:txBody>
      </p:sp>
    </p:spTree>
    <p:extLst>
      <p:ext uri="{BB962C8B-B14F-4D97-AF65-F5344CB8AC3E}">
        <p14:creationId xmlns:p14="http://schemas.microsoft.com/office/powerpoint/2010/main" val="757130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1"/>
          <p:cNvSpPr>
            <a:spLocks noGrp="1" noChangeArrowheads="1"/>
          </p:cNvSpPr>
          <p:nvPr>
            <p:ph idx="1"/>
          </p:nvPr>
        </p:nvSpPr>
        <p:spPr>
          <a:xfrm>
            <a:off x="117230" y="1022668"/>
            <a:ext cx="8909537" cy="4967514"/>
          </a:xfrm>
        </p:spPr>
        <p:txBody>
          <a:bodyPr wrap="square" anchor="ctr">
            <a:spAutoFit/>
          </a:bodyPr>
          <a:lstStyle/>
          <a:p>
            <a:pPr algn="just">
              <a:buFont typeface="Arial" panose="020B0604020202020204" pitchFamily="34" charset="0"/>
              <a:buChar char="•"/>
            </a:pPr>
            <a:r>
              <a:rPr lang="en-US" sz="1800" b="1" i="0" dirty="0">
                <a:solidFill>
                  <a:srgbClr val="666666"/>
                </a:solidFill>
                <a:effectLst/>
                <a:latin typeface="Arial" panose="020B0604020202020204" pitchFamily="34" charset="0"/>
              </a:rPr>
              <a:t>Supervised learning:</a:t>
            </a:r>
            <a:r>
              <a:rPr lang="en-US" sz="1800" b="0" i="0" dirty="0">
                <a:solidFill>
                  <a:srgbClr val="666666"/>
                </a:solidFill>
                <a:effectLst/>
                <a:latin typeface="Arial" panose="020B0604020202020204" pitchFamily="34" charset="0"/>
              </a:rPr>
              <a:t> In this type of machine learning, </a:t>
            </a:r>
            <a:r>
              <a:rPr lang="en-US" sz="1800" b="0" i="0" u="sng" dirty="0">
                <a:solidFill>
                  <a:srgbClr val="00B3AC"/>
                </a:solidFill>
                <a:effectLst/>
                <a:latin typeface="Arial" panose="020B0604020202020204" pitchFamily="34" charset="0"/>
                <a:hlinkClick r:id="rId2"/>
              </a:rPr>
              <a:t>data scientists</a:t>
            </a:r>
            <a:r>
              <a:rPr lang="en-US" sz="1800" b="0" i="0" dirty="0">
                <a:solidFill>
                  <a:srgbClr val="666666"/>
                </a:solidFill>
                <a:effectLst/>
                <a:latin typeface="Arial" panose="020B0604020202020204" pitchFamily="34" charset="0"/>
              </a:rPr>
              <a:t> supply algorithms with labeled training data and define the variables they want the algorithm to assess for correlations. Both the input and the output of the algorithm is specified.</a:t>
            </a:r>
          </a:p>
          <a:p>
            <a:pPr algn="just">
              <a:buFont typeface="Arial" panose="020B0604020202020204" pitchFamily="34" charset="0"/>
              <a:buChar char="•"/>
            </a:pPr>
            <a:r>
              <a:rPr lang="en-US" sz="1800" b="1" i="0" dirty="0">
                <a:solidFill>
                  <a:srgbClr val="666666"/>
                </a:solidFill>
                <a:effectLst/>
                <a:latin typeface="Arial" panose="020B0604020202020204" pitchFamily="34" charset="0"/>
              </a:rPr>
              <a:t>Unsupervised learning:</a:t>
            </a:r>
            <a:r>
              <a:rPr lang="en-US" sz="1800" b="0" i="0" dirty="0">
                <a:solidFill>
                  <a:srgbClr val="666666"/>
                </a:solidFill>
                <a:effectLst/>
                <a:latin typeface="Arial" panose="020B0604020202020204" pitchFamily="34" charset="0"/>
              </a:rPr>
              <a:t> This type of machine learning involves algorithms that train on unlabeled data. The algorithm scans through data sets looking for any meaningful connection. The data that algorithms train on as well as the predictions or recommendations they output are predetermined.</a:t>
            </a:r>
          </a:p>
          <a:p>
            <a:pPr algn="just">
              <a:buFont typeface="Arial" panose="020B0604020202020204" pitchFamily="34" charset="0"/>
              <a:buChar char="•"/>
            </a:pPr>
            <a:r>
              <a:rPr lang="en-US" sz="1800" b="1" i="0" dirty="0">
                <a:solidFill>
                  <a:srgbClr val="666666"/>
                </a:solidFill>
                <a:effectLst/>
                <a:latin typeface="Arial" panose="020B0604020202020204" pitchFamily="34" charset="0"/>
              </a:rPr>
              <a:t>Semi-supervised learning:</a:t>
            </a:r>
            <a:r>
              <a:rPr lang="en-US" sz="1800" b="0" i="0" dirty="0">
                <a:solidFill>
                  <a:srgbClr val="666666"/>
                </a:solidFill>
                <a:effectLst/>
                <a:latin typeface="Arial" panose="020B0604020202020204" pitchFamily="34" charset="0"/>
              </a:rPr>
              <a:t> This approach to machine learning involves a mix of the two preceding types. Data scientists may feed an algorithm mostly labeled </a:t>
            </a:r>
            <a:r>
              <a:rPr lang="en-US" sz="1800" b="0" i="0" u="sng" dirty="0">
                <a:solidFill>
                  <a:srgbClr val="00B3AC"/>
                </a:solidFill>
                <a:effectLst/>
                <a:latin typeface="Arial" panose="020B0604020202020204" pitchFamily="34" charset="0"/>
                <a:hlinkClick r:id="rId3"/>
              </a:rPr>
              <a:t>training data</a:t>
            </a:r>
            <a:r>
              <a:rPr lang="en-US" sz="1800" b="0" i="0" dirty="0">
                <a:solidFill>
                  <a:srgbClr val="666666"/>
                </a:solidFill>
                <a:effectLst/>
                <a:latin typeface="Arial" panose="020B0604020202020204" pitchFamily="34" charset="0"/>
              </a:rPr>
              <a:t>, but the model is free to explore the data on its own and develop its own understanding of the data set.</a:t>
            </a:r>
          </a:p>
          <a:p>
            <a:pPr algn="just">
              <a:buFont typeface="Arial" panose="020B0604020202020204" pitchFamily="34" charset="0"/>
              <a:buChar char="•"/>
            </a:pPr>
            <a:r>
              <a:rPr lang="en-US" sz="1800" b="1" i="0" dirty="0">
                <a:solidFill>
                  <a:srgbClr val="666666"/>
                </a:solidFill>
                <a:effectLst/>
                <a:latin typeface="Arial" panose="020B0604020202020204" pitchFamily="34" charset="0"/>
              </a:rPr>
              <a:t>Reinforcement learning: </a:t>
            </a:r>
            <a:r>
              <a:rPr lang="en-US" sz="1800" b="0" i="0" dirty="0">
                <a:solidFill>
                  <a:srgbClr val="666666"/>
                </a:solidFill>
                <a:effectLst/>
                <a:latin typeface="Arial" panose="020B0604020202020204" pitchFamily="34" charset="0"/>
              </a:rPr>
              <a:t>Data scientists typically use </a:t>
            </a:r>
            <a:r>
              <a:rPr lang="en-US" sz="1800" b="0" i="0" u="sng" dirty="0">
                <a:solidFill>
                  <a:srgbClr val="00B3AC"/>
                </a:solidFill>
                <a:effectLst/>
                <a:latin typeface="Arial" panose="020B0604020202020204" pitchFamily="34" charset="0"/>
                <a:hlinkClick r:id="rId4"/>
              </a:rPr>
              <a:t>reinforcement learning</a:t>
            </a:r>
            <a:r>
              <a:rPr lang="en-US" sz="1800" b="0" i="0" dirty="0">
                <a:solidFill>
                  <a:srgbClr val="666666"/>
                </a:solidFill>
                <a:effectLst/>
                <a:latin typeface="Arial" panose="020B0604020202020204" pitchFamily="34" charset="0"/>
              </a:rPr>
              <a:t> to teach a machine to complete a multi-step process for which there are clearly defined rules. Data scientists program an algorithm to complete a task and give it positive or negative cues as it works out how to complete a task. But for the most part, the algorithm decides on its own what steps to take along the way.</a:t>
            </a:r>
          </a:p>
        </p:txBody>
      </p:sp>
      <p:sp>
        <p:nvSpPr>
          <p:cNvPr id="2" name="Date Placeholder 1">
            <a:extLst>
              <a:ext uri="{FF2B5EF4-FFF2-40B4-BE49-F238E27FC236}">
                <a16:creationId xmlns:a16="http://schemas.microsoft.com/office/drawing/2014/main" id="{3CA79255-D813-4A1B-9C55-B17C0FE3FBB7}"/>
              </a:ext>
            </a:extLst>
          </p:cNvPr>
          <p:cNvSpPr>
            <a:spLocks noGrp="1"/>
          </p:cNvSpPr>
          <p:nvPr>
            <p:ph type="dt" sz="half" idx="10"/>
          </p:nvPr>
        </p:nvSpPr>
        <p:spPr/>
        <p:txBody>
          <a:bodyPr/>
          <a:lstStyle/>
          <a:p>
            <a:fld id="{E550932C-1265-4F84-B792-DDF2E8DF7321}" type="datetime1">
              <a:rPr lang="en-US" smtClean="0"/>
              <a:t>12/21/2021</a:t>
            </a:fld>
            <a:endParaRPr lang="en-US"/>
          </a:p>
        </p:txBody>
      </p:sp>
      <p:sp>
        <p:nvSpPr>
          <p:cNvPr id="3" name="Footer Placeholder 2">
            <a:extLst>
              <a:ext uri="{FF2B5EF4-FFF2-40B4-BE49-F238E27FC236}">
                <a16:creationId xmlns:a16="http://schemas.microsoft.com/office/drawing/2014/main" id="{FF28FA04-BCF8-45BA-84D1-9B0E6D3AE601}"/>
              </a:ext>
            </a:extLst>
          </p:cNvPr>
          <p:cNvSpPr>
            <a:spLocks noGrp="1"/>
          </p:cNvSpPr>
          <p:nvPr>
            <p:ph type="ftr" sz="quarter" idx="11"/>
          </p:nvPr>
        </p:nvSpPr>
        <p:spPr/>
        <p:txBody>
          <a:bodyPr/>
          <a:lstStyle/>
          <a:p>
            <a:r>
              <a:rPr lang="en-US"/>
              <a:t>AI, ML and Data Science</a:t>
            </a:r>
          </a:p>
        </p:txBody>
      </p:sp>
      <p:sp>
        <p:nvSpPr>
          <p:cNvPr id="4" name="Slide Number Placeholder 3">
            <a:extLst>
              <a:ext uri="{FF2B5EF4-FFF2-40B4-BE49-F238E27FC236}">
                <a16:creationId xmlns:a16="http://schemas.microsoft.com/office/drawing/2014/main" id="{9A35DD6F-CF7C-4861-AA46-3F739685C500}"/>
              </a:ext>
            </a:extLst>
          </p:cNvPr>
          <p:cNvSpPr>
            <a:spLocks noGrp="1"/>
          </p:cNvSpPr>
          <p:nvPr>
            <p:ph type="sldNum" sz="quarter" idx="12"/>
          </p:nvPr>
        </p:nvSpPr>
        <p:spPr/>
        <p:txBody>
          <a:bodyPr/>
          <a:lstStyle/>
          <a:p>
            <a:fld id="{36699ABD-673D-4FAF-8F98-2879DA2219FF}" type="slidenum">
              <a:rPr lang="en-US" smtClean="0"/>
              <a:t>4</a:t>
            </a:fld>
            <a:endParaRPr lang="en-US"/>
          </a:p>
        </p:txBody>
      </p:sp>
      <p:sp>
        <p:nvSpPr>
          <p:cNvPr id="7" name="Content Placeholder 2">
            <a:extLst>
              <a:ext uri="{FF2B5EF4-FFF2-40B4-BE49-F238E27FC236}">
                <a16:creationId xmlns:a16="http://schemas.microsoft.com/office/drawing/2014/main" id="{4279CADC-D671-430F-94E0-78A11960414E}"/>
              </a:ext>
            </a:extLst>
          </p:cNvPr>
          <p:cNvSpPr txBox="1">
            <a:spLocks/>
          </p:cNvSpPr>
          <p:nvPr/>
        </p:nvSpPr>
        <p:spPr>
          <a:xfrm>
            <a:off x="0" y="10583"/>
            <a:ext cx="9144000" cy="599017"/>
          </a:xfrm>
          <a:prstGeom prst="rect">
            <a:avLst/>
          </a:prstGeom>
          <a:solidFill>
            <a:srgbClr val="002060"/>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IN" altLang="en-US" sz="2800" b="1" dirty="0">
                <a:solidFill>
                  <a:schemeClr val="bg1"/>
                </a:solidFill>
                <a:latin typeface="Gill Sans MT" panose="020B0502020104020203" pitchFamily="34" charset="0"/>
              </a:rPr>
              <a:t>Machine Learning</a:t>
            </a:r>
            <a:endParaRPr lang="en-US" sz="2800" b="1" dirty="0">
              <a:solidFill>
                <a:schemeClr val="bg1"/>
              </a:solidFill>
              <a:latin typeface="Gill Sans MT" panose="020B0502020104020203" pitchFamily="34" charset="0"/>
            </a:endParaRPr>
          </a:p>
        </p:txBody>
      </p:sp>
      <p:sp>
        <p:nvSpPr>
          <p:cNvPr id="8" name="Content Placeholder 2">
            <a:extLst>
              <a:ext uri="{FF2B5EF4-FFF2-40B4-BE49-F238E27FC236}">
                <a16:creationId xmlns:a16="http://schemas.microsoft.com/office/drawing/2014/main" id="{AA407026-1FF2-47A7-82D0-3E1065C91A86}"/>
              </a:ext>
            </a:extLst>
          </p:cNvPr>
          <p:cNvSpPr txBox="1">
            <a:spLocks/>
          </p:cNvSpPr>
          <p:nvPr/>
        </p:nvSpPr>
        <p:spPr>
          <a:xfrm>
            <a:off x="-1" y="6641041"/>
            <a:ext cx="9144000" cy="216959"/>
          </a:xfrm>
          <a:prstGeom prst="rect">
            <a:avLst/>
          </a:prstGeom>
          <a:solidFill>
            <a:srgbClr val="002060"/>
          </a:solidFill>
        </p:spPr>
        <p:txBody>
          <a:bodyPr vert="horz" lIns="91440" tIns="45720" rIns="91440" bIns="45720" rtlCol="0">
            <a:normAutofit fontScale="3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2800" b="1" dirty="0">
              <a:solidFill>
                <a:schemeClr val="bg1"/>
              </a:solidFill>
            </a:endParaRPr>
          </a:p>
        </p:txBody>
      </p:sp>
    </p:spTree>
    <p:extLst>
      <p:ext uri="{BB962C8B-B14F-4D97-AF65-F5344CB8AC3E}">
        <p14:creationId xmlns:p14="http://schemas.microsoft.com/office/powerpoint/2010/main" val="4156402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1"/>
          <p:cNvSpPr>
            <a:spLocks noGrp="1" noChangeArrowheads="1"/>
          </p:cNvSpPr>
          <p:nvPr>
            <p:ph idx="1"/>
          </p:nvPr>
        </p:nvSpPr>
        <p:spPr>
          <a:xfrm>
            <a:off x="117230" y="930336"/>
            <a:ext cx="8909537" cy="5152180"/>
          </a:xfrm>
        </p:spPr>
        <p:txBody>
          <a:bodyPr wrap="square" anchor="ctr">
            <a:spAutoFit/>
          </a:bodyPr>
          <a:lstStyle/>
          <a:p>
            <a:pPr algn="just"/>
            <a:r>
              <a:rPr lang="en-US" sz="1600" b="1" i="0" dirty="0">
                <a:effectLst/>
                <a:latin typeface="Arial" panose="020B0604020202020204" pitchFamily="34" charset="0"/>
              </a:rPr>
              <a:t>How does supervised machine learning work?</a:t>
            </a:r>
          </a:p>
          <a:p>
            <a:pPr algn="just"/>
            <a:r>
              <a:rPr lang="en-US" sz="1600" dirty="0">
                <a:solidFill>
                  <a:srgbClr val="6C6C6C"/>
                </a:solidFill>
                <a:effectLst/>
              </a:rPr>
              <a:t>Supervised machine learning requires the </a:t>
            </a:r>
            <a:r>
              <a:rPr lang="en-US" sz="1600" u="sng" dirty="0">
                <a:solidFill>
                  <a:srgbClr val="00B3AC"/>
                </a:solidFill>
                <a:effectLst/>
                <a:hlinkClick r:id="rId2"/>
              </a:rPr>
              <a:t>data scientist</a:t>
            </a:r>
            <a:r>
              <a:rPr lang="en-US" sz="1600" dirty="0">
                <a:solidFill>
                  <a:srgbClr val="6C6C6C"/>
                </a:solidFill>
                <a:effectLst/>
              </a:rPr>
              <a:t> to train the algorithm with both labeled inputs and desired outputs. Supervised learning algorithms are good for the following tasks:</a:t>
            </a:r>
          </a:p>
          <a:p>
            <a:pPr algn="just">
              <a:buFont typeface="Arial" panose="020B0604020202020204" pitchFamily="34" charset="0"/>
              <a:buChar char="•"/>
            </a:pPr>
            <a:r>
              <a:rPr lang="en-US" sz="1600" b="1" dirty="0">
                <a:solidFill>
                  <a:srgbClr val="666666"/>
                </a:solidFill>
                <a:effectLst/>
              </a:rPr>
              <a:t>Binary classification: </a:t>
            </a:r>
            <a:r>
              <a:rPr lang="en-US" sz="1600" dirty="0">
                <a:solidFill>
                  <a:srgbClr val="666666"/>
                </a:solidFill>
                <a:effectLst/>
              </a:rPr>
              <a:t>Dividing data into two categories.</a:t>
            </a:r>
          </a:p>
          <a:p>
            <a:pPr algn="just">
              <a:buFont typeface="Arial" panose="020B0604020202020204" pitchFamily="34" charset="0"/>
              <a:buChar char="•"/>
            </a:pPr>
            <a:r>
              <a:rPr lang="en-US" sz="1600" b="1" dirty="0">
                <a:solidFill>
                  <a:srgbClr val="666666"/>
                </a:solidFill>
                <a:effectLst/>
              </a:rPr>
              <a:t>Multi-class classification: </a:t>
            </a:r>
            <a:r>
              <a:rPr lang="en-US" sz="1600" dirty="0">
                <a:solidFill>
                  <a:srgbClr val="666666"/>
                </a:solidFill>
                <a:effectLst/>
              </a:rPr>
              <a:t>Choosing between more than two types of answers.</a:t>
            </a:r>
          </a:p>
          <a:p>
            <a:pPr algn="just">
              <a:buFont typeface="Arial" panose="020B0604020202020204" pitchFamily="34" charset="0"/>
              <a:buChar char="•"/>
            </a:pPr>
            <a:r>
              <a:rPr lang="en-US" sz="1600" b="1" dirty="0">
                <a:solidFill>
                  <a:srgbClr val="666666"/>
                </a:solidFill>
                <a:effectLst/>
              </a:rPr>
              <a:t>Regression modeling:</a:t>
            </a:r>
            <a:r>
              <a:rPr lang="en-US" sz="1600" dirty="0">
                <a:solidFill>
                  <a:srgbClr val="666666"/>
                </a:solidFill>
                <a:effectLst/>
              </a:rPr>
              <a:t> Predicting continuous values.</a:t>
            </a:r>
          </a:p>
          <a:p>
            <a:pPr algn="just">
              <a:buFont typeface="Arial" panose="020B0604020202020204" pitchFamily="34" charset="0"/>
              <a:buChar char="•"/>
            </a:pPr>
            <a:r>
              <a:rPr lang="en-US" sz="1600" b="1" dirty="0" err="1">
                <a:solidFill>
                  <a:srgbClr val="666666"/>
                </a:solidFill>
                <a:effectLst/>
              </a:rPr>
              <a:t>Ensembling</a:t>
            </a:r>
            <a:r>
              <a:rPr lang="en-US" sz="1600" b="1" dirty="0">
                <a:solidFill>
                  <a:srgbClr val="666666"/>
                </a:solidFill>
                <a:effectLst/>
              </a:rPr>
              <a:t>:</a:t>
            </a:r>
            <a:r>
              <a:rPr lang="en-US" sz="1600" dirty="0">
                <a:solidFill>
                  <a:srgbClr val="666666"/>
                </a:solidFill>
                <a:effectLst/>
              </a:rPr>
              <a:t> Combining the predictions of multiple machine learning models to produce an accurate prediction.</a:t>
            </a:r>
          </a:p>
          <a:p>
            <a:pPr algn="just"/>
            <a:r>
              <a:rPr lang="en-US" sz="1600" b="1" i="0" dirty="0">
                <a:effectLst/>
                <a:latin typeface="Arial" panose="020B0604020202020204" pitchFamily="34" charset="0"/>
              </a:rPr>
              <a:t>How does unsupervised machine learning work?</a:t>
            </a:r>
          </a:p>
          <a:p>
            <a:pPr algn="just"/>
            <a:r>
              <a:rPr lang="en-US" sz="1600" dirty="0">
                <a:solidFill>
                  <a:srgbClr val="6C6C6C"/>
                </a:solidFill>
                <a:effectLst/>
              </a:rPr>
              <a:t>Unsupervised machine learning algorithms do not require data to be labeled. They sift through unlabeled data to look for patterns that can be used to group data points into subsets. Most types of deep learning, including </a:t>
            </a:r>
            <a:r>
              <a:rPr lang="en-US" sz="1600" u="sng" dirty="0">
                <a:solidFill>
                  <a:srgbClr val="00B3AC"/>
                </a:solidFill>
                <a:effectLst/>
                <a:hlinkClick r:id="rId3"/>
              </a:rPr>
              <a:t>neural networks</a:t>
            </a:r>
            <a:r>
              <a:rPr lang="en-US" sz="1600" dirty="0">
                <a:solidFill>
                  <a:srgbClr val="6C6C6C"/>
                </a:solidFill>
                <a:effectLst/>
              </a:rPr>
              <a:t>, are unsupervised algorithms. Unsupervised learning algorithms are good for the following tasks:</a:t>
            </a:r>
          </a:p>
          <a:p>
            <a:pPr algn="just">
              <a:buFont typeface="Arial" panose="020B0604020202020204" pitchFamily="34" charset="0"/>
              <a:buChar char="•"/>
            </a:pPr>
            <a:r>
              <a:rPr lang="en-US" sz="1600" b="1" dirty="0">
                <a:solidFill>
                  <a:srgbClr val="666666"/>
                </a:solidFill>
                <a:effectLst/>
              </a:rPr>
              <a:t>Clustering:</a:t>
            </a:r>
            <a:r>
              <a:rPr lang="en-US" sz="1600" dirty="0">
                <a:solidFill>
                  <a:srgbClr val="666666"/>
                </a:solidFill>
                <a:effectLst/>
              </a:rPr>
              <a:t> Splitting the dataset into groups based on similarity.</a:t>
            </a:r>
          </a:p>
          <a:p>
            <a:pPr algn="just">
              <a:buFont typeface="Arial" panose="020B0604020202020204" pitchFamily="34" charset="0"/>
              <a:buChar char="•"/>
            </a:pPr>
            <a:r>
              <a:rPr lang="en-US" sz="1600" b="1" dirty="0">
                <a:solidFill>
                  <a:srgbClr val="666666"/>
                </a:solidFill>
                <a:effectLst/>
              </a:rPr>
              <a:t>Anomaly detection:</a:t>
            </a:r>
            <a:r>
              <a:rPr lang="en-US" sz="1600" dirty="0">
                <a:solidFill>
                  <a:srgbClr val="666666"/>
                </a:solidFill>
                <a:effectLst/>
              </a:rPr>
              <a:t> Identifying unusual data points in a data set.</a:t>
            </a:r>
          </a:p>
          <a:p>
            <a:pPr algn="just">
              <a:buFont typeface="Arial" panose="020B0604020202020204" pitchFamily="34" charset="0"/>
              <a:buChar char="•"/>
            </a:pPr>
            <a:r>
              <a:rPr lang="en-US" sz="1600" b="1" dirty="0">
                <a:solidFill>
                  <a:srgbClr val="666666"/>
                </a:solidFill>
                <a:effectLst/>
              </a:rPr>
              <a:t>Association mining:</a:t>
            </a:r>
            <a:r>
              <a:rPr lang="en-US" sz="1600" dirty="0">
                <a:solidFill>
                  <a:srgbClr val="666666"/>
                </a:solidFill>
                <a:effectLst/>
              </a:rPr>
              <a:t> Identifying sets of items in a data set that frequently occur together.</a:t>
            </a:r>
          </a:p>
          <a:p>
            <a:pPr algn="just">
              <a:buFont typeface="Arial" panose="020B0604020202020204" pitchFamily="34" charset="0"/>
              <a:buChar char="•"/>
            </a:pPr>
            <a:r>
              <a:rPr lang="en-US" sz="1600" b="1" dirty="0">
                <a:solidFill>
                  <a:srgbClr val="666666"/>
                </a:solidFill>
                <a:effectLst/>
              </a:rPr>
              <a:t>Dimensionality reduction: </a:t>
            </a:r>
            <a:r>
              <a:rPr lang="en-US" sz="1600" dirty="0">
                <a:solidFill>
                  <a:srgbClr val="666666"/>
                </a:solidFill>
                <a:effectLst/>
              </a:rPr>
              <a:t>Reducing the number of variables in a data set.</a:t>
            </a:r>
          </a:p>
          <a:p>
            <a:pPr algn="just">
              <a:buFont typeface="Arial" panose="020B0604020202020204" pitchFamily="34" charset="0"/>
              <a:buChar char="•"/>
            </a:pPr>
            <a:r>
              <a:rPr lang="en-US" sz="1800" b="0" i="0" dirty="0">
                <a:solidFill>
                  <a:srgbClr val="666666"/>
                </a:solidFill>
                <a:effectLst/>
                <a:latin typeface="Arial" panose="020B0604020202020204" pitchFamily="34" charset="0"/>
              </a:rPr>
              <a:t>.</a:t>
            </a:r>
          </a:p>
        </p:txBody>
      </p:sp>
      <p:sp>
        <p:nvSpPr>
          <p:cNvPr id="2" name="Date Placeholder 1">
            <a:extLst>
              <a:ext uri="{FF2B5EF4-FFF2-40B4-BE49-F238E27FC236}">
                <a16:creationId xmlns:a16="http://schemas.microsoft.com/office/drawing/2014/main" id="{3CA79255-D813-4A1B-9C55-B17C0FE3FBB7}"/>
              </a:ext>
            </a:extLst>
          </p:cNvPr>
          <p:cNvSpPr>
            <a:spLocks noGrp="1"/>
          </p:cNvSpPr>
          <p:nvPr>
            <p:ph type="dt" sz="half" idx="10"/>
          </p:nvPr>
        </p:nvSpPr>
        <p:spPr/>
        <p:txBody>
          <a:bodyPr/>
          <a:lstStyle/>
          <a:p>
            <a:fld id="{E550932C-1265-4F84-B792-DDF2E8DF7321}" type="datetime1">
              <a:rPr lang="en-US" smtClean="0"/>
              <a:t>12/21/2021</a:t>
            </a:fld>
            <a:endParaRPr lang="en-US"/>
          </a:p>
        </p:txBody>
      </p:sp>
      <p:sp>
        <p:nvSpPr>
          <p:cNvPr id="3" name="Footer Placeholder 2">
            <a:extLst>
              <a:ext uri="{FF2B5EF4-FFF2-40B4-BE49-F238E27FC236}">
                <a16:creationId xmlns:a16="http://schemas.microsoft.com/office/drawing/2014/main" id="{FF28FA04-BCF8-45BA-84D1-9B0E6D3AE601}"/>
              </a:ext>
            </a:extLst>
          </p:cNvPr>
          <p:cNvSpPr>
            <a:spLocks noGrp="1"/>
          </p:cNvSpPr>
          <p:nvPr>
            <p:ph type="ftr" sz="quarter" idx="11"/>
          </p:nvPr>
        </p:nvSpPr>
        <p:spPr/>
        <p:txBody>
          <a:bodyPr/>
          <a:lstStyle/>
          <a:p>
            <a:r>
              <a:rPr lang="en-US"/>
              <a:t>AI, ML and Data Science</a:t>
            </a:r>
          </a:p>
        </p:txBody>
      </p:sp>
      <p:sp>
        <p:nvSpPr>
          <p:cNvPr id="4" name="Slide Number Placeholder 3">
            <a:extLst>
              <a:ext uri="{FF2B5EF4-FFF2-40B4-BE49-F238E27FC236}">
                <a16:creationId xmlns:a16="http://schemas.microsoft.com/office/drawing/2014/main" id="{9A35DD6F-CF7C-4861-AA46-3F739685C500}"/>
              </a:ext>
            </a:extLst>
          </p:cNvPr>
          <p:cNvSpPr>
            <a:spLocks noGrp="1"/>
          </p:cNvSpPr>
          <p:nvPr>
            <p:ph type="sldNum" sz="quarter" idx="12"/>
          </p:nvPr>
        </p:nvSpPr>
        <p:spPr/>
        <p:txBody>
          <a:bodyPr/>
          <a:lstStyle/>
          <a:p>
            <a:fld id="{36699ABD-673D-4FAF-8F98-2879DA2219FF}" type="slidenum">
              <a:rPr lang="en-US" smtClean="0"/>
              <a:t>5</a:t>
            </a:fld>
            <a:endParaRPr lang="en-US"/>
          </a:p>
        </p:txBody>
      </p:sp>
      <p:sp>
        <p:nvSpPr>
          <p:cNvPr id="7" name="Content Placeholder 2">
            <a:extLst>
              <a:ext uri="{FF2B5EF4-FFF2-40B4-BE49-F238E27FC236}">
                <a16:creationId xmlns:a16="http://schemas.microsoft.com/office/drawing/2014/main" id="{4279CADC-D671-430F-94E0-78A11960414E}"/>
              </a:ext>
            </a:extLst>
          </p:cNvPr>
          <p:cNvSpPr txBox="1">
            <a:spLocks/>
          </p:cNvSpPr>
          <p:nvPr/>
        </p:nvSpPr>
        <p:spPr>
          <a:xfrm>
            <a:off x="0" y="10583"/>
            <a:ext cx="9144000" cy="599017"/>
          </a:xfrm>
          <a:prstGeom prst="rect">
            <a:avLst/>
          </a:prstGeom>
          <a:solidFill>
            <a:srgbClr val="002060"/>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IN" altLang="en-US" sz="2800" b="1" dirty="0">
                <a:solidFill>
                  <a:schemeClr val="bg1"/>
                </a:solidFill>
                <a:latin typeface="Gill Sans MT" panose="020B0502020104020203" pitchFamily="34" charset="0"/>
              </a:rPr>
              <a:t>Machine Learning</a:t>
            </a:r>
            <a:endParaRPr lang="en-US" sz="2800" b="1" dirty="0">
              <a:solidFill>
                <a:schemeClr val="bg1"/>
              </a:solidFill>
              <a:latin typeface="Gill Sans MT" panose="020B0502020104020203" pitchFamily="34" charset="0"/>
            </a:endParaRPr>
          </a:p>
        </p:txBody>
      </p:sp>
      <p:sp>
        <p:nvSpPr>
          <p:cNvPr id="8" name="Content Placeholder 2">
            <a:extLst>
              <a:ext uri="{FF2B5EF4-FFF2-40B4-BE49-F238E27FC236}">
                <a16:creationId xmlns:a16="http://schemas.microsoft.com/office/drawing/2014/main" id="{AA407026-1FF2-47A7-82D0-3E1065C91A86}"/>
              </a:ext>
            </a:extLst>
          </p:cNvPr>
          <p:cNvSpPr txBox="1">
            <a:spLocks/>
          </p:cNvSpPr>
          <p:nvPr/>
        </p:nvSpPr>
        <p:spPr>
          <a:xfrm>
            <a:off x="-1" y="6641041"/>
            <a:ext cx="9144000" cy="216959"/>
          </a:xfrm>
          <a:prstGeom prst="rect">
            <a:avLst/>
          </a:prstGeom>
          <a:solidFill>
            <a:srgbClr val="002060"/>
          </a:solidFill>
        </p:spPr>
        <p:txBody>
          <a:bodyPr vert="horz" lIns="91440" tIns="45720" rIns="91440" bIns="45720" rtlCol="0">
            <a:normAutofit fontScale="3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2800" b="1" dirty="0">
              <a:solidFill>
                <a:schemeClr val="bg1"/>
              </a:solidFill>
            </a:endParaRPr>
          </a:p>
        </p:txBody>
      </p:sp>
    </p:spTree>
    <p:extLst>
      <p:ext uri="{BB962C8B-B14F-4D97-AF65-F5344CB8AC3E}">
        <p14:creationId xmlns:p14="http://schemas.microsoft.com/office/powerpoint/2010/main" val="523727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1"/>
          <p:cNvSpPr>
            <a:spLocks noGrp="1" noChangeArrowheads="1"/>
          </p:cNvSpPr>
          <p:nvPr>
            <p:ph idx="1"/>
          </p:nvPr>
        </p:nvSpPr>
        <p:spPr>
          <a:xfrm>
            <a:off x="117230" y="1111925"/>
            <a:ext cx="8909537" cy="4789003"/>
          </a:xfrm>
        </p:spPr>
        <p:txBody>
          <a:bodyPr wrap="square" anchor="ctr">
            <a:spAutoFit/>
          </a:bodyPr>
          <a:lstStyle/>
          <a:p>
            <a:pPr algn="just"/>
            <a:r>
              <a:rPr lang="en-US" sz="1400" b="1" i="0" dirty="0">
                <a:effectLst/>
                <a:latin typeface="Arial" panose="020B0604020202020204" pitchFamily="34" charset="0"/>
              </a:rPr>
              <a:t>How does semi-supervised learning work?</a:t>
            </a:r>
          </a:p>
          <a:p>
            <a:pPr algn="just"/>
            <a:r>
              <a:rPr lang="en-US" sz="1400" dirty="0">
                <a:solidFill>
                  <a:srgbClr val="6C6C6C"/>
                </a:solidFill>
                <a:effectLst/>
              </a:rPr>
              <a:t>Semi-supervised learning works by data scientists feeding a small amount of </a:t>
            </a:r>
            <a:r>
              <a:rPr lang="en-US" sz="1400" u="sng" dirty="0">
                <a:solidFill>
                  <a:srgbClr val="00B3AC"/>
                </a:solidFill>
                <a:effectLst/>
                <a:hlinkClick r:id="rId2"/>
              </a:rPr>
              <a:t>labeled training data</a:t>
            </a:r>
            <a:r>
              <a:rPr lang="en-US" sz="1400" dirty="0">
                <a:solidFill>
                  <a:srgbClr val="6C6C6C"/>
                </a:solidFill>
                <a:effectLst/>
              </a:rPr>
              <a:t> to an algorithm. From this, the algorithm learns the dimensions of the data set, which it can then apply to new, unlabeled data. The performance of algorithms typically improves when they train on labeled data sets. But labeling data can be time consuming and expensive. Semi-supervised learning strikes a middle ground between the performance of supervised learning and the efficiency of unsupervised learning. Some areas where semi-supervised learning is used include:</a:t>
            </a:r>
          </a:p>
          <a:p>
            <a:pPr algn="just">
              <a:buFont typeface="Arial" panose="020B0604020202020204" pitchFamily="34" charset="0"/>
              <a:buChar char="•"/>
            </a:pPr>
            <a:r>
              <a:rPr lang="en-US" sz="1400" b="1" dirty="0">
                <a:solidFill>
                  <a:srgbClr val="666666"/>
                </a:solidFill>
                <a:effectLst/>
              </a:rPr>
              <a:t>Machine translation:</a:t>
            </a:r>
            <a:r>
              <a:rPr lang="en-US" sz="1400" dirty="0">
                <a:solidFill>
                  <a:srgbClr val="666666"/>
                </a:solidFill>
                <a:effectLst/>
              </a:rPr>
              <a:t> Teaching algorithms to translate language based on less than a full dictionary of words.</a:t>
            </a:r>
          </a:p>
          <a:p>
            <a:pPr algn="just">
              <a:buFont typeface="Arial" panose="020B0604020202020204" pitchFamily="34" charset="0"/>
              <a:buChar char="•"/>
            </a:pPr>
            <a:r>
              <a:rPr lang="en-US" sz="1400" b="1" dirty="0">
                <a:solidFill>
                  <a:srgbClr val="666666"/>
                </a:solidFill>
                <a:effectLst/>
              </a:rPr>
              <a:t>Fraud detection:</a:t>
            </a:r>
            <a:r>
              <a:rPr lang="en-US" sz="1400" dirty="0">
                <a:solidFill>
                  <a:srgbClr val="666666"/>
                </a:solidFill>
                <a:effectLst/>
              </a:rPr>
              <a:t> Identifying cases of fraud when you only have a few positive examples.</a:t>
            </a:r>
          </a:p>
          <a:p>
            <a:pPr algn="just">
              <a:buFont typeface="Arial" panose="020B0604020202020204" pitchFamily="34" charset="0"/>
              <a:buChar char="•"/>
            </a:pPr>
            <a:r>
              <a:rPr lang="en-US" sz="1400" b="1" dirty="0">
                <a:solidFill>
                  <a:srgbClr val="666666"/>
                </a:solidFill>
                <a:effectLst/>
              </a:rPr>
              <a:t>Labelling data:</a:t>
            </a:r>
            <a:r>
              <a:rPr lang="en-US" sz="1400" dirty="0">
                <a:solidFill>
                  <a:srgbClr val="666666"/>
                </a:solidFill>
                <a:effectLst/>
              </a:rPr>
              <a:t> Algorithms trained on small data sets can learn to </a:t>
            </a:r>
            <a:r>
              <a:rPr lang="en-US" sz="1400" u="sng" dirty="0">
                <a:solidFill>
                  <a:srgbClr val="00B3AC"/>
                </a:solidFill>
                <a:effectLst/>
                <a:hlinkClick r:id="rId3"/>
              </a:rPr>
              <a:t>apply data labels</a:t>
            </a:r>
            <a:r>
              <a:rPr lang="en-US" sz="1400" dirty="0">
                <a:solidFill>
                  <a:srgbClr val="666666"/>
                </a:solidFill>
                <a:effectLst/>
              </a:rPr>
              <a:t> to larger sets automatically.</a:t>
            </a:r>
          </a:p>
          <a:p>
            <a:pPr algn="just"/>
            <a:r>
              <a:rPr lang="en-US" sz="1400" b="1" i="0" dirty="0">
                <a:solidFill>
                  <a:srgbClr val="323232"/>
                </a:solidFill>
                <a:effectLst/>
                <a:latin typeface="Arial" panose="020B0604020202020204" pitchFamily="34" charset="0"/>
              </a:rPr>
              <a:t>How does reinforcement learning work?</a:t>
            </a:r>
          </a:p>
          <a:p>
            <a:pPr algn="just"/>
            <a:r>
              <a:rPr lang="en-US" sz="1400" b="0" i="0" dirty="0">
                <a:solidFill>
                  <a:srgbClr val="6C6C6C"/>
                </a:solidFill>
                <a:effectLst/>
                <a:latin typeface="Arial" panose="020B0604020202020204" pitchFamily="34" charset="0"/>
              </a:rPr>
              <a:t>Reinforcement learning works by </a:t>
            </a:r>
            <a:r>
              <a:rPr lang="en-US" sz="1400" b="0" i="0" u="sng" dirty="0">
                <a:solidFill>
                  <a:srgbClr val="00B3AC"/>
                </a:solidFill>
                <a:effectLst/>
                <a:latin typeface="Arial" panose="020B0604020202020204" pitchFamily="34" charset="0"/>
                <a:hlinkClick r:id="rId4"/>
              </a:rPr>
              <a:t>programming an algorithm</a:t>
            </a:r>
            <a:r>
              <a:rPr lang="en-US" sz="1400" b="0" i="0" dirty="0">
                <a:solidFill>
                  <a:srgbClr val="6C6C6C"/>
                </a:solidFill>
                <a:effectLst/>
                <a:latin typeface="Arial" panose="020B0604020202020204" pitchFamily="34" charset="0"/>
              </a:rPr>
              <a:t> with a distinct goal and a prescribed set of rules for accomplishing that goal. Data scientists also program the algorithm to seek positive rewards -- which it receives when it performs an action that is beneficial toward the ultimate goal -- and avoid punishments -- which it receives when it performs an action that gets it farther away from its ultimate goal. Reinforcement learning is often used in areas such as:</a:t>
            </a:r>
          </a:p>
          <a:p>
            <a:pPr algn="just">
              <a:buFont typeface="Arial" panose="020B0604020202020204" pitchFamily="34" charset="0"/>
              <a:buChar char="•"/>
            </a:pPr>
            <a:r>
              <a:rPr lang="en-US" sz="1400" b="1" i="0" dirty="0">
                <a:solidFill>
                  <a:srgbClr val="666666"/>
                </a:solidFill>
                <a:effectLst/>
                <a:latin typeface="Arial" panose="020B0604020202020204" pitchFamily="34" charset="0"/>
              </a:rPr>
              <a:t>Robotics:</a:t>
            </a:r>
            <a:r>
              <a:rPr lang="en-US" sz="1400" b="0" i="0" dirty="0">
                <a:solidFill>
                  <a:srgbClr val="666666"/>
                </a:solidFill>
                <a:effectLst/>
                <a:latin typeface="Arial" panose="020B0604020202020204" pitchFamily="34" charset="0"/>
              </a:rPr>
              <a:t> Robots can learn to perform tasks the physical world using this technique.</a:t>
            </a:r>
          </a:p>
          <a:p>
            <a:pPr algn="just">
              <a:buFont typeface="Arial" panose="020B0604020202020204" pitchFamily="34" charset="0"/>
              <a:buChar char="•"/>
            </a:pPr>
            <a:r>
              <a:rPr lang="en-US" sz="1400" b="1" i="0" dirty="0">
                <a:solidFill>
                  <a:srgbClr val="666666"/>
                </a:solidFill>
                <a:effectLst/>
                <a:latin typeface="Arial" panose="020B0604020202020204" pitchFamily="34" charset="0"/>
              </a:rPr>
              <a:t>Video gameplay:</a:t>
            </a:r>
            <a:r>
              <a:rPr lang="en-US" sz="1400" b="0" i="0" dirty="0">
                <a:solidFill>
                  <a:srgbClr val="666666"/>
                </a:solidFill>
                <a:effectLst/>
                <a:latin typeface="Arial" panose="020B0604020202020204" pitchFamily="34" charset="0"/>
              </a:rPr>
              <a:t> Reinforcement learning has been used to teach bots to play a number of video games.</a:t>
            </a:r>
          </a:p>
          <a:p>
            <a:pPr algn="just">
              <a:buFont typeface="Arial" panose="020B0604020202020204" pitchFamily="34" charset="0"/>
              <a:buChar char="•"/>
            </a:pPr>
            <a:r>
              <a:rPr lang="en-US" sz="1400" b="1" i="0" dirty="0">
                <a:solidFill>
                  <a:srgbClr val="666666"/>
                </a:solidFill>
                <a:effectLst/>
                <a:latin typeface="Arial" panose="020B0604020202020204" pitchFamily="34" charset="0"/>
              </a:rPr>
              <a:t>Resource management:</a:t>
            </a:r>
            <a:r>
              <a:rPr lang="en-US" sz="1400" b="0" i="0" dirty="0">
                <a:solidFill>
                  <a:srgbClr val="666666"/>
                </a:solidFill>
                <a:effectLst/>
                <a:latin typeface="Arial" panose="020B0604020202020204" pitchFamily="34" charset="0"/>
              </a:rPr>
              <a:t> Given finite resources and a defined goal, reinforcement learning can help enterprises plan out how to allocate resources.</a:t>
            </a:r>
          </a:p>
        </p:txBody>
      </p:sp>
      <p:sp>
        <p:nvSpPr>
          <p:cNvPr id="2" name="Date Placeholder 1">
            <a:extLst>
              <a:ext uri="{FF2B5EF4-FFF2-40B4-BE49-F238E27FC236}">
                <a16:creationId xmlns:a16="http://schemas.microsoft.com/office/drawing/2014/main" id="{3CA79255-D813-4A1B-9C55-B17C0FE3FBB7}"/>
              </a:ext>
            </a:extLst>
          </p:cNvPr>
          <p:cNvSpPr>
            <a:spLocks noGrp="1"/>
          </p:cNvSpPr>
          <p:nvPr>
            <p:ph type="dt" sz="half" idx="10"/>
          </p:nvPr>
        </p:nvSpPr>
        <p:spPr/>
        <p:txBody>
          <a:bodyPr/>
          <a:lstStyle/>
          <a:p>
            <a:fld id="{E550932C-1265-4F84-B792-DDF2E8DF7321}" type="datetime1">
              <a:rPr lang="en-US" smtClean="0"/>
              <a:t>12/21/2021</a:t>
            </a:fld>
            <a:endParaRPr lang="en-US"/>
          </a:p>
        </p:txBody>
      </p:sp>
      <p:sp>
        <p:nvSpPr>
          <p:cNvPr id="3" name="Footer Placeholder 2">
            <a:extLst>
              <a:ext uri="{FF2B5EF4-FFF2-40B4-BE49-F238E27FC236}">
                <a16:creationId xmlns:a16="http://schemas.microsoft.com/office/drawing/2014/main" id="{FF28FA04-BCF8-45BA-84D1-9B0E6D3AE601}"/>
              </a:ext>
            </a:extLst>
          </p:cNvPr>
          <p:cNvSpPr>
            <a:spLocks noGrp="1"/>
          </p:cNvSpPr>
          <p:nvPr>
            <p:ph type="ftr" sz="quarter" idx="11"/>
          </p:nvPr>
        </p:nvSpPr>
        <p:spPr/>
        <p:txBody>
          <a:bodyPr/>
          <a:lstStyle/>
          <a:p>
            <a:r>
              <a:rPr lang="en-US"/>
              <a:t>AI, ML and Data Science</a:t>
            </a:r>
          </a:p>
        </p:txBody>
      </p:sp>
      <p:sp>
        <p:nvSpPr>
          <p:cNvPr id="4" name="Slide Number Placeholder 3">
            <a:extLst>
              <a:ext uri="{FF2B5EF4-FFF2-40B4-BE49-F238E27FC236}">
                <a16:creationId xmlns:a16="http://schemas.microsoft.com/office/drawing/2014/main" id="{9A35DD6F-CF7C-4861-AA46-3F739685C500}"/>
              </a:ext>
            </a:extLst>
          </p:cNvPr>
          <p:cNvSpPr>
            <a:spLocks noGrp="1"/>
          </p:cNvSpPr>
          <p:nvPr>
            <p:ph type="sldNum" sz="quarter" idx="12"/>
          </p:nvPr>
        </p:nvSpPr>
        <p:spPr/>
        <p:txBody>
          <a:bodyPr/>
          <a:lstStyle/>
          <a:p>
            <a:fld id="{36699ABD-673D-4FAF-8F98-2879DA2219FF}" type="slidenum">
              <a:rPr lang="en-US" smtClean="0"/>
              <a:t>6</a:t>
            </a:fld>
            <a:endParaRPr lang="en-US"/>
          </a:p>
        </p:txBody>
      </p:sp>
      <p:sp>
        <p:nvSpPr>
          <p:cNvPr id="7" name="Content Placeholder 2">
            <a:extLst>
              <a:ext uri="{FF2B5EF4-FFF2-40B4-BE49-F238E27FC236}">
                <a16:creationId xmlns:a16="http://schemas.microsoft.com/office/drawing/2014/main" id="{4279CADC-D671-430F-94E0-78A11960414E}"/>
              </a:ext>
            </a:extLst>
          </p:cNvPr>
          <p:cNvSpPr txBox="1">
            <a:spLocks/>
          </p:cNvSpPr>
          <p:nvPr/>
        </p:nvSpPr>
        <p:spPr>
          <a:xfrm>
            <a:off x="0" y="10583"/>
            <a:ext cx="9144000" cy="599017"/>
          </a:xfrm>
          <a:prstGeom prst="rect">
            <a:avLst/>
          </a:prstGeom>
          <a:solidFill>
            <a:srgbClr val="002060"/>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IN" altLang="en-US" sz="2800" b="1" dirty="0">
                <a:solidFill>
                  <a:schemeClr val="bg1"/>
                </a:solidFill>
                <a:latin typeface="Gill Sans MT" panose="020B0502020104020203" pitchFamily="34" charset="0"/>
              </a:rPr>
              <a:t>Machine Learning</a:t>
            </a:r>
            <a:endParaRPr lang="en-US" sz="2800" b="1" dirty="0">
              <a:solidFill>
                <a:schemeClr val="bg1"/>
              </a:solidFill>
              <a:latin typeface="Gill Sans MT" panose="020B0502020104020203" pitchFamily="34" charset="0"/>
            </a:endParaRPr>
          </a:p>
        </p:txBody>
      </p:sp>
      <p:sp>
        <p:nvSpPr>
          <p:cNvPr id="8" name="Content Placeholder 2">
            <a:extLst>
              <a:ext uri="{FF2B5EF4-FFF2-40B4-BE49-F238E27FC236}">
                <a16:creationId xmlns:a16="http://schemas.microsoft.com/office/drawing/2014/main" id="{AA407026-1FF2-47A7-82D0-3E1065C91A86}"/>
              </a:ext>
            </a:extLst>
          </p:cNvPr>
          <p:cNvSpPr txBox="1">
            <a:spLocks/>
          </p:cNvSpPr>
          <p:nvPr/>
        </p:nvSpPr>
        <p:spPr>
          <a:xfrm>
            <a:off x="-1" y="6641041"/>
            <a:ext cx="9144000" cy="216959"/>
          </a:xfrm>
          <a:prstGeom prst="rect">
            <a:avLst/>
          </a:prstGeom>
          <a:solidFill>
            <a:srgbClr val="002060"/>
          </a:solidFill>
        </p:spPr>
        <p:txBody>
          <a:bodyPr vert="horz" lIns="91440" tIns="45720" rIns="91440" bIns="45720" rtlCol="0">
            <a:normAutofit fontScale="3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2800" b="1" dirty="0">
              <a:solidFill>
                <a:schemeClr val="bg1"/>
              </a:solidFill>
            </a:endParaRPr>
          </a:p>
        </p:txBody>
      </p:sp>
    </p:spTree>
    <p:extLst>
      <p:ext uri="{BB962C8B-B14F-4D97-AF65-F5344CB8AC3E}">
        <p14:creationId xmlns:p14="http://schemas.microsoft.com/office/powerpoint/2010/main" val="38463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A79255-D813-4A1B-9C55-B17C0FE3FBB7}"/>
              </a:ext>
            </a:extLst>
          </p:cNvPr>
          <p:cNvSpPr>
            <a:spLocks noGrp="1"/>
          </p:cNvSpPr>
          <p:nvPr>
            <p:ph type="dt" sz="half" idx="10"/>
          </p:nvPr>
        </p:nvSpPr>
        <p:spPr/>
        <p:txBody>
          <a:bodyPr/>
          <a:lstStyle/>
          <a:p>
            <a:fld id="{E550932C-1265-4F84-B792-DDF2E8DF7321}" type="datetime1">
              <a:rPr lang="en-US" smtClean="0"/>
              <a:t>12/21/2021</a:t>
            </a:fld>
            <a:endParaRPr lang="en-US"/>
          </a:p>
        </p:txBody>
      </p:sp>
      <p:sp>
        <p:nvSpPr>
          <p:cNvPr id="3" name="Footer Placeholder 2">
            <a:extLst>
              <a:ext uri="{FF2B5EF4-FFF2-40B4-BE49-F238E27FC236}">
                <a16:creationId xmlns:a16="http://schemas.microsoft.com/office/drawing/2014/main" id="{FF28FA04-BCF8-45BA-84D1-9B0E6D3AE601}"/>
              </a:ext>
            </a:extLst>
          </p:cNvPr>
          <p:cNvSpPr>
            <a:spLocks noGrp="1"/>
          </p:cNvSpPr>
          <p:nvPr>
            <p:ph type="ftr" sz="quarter" idx="11"/>
          </p:nvPr>
        </p:nvSpPr>
        <p:spPr/>
        <p:txBody>
          <a:bodyPr/>
          <a:lstStyle/>
          <a:p>
            <a:r>
              <a:rPr lang="en-US"/>
              <a:t>AI, ML and Data Science</a:t>
            </a:r>
          </a:p>
        </p:txBody>
      </p:sp>
      <p:sp>
        <p:nvSpPr>
          <p:cNvPr id="4" name="Slide Number Placeholder 3">
            <a:extLst>
              <a:ext uri="{FF2B5EF4-FFF2-40B4-BE49-F238E27FC236}">
                <a16:creationId xmlns:a16="http://schemas.microsoft.com/office/drawing/2014/main" id="{9A35DD6F-CF7C-4861-AA46-3F739685C500}"/>
              </a:ext>
            </a:extLst>
          </p:cNvPr>
          <p:cNvSpPr>
            <a:spLocks noGrp="1"/>
          </p:cNvSpPr>
          <p:nvPr>
            <p:ph type="sldNum" sz="quarter" idx="12"/>
          </p:nvPr>
        </p:nvSpPr>
        <p:spPr/>
        <p:txBody>
          <a:bodyPr/>
          <a:lstStyle/>
          <a:p>
            <a:fld id="{36699ABD-673D-4FAF-8F98-2879DA2219FF}" type="slidenum">
              <a:rPr lang="en-US" smtClean="0"/>
              <a:t>7</a:t>
            </a:fld>
            <a:endParaRPr lang="en-US"/>
          </a:p>
        </p:txBody>
      </p:sp>
      <p:sp>
        <p:nvSpPr>
          <p:cNvPr id="7" name="Content Placeholder 2">
            <a:extLst>
              <a:ext uri="{FF2B5EF4-FFF2-40B4-BE49-F238E27FC236}">
                <a16:creationId xmlns:a16="http://schemas.microsoft.com/office/drawing/2014/main" id="{4279CADC-D671-430F-94E0-78A11960414E}"/>
              </a:ext>
            </a:extLst>
          </p:cNvPr>
          <p:cNvSpPr txBox="1">
            <a:spLocks/>
          </p:cNvSpPr>
          <p:nvPr/>
        </p:nvSpPr>
        <p:spPr>
          <a:xfrm>
            <a:off x="0" y="10583"/>
            <a:ext cx="9144000" cy="599017"/>
          </a:xfrm>
          <a:prstGeom prst="rect">
            <a:avLst/>
          </a:prstGeom>
          <a:solidFill>
            <a:srgbClr val="002060"/>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IN" altLang="en-US" sz="2800" b="1" dirty="0">
                <a:solidFill>
                  <a:schemeClr val="bg1"/>
                </a:solidFill>
                <a:latin typeface="Gill Sans MT" panose="020B0502020104020203" pitchFamily="34" charset="0"/>
              </a:rPr>
              <a:t>Machine Learning</a:t>
            </a:r>
            <a:endParaRPr lang="en-US" sz="2800" b="1" dirty="0">
              <a:solidFill>
                <a:schemeClr val="bg1"/>
              </a:solidFill>
              <a:latin typeface="Gill Sans MT" panose="020B0502020104020203" pitchFamily="34" charset="0"/>
            </a:endParaRPr>
          </a:p>
        </p:txBody>
      </p:sp>
      <p:sp>
        <p:nvSpPr>
          <p:cNvPr id="8" name="Content Placeholder 2">
            <a:extLst>
              <a:ext uri="{FF2B5EF4-FFF2-40B4-BE49-F238E27FC236}">
                <a16:creationId xmlns:a16="http://schemas.microsoft.com/office/drawing/2014/main" id="{AA407026-1FF2-47A7-82D0-3E1065C91A86}"/>
              </a:ext>
            </a:extLst>
          </p:cNvPr>
          <p:cNvSpPr txBox="1">
            <a:spLocks/>
          </p:cNvSpPr>
          <p:nvPr/>
        </p:nvSpPr>
        <p:spPr>
          <a:xfrm>
            <a:off x="-1" y="6641041"/>
            <a:ext cx="9144000" cy="216959"/>
          </a:xfrm>
          <a:prstGeom prst="rect">
            <a:avLst/>
          </a:prstGeom>
          <a:solidFill>
            <a:srgbClr val="002060"/>
          </a:solidFill>
        </p:spPr>
        <p:txBody>
          <a:bodyPr vert="horz" lIns="91440" tIns="45720" rIns="91440" bIns="45720" rtlCol="0">
            <a:normAutofit fontScale="3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2800" b="1" dirty="0">
              <a:solidFill>
                <a:schemeClr val="bg1"/>
              </a:solidFill>
            </a:endParaRPr>
          </a:p>
        </p:txBody>
      </p:sp>
      <p:pic>
        <p:nvPicPr>
          <p:cNvPr id="9" name="Content Placeholder 8">
            <a:extLst>
              <a:ext uri="{FF2B5EF4-FFF2-40B4-BE49-F238E27FC236}">
                <a16:creationId xmlns:a16="http://schemas.microsoft.com/office/drawing/2014/main" id="{19B8FEF2-F55E-44E8-AECE-B18B588C28B3}"/>
              </a:ext>
            </a:extLst>
          </p:cNvPr>
          <p:cNvPicPr>
            <a:picLocks noGrp="1" noChangeAspect="1"/>
          </p:cNvPicPr>
          <p:nvPr>
            <p:ph idx="1"/>
          </p:nvPr>
        </p:nvPicPr>
        <p:blipFill>
          <a:blip r:embed="rId2"/>
          <a:stretch>
            <a:fillRect/>
          </a:stretch>
        </p:blipFill>
        <p:spPr>
          <a:xfrm>
            <a:off x="1242894" y="684373"/>
            <a:ext cx="6658209" cy="5924099"/>
          </a:xfrm>
          <a:prstGeom prst="rect">
            <a:avLst/>
          </a:prstGeom>
        </p:spPr>
      </p:pic>
    </p:spTree>
    <p:extLst>
      <p:ext uri="{BB962C8B-B14F-4D97-AF65-F5344CB8AC3E}">
        <p14:creationId xmlns:p14="http://schemas.microsoft.com/office/powerpoint/2010/main" val="988406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1"/>
          <p:cNvSpPr>
            <a:spLocks noGrp="1" noChangeArrowheads="1"/>
          </p:cNvSpPr>
          <p:nvPr>
            <p:ph idx="1"/>
          </p:nvPr>
        </p:nvSpPr>
        <p:spPr>
          <a:xfrm>
            <a:off x="117230" y="911865"/>
            <a:ext cx="8909537" cy="5189113"/>
          </a:xfrm>
        </p:spPr>
        <p:txBody>
          <a:bodyPr wrap="square" anchor="ctr">
            <a:spAutoFit/>
          </a:bodyPr>
          <a:lstStyle/>
          <a:p>
            <a:pPr marL="0" indent="0" algn="just">
              <a:spcBef>
                <a:spcPct val="0"/>
              </a:spcBef>
            </a:pPr>
            <a:r>
              <a:rPr lang="en-US" altLang="en-US" sz="2400" dirty="0">
                <a:solidFill>
                  <a:schemeClr val="tx1"/>
                </a:solidFill>
                <a:latin typeface="Gill Sans MT" panose="020B0502020104020203" pitchFamily="34" charset="0"/>
              </a:rPr>
              <a:t>  The field of machine learning is concerned  with the question of how to construct computer  programs that automatically improve with or </a:t>
            </a:r>
            <a:r>
              <a:rPr lang="en-US" altLang="en-US" sz="2400" b="1" dirty="0">
                <a:solidFill>
                  <a:srgbClr val="FF0000"/>
                </a:solidFill>
                <a:latin typeface="Gill Sans MT" panose="020B0502020104020203" pitchFamily="34" charset="0"/>
              </a:rPr>
              <a:t>LEARN</a:t>
            </a:r>
            <a:r>
              <a:rPr lang="en-US" altLang="en-US" sz="2400" dirty="0">
                <a:solidFill>
                  <a:schemeClr val="tx1"/>
                </a:solidFill>
                <a:latin typeface="Gill Sans MT" panose="020B0502020104020203" pitchFamily="34" charset="0"/>
              </a:rPr>
              <a:t> from experience</a:t>
            </a:r>
          </a:p>
          <a:p>
            <a:pPr algn="just"/>
            <a:r>
              <a:rPr lang="en-US" sz="2400" b="1" dirty="0">
                <a:latin typeface="Gill Sans MT" panose="020B0502020104020203" pitchFamily="34" charset="0"/>
              </a:rPr>
              <a:t>Tom</a:t>
            </a:r>
            <a:r>
              <a:rPr lang="en-US" sz="2400" dirty="0">
                <a:latin typeface="Gill Sans MT" panose="020B0502020104020203" pitchFamily="34" charset="0"/>
              </a:rPr>
              <a:t> M. </a:t>
            </a:r>
            <a:r>
              <a:rPr lang="en-US" sz="2400" b="1" dirty="0">
                <a:latin typeface="Gill Sans MT" panose="020B0502020104020203" pitchFamily="34" charset="0"/>
              </a:rPr>
              <a:t>Mitchell</a:t>
            </a:r>
            <a:r>
              <a:rPr lang="en-US" sz="2400" dirty="0">
                <a:latin typeface="Gill Sans MT" panose="020B0502020104020203" pitchFamily="34" charset="0"/>
              </a:rPr>
              <a:t> provided a widely quoted and more formal  </a:t>
            </a:r>
            <a:r>
              <a:rPr lang="en-US" sz="2400" b="1" dirty="0">
                <a:latin typeface="Gill Sans MT" panose="020B0502020104020203" pitchFamily="34" charset="0"/>
              </a:rPr>
              <a:t>definition</a:t>
            </a:r>
            <a:r>
              <a:rPr lang="en-US" sz="2400" dirty="0">
                <a:latin typeface="Gill Sans MT" panose="020B0502020104020203" pitchFamily="34" charset="0"/>
              </a:rPr>
              <a:t> of the algorithms studied in the </a:t>
            </a:r>
            <a:r>
              <a:rPr lang="en-US" sz="2400" b="1" dirty="0">
                <a:latin typeface="Gill Sans MT" panose="020B0502020104020203" pitchFamily="34" charset="0"/>
              </a:rPr>
              <a:t>machine learning</a:t>
            </a:r>
            <a:r>
              <a:rPr lang="en-US" sz="2400" dirty="0">
                <a:latin typeface="Gill Sans MT" panose="020B0502020104020203" pitchFamily="34" charset="0"/>
              </a:rPr>
              <a:t> field: </a:t>
            </a:r>
            <a:r>
              <a:rPr lang="en-US" sz="2400" b="1" dirty="0">
                <a:solidFill>
                  <a:srgbClr val="00B050"/>
                </a:solidFill>
                <a:latin typeface="Gill Sans MT" panose="020B0502020104020203" pitchFamily="34" charset="0"/>
              </a:rPr>
              <a:t>"A computer program is said to learn from experience E with respect to some class of tasks T and performance measure P if its performance at tasks in T, as measured by P, improves with experience E. … “</a:t>
            </a:r>
            <a:endParaRPr lang="en-US" altLang="en-US" sz="2400" b="1" dirty="0">
              <a:solidFill>
                <a:srgbClr val="00B050"/>
              </a:solidFill>
              <a:latin typeface="Gill Sans MT" panose="020B0502020104020203" pitchFamily="34" charset="0"/>
            </a:endParaRPr>
          </a:p>
          <a:p>
            <a:pPr algn="just"/>
            <a:r>
              <a:rPr lang="en-US" sz="2400" dirty="0">
                <a:latin typeface="Gill Sans MT" panose="020B0502020104020203" pitchFamily="34" charset="0"/>
              </a:rPr>
              <a:t>The key word here is </a:t>
            </a:r>
            <a:r>
              <a:rPr lang="en-US" sz="2400" dirty="0">
                <a:solidFill>
                  <a:srgbClr val="FF0000"/>
                </a:solidFill>
                <a:latin typeface="Gill Sans MT" panose="020B0502020104020203" pitchFamily="34" charset="0"/>
              </a:rPr>
              <a:t>Learning</a:t>
            </a:r>
          </a:p>
          <a:p>
            <a:pPr algn="just"/>
            <a:r>
              <a:rPr lang="en-US" sz="2400" dirty="0">
                <a:latin typeface="Gill Sans MT" panose="020B0502020104020203" pitchFamily="34" charset="0"/>
              </a:rPr>
              <a:t>What do mean by saying “ I am </a:t>
            </a:r>
            <a:r>
              <a:rPr lang="en-US" sz="2400" dirty="0">
                <a:solidFill>
                  <a:srgbClr val="FF0000"/>
                </a:solidFill>
                <a:latin typeface="Gill Sans MT" panose="020B0502020104020203" pitchFamily="34" charset="0"/>
              </a:rPr>
              <a:t>Learning</a:t>
            </a:r>
            <a:r>
              <a:rPr lang="en-US" sz="2400" dirty="0">
                <a:latin typeface="Gill Sans MT" panose="020B0502020104020203" pitchFamily="34" charset="0"/>
              </a:rPr>
              <a:t>”</a:t>
            </a:r>
          </a:p>
          <a:p>
            <a:pPr algn="just"/>
            <a:r>
              <a:rPr lang="en-US" sz="2400" dirty="0">
                <a:latin typeface="Gill Sans MT" panose="020B0502020104020203" pitchFamily="34" charset="0"/>
              </a:rPr>
              <a:t>The ability to understand and improve my work based on previous experience</a:t>
            </a:r>
          </a:p>
        </p:txBody>
      </p:sp>
      <p:sp>
        <p:nvSpPr>
          <p:cNvPr id="2" name="Date Placeholder 1">
            <a:extLst>
              <a:ext uri="{FF2B5EF4-FFF2-40B4-BE49-F238E27FC236}">
                <a16:creationId xmlns:a16="http://schemas.microsoft.com/office/drawing/2014/main" id="{3CA79255-D813-4A1B-9C55-B17C0FE3FBB7}"/>
              </a:ext>
            </a:extLst>
          </p:cNvPr>
          <p:cNvSpPr>
            <a:spLocks noGrp="1"/>
          </p:cNvSpPr>
          <p:nvPr>
            <p:ph type="dt" sz="half" idx="10"/>
          </p:nvPr>
        </p:nvSpPr>
        <p:spPr/>
        <p:txBody>
          <a:bodyPr/>
          <a:lstStyle/>
          <a:p>
            <a:fld id="{E550932C-1265-4F84-B792-DDF2E8DF7321}" type="datetime1">
              <a:rPr lang="en-US" smtClean="0"/>
              <a:t>12/21/2021</a:t>
            </a:fld>
            <a:endParaRPr lang="en-US"/>
          </a:p>
        </p:txBody>
      </p:sp>
      <p:sp>
        <p:nvSpPr>
          <p:cNvPr id="3" name="Footer Placeholder 2">
            <a:extLst>
              <a:ext uri="{FF2B5EF4-FFF2-40B4-BE49-F238E27FC236}">
                <a16:creationId xmlns:a16="http://schemas.microsoft.com/office/drawing/2014/main" id="{FF28FA04-BCF8-45BA-84D1-9B0E6D3AE601}"/>
              </a:ext>
            </a:extLst>
          </p:cNvPr>
          <p:cNvSpPr>
            <a:spLocks noGrp="1"/>
          </p:cNvSpPr>
          <p:nvPr>
            <p:ph type="ftr" sz="quarter" idx="11"/>
          </p:nvPr>
        </p:nvSpPr>
        <p:spPr/>
        <p:txBody>
          <a:bodyPr/>
          <a:lstStyle/>
          <a:p>
            <a:r>
              <a:rPr lang="en-US"/>
              <a:t>AI, ML and Data Science</a:t>
            </a:r>
          </a:p>
        </p:txBody>
      </p:sp>
      <p:sp>
        <p:nvSpPr>
          <p:cNvPr id="4" name="Slide Number Placeholder 3">
            <a:extLst>
              <a:ext uri="{FF2B5EF4-FFF2-40B4-BE49-F238E27FC236}">
                <a16:creationId xmlns:a16="http://schemas.microsoft.com/office/drawing/2014/main" id="{9A35DD6F-CF7C-4861-AA46-3F739685C500}"/>
              </a:ext>
            </a:extLst>
          </p:cNvPr>
          <p:cNvSpPr>
            <a:spLocks noGrp="1"/>
          </p:cNvSpPr>
          <p:nvPr>
            <p:ph type="sldNum" sz="quarter" idx="12"/>
          </p:nvPr>
        </p:nvSpPr>
        <p:spPr/>
        <p:txBody>
          <a:bodyPr/>
          <a:lstStyle/>
          <a:p>
            <a:fld id="{36699ABD-673D-4FAF-8F98-2879DA2219FF}" type="slidenum">
              <a:rPr lang="en-US" smtClean="0"/>
              <a:t>8</a:t>
            </a:fld>
            <a:endParaRPr lang="en-US"/>
          </a:p>
        </p:txBody>
      </p:sp>
      <p:sp>
        <p:nvSpPr>
          <p:cNvPr id="7" name="Content Placeholder 2">
            <a:extLst>
              <a:ext uri="{FF2B5EF4-FFF2-40B4-BE49-F238E27FC236}">
                <a16:creationId xmlns:a16="http://schemas.microsoft.com/office/drawing/2014/main" id="{4279CADC-D671-430F-94E0-78A11960414E}"/>
              </a:ext>
            </a:extLst>
          </p:cNvPr>
          <p:cNvSpPr txBox="1">
            <a:spLocks/>
          </p:cNvSpPr>
          <p:nvPr/>
        </p:nvSpPr>
        <p:spPr>
          <a:xfrm>
            <a:off x="0" y="10583"/>
            <a:ext cx="9144000" cy="599017"/>
          </a:xfrm>
          <a:prstGeom prst="rect">
            <a:avLst/>
          </a:prstGeom>
          <a:solidFill>
            <a:srgbClr val="002060"/>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IN" altLang="en-US" sz="2800" b="1">
                <a:solidFill>
                  <a:schemeClr val="bg1"/>
                </a:solidFill>
                <a:latin typeface="Gill Sans MT" panose="020B0502020104020203" pitchFamily="34" charset="0"/>
              </a:rPr>
              <a:t>What is Machine Learning – Tom Mitchell</a:t>
            </a:r>
            <a:endParaRPr lang="en-US" sz="2800" b="1" dirty="0">
              <a:solidFill>
                <a:schemeClr val="bg1"/>
              </a:solidFill>
              <a:latin typeface="Gill Sans MT" panose="020B0502020104020203" pitchFamily="34" charset="0"/>
            </a:endParaRPr>
          </a:p>
        </p:txBody>
      </p:sp>
      <p:sp>
        <p:nvSpPr>
          <p:cNvPr id="8" name="Content Placeholder 2">
            <a:extLst>
              <a:ext uri="{FF2B5EF4-FFF2-40B4-BE49-F238E27FC236}">
                <a16:creationId xmlns:a16="http://schemas.microsoft.com/office/drawing/2014/main" id="{AA407026-1FF2-47A7-82D0-3E1065C91A86}"/>
              </a:ext>
            </a:extLst>
          </p:cNvPr>
          <p:cNvSpPr txBox="1">
            <a:spLocks/>
          </p:cNvSpPr>
          <p:nvPr/>
        </p:nvSpPr>
        <p:spPr>
          <a:xfrm>
            <a:off x="-1" y="6641041"/>
            <a:ext cx="9144000" cy="216959"/>
          </a:xfrm>
          <a:prstGeom prst="rect">
            <a:avLst/>
          </a:prstGeom>
          <a:solidFill>
            <a:srgbClr val="002060"/>
          </a:solidFill>
        </p:spPr>
        <p:txBody>
          <a:bodyPr vert="horz" lIns="91440" tIns="45720" rIns="91440" bIns="45720" rtlCol="0">
            <a:normAutofit fontScale="3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2800" b="1" dirty="0">
              <a:solidFill>
                <a:schemeClr val="bg1"/>
              </a:solidFill>
            </a:endParaRPr>
          </a:p>
        </p:txBody>
      </p:sp>
    </p:spTree>
    <p:extLst>
      <p:ext uri="{BB962C8B-B14F-4D97-AF65-F5344CB8AC3E}">
        <p14:creationId xmlns:p14="http://schemas.microsoft.com/office/powerpoint/2010/main" val="1508731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achine learning and artificial intelligence venn diagram"/>
          <p:cNvPicPr>
            <a:picLocks noChangeAspect="1" noChangeArrowheads="1"/>
          </p:cNvPicPr>
          <p:nvPr/>
        </p:nvPicPr>
        <p:blipFill>
          <a:blip r:embed="rId2" cstate="print"/>
          <a:srcRect/>
          <a:stretch>
            <a:fillRect/>
          </a:stretch>
        </p:blipFill>
        <p:spPr bwMode="auto">
          <a:xfrm>
            <a:off x="1066800" y="1314452"/>
            <a:ext cx="6629400" cy="4589585"/>
          </a:xfrm>
          <a:prstGeom prst="rect">
            <a:avLst/>
          </a:prstGeom>
          <a:noFill/>
        </p:spPr>
      </p:pic>
      <p:sp>
        <p:nvSpPr>
          <p:cNvPr id="5" name="Rectangle 4"/>
          <p:cNvSpPr/>
          <p:nvPr/>
        </p:nvSpPr>
        <p:spPr>
          <a:xfrm>
            <a:off x="0" y="857250"/>
            <a:ext cx="9144000" cy="369332"/>
          </a:xfrm>
          <a:prstGeom prst="rect">
            <a:avLst/>
          </a:prstGeom>
        </p:spPr>
        <p:txBody>
          <a:bodyPr wrap="square">
            <a:spAutoFit/>
          </a:bodyPr>
          <a:lstStyle/>
          <a:p>
            <a:r>
              <a:rPr lang="en-US" dirty="0"/>
              <a:t>https://ion.icaew.com/itcounts/b/weblog/posts/theaccountinganddatascienceworldsmeet</a:t>
            </a:r>
          </a:p>
        </p:txBody>
      </p:sp>
      <p:sp>
        <p:nvSpPr>
          <p:cNvPr id="2" name="Date Placeholder 1">
            <a:extLst>
              <a:ext uri="{FF2B5EF4-FFF2-40B4-BE49-F238E27FC236}">
                <a16:creationId xmlns:a16="http://schemas.microsoft.com/office/drawing/2014/main" id="{77423943-3E9E-447A-AAC8-127F0F1A2FD8}"/>
              </a:ext>
            </a:extLst>
          </p:cNvPr>
          <p:cNvSpPr>
            <a:spLocks noGrp="1"/>
          </p:cNvSpPr>
          <p:nvPr>
            <p:ph type="dt" sz="half" idx="10"/>
          </p:nvPr>
        </p:nvSpPr>
        <p:spPr/>
        <p:txBody>
          <a:bodyPr/>
          <a:lstStyle/>
          <a:p>
            <a:fld id="{B015C19B-3E1E-4277-90B8-D585CA206A24}" type="datetime1">
              <a:rPr lang="en-US" smtClean="0"/>
              <a:t>12/21/2021</a:t>
            </a:fld>
            <a:endParaRPr lang="en-US"/>
          </a:p>
        </p:txBody>
      </p:sp>
      <p:sp>
        <p:nvSpPr>
          <p:cNvPr id="3" name="Footer Placeholder 2">
            <a:extLst>
              <a:ext uri="{FF2B5EF4-FFF2-40B4-BE49-F238E27FC236}">
                <a16:creationId xmlns:a16="http://schemas.microsoft.com/office/drawing/2014/main" id="{0BF21B2C-015F-4017-9390-5A56EBCD8695}"/>
              </a:ext>
            </a:extLst>
          </p:cNvPr>
          <p:cNvSpPr>
            <a:spLocks noGrp="1"/>
          </p:cNvSpPr>
          <p:nvPr>
            <p:ph type="ftr" sz="quarter" idx="11"/>
          </p:nvPr>
        </p:nvSpPr>
        <p:spPr/>
        <p:txBody>
          <a:bodyPr/>
          <a:lstStyle/>
          <a:p>
            <a:r>
              <a:rPr lang="en-US"/>
              <a:t>AI, ML and Data Science</a:t>
            </a:r>
          </a:p>
        </p:txBody>
      </p:sp>
      <p:sp>
        <p:nvSpPr>
          <p:cNvPr id="4" name="Slide Number Placeholder 3">
            <a:extLst>
              <a:ext uri="{FF2B5EF4-FFF2-40B4-BE49-F238E27FC236}">
                <a16:creationId xmlns:a16="http://schemas.microsoft.com/office/drawing/2014/main" id="{B5860516-1544-4F64-836B-7A1BE4FAA0E7}"/>
              </a:ext>
            </a:extLst>
          </p:cNvPr>
          <p:cNvSpPr>
            <a:spLocks noGrp="1"/>
          </p:cNvSpPr>
          <p:nvPr>
            <p:ph type="sldNum" sz="quarter" idx="12"/>
          </p:nvPr>
        </p:nvSpPr>
        <p:spPr/>
        <p:txBody>
          <a:bodyPr/>
          <a:lstStyle/>
          <a:p>
            <a:fld id="{36699ABD-673D-4FAF-8F98-2879DA2219FF}" type="slidenum">
              <a:rPr lang="en-US" smtClean="0"/>
              <a:t>9</a:t>
            </a:fld>
            <a:endParaRPr lang="en-US"/>
          </a:p>
        </p:txBody>
      </p:sp>
      <p:sp>
        <p:nvSpPr>
          <p:cNvPr id="7" name="Content Placeholder 2">
            <a:extLst>
              <a:ext uri="{FF2B5EF4-FFF2-40B4-BE49-F238E27FC236}">
                <a16:creationId xmlns:a16="http://schemas.microsoft.com/office/drawing/2014/main" id="{4836FF8E-7A7C-4C8F-8CF6-CFFE5F0B9DC3}"/>
              </a:ext>
            </a:extLst>
          </p:cNvPr>
          <p:cNvSpPr txBox="1">
            <a:spLocks/>
          </p:cNvSpPr>
          <p:nvPr/>
        </p:nvSpPr>
        <p:spPr>
          <a:xfrm>
            <a:off x="0" y="-85210"/>
            <a:ext cx="9144000" cy="599017"/>
          </a:xfrm>
          <a:prstGeom prst="rect">
            <a:avLst/>
          </a:prstGeom>
          <a:solidFill>
            <a:srgbClr val="002060"/>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b="1" dirty="0">
                <a:solidFill>
                  <a:schemeClr val="bg1"/>
                </a:solidFill>
                <a:latin typeface="Gill Sans MT" panose="020B0502020104020203" pitchFamily="34" charset="0"/>
              </a:rPr>
              <a:t>Confluence of Machine Learning </a:t>
            </a:r>
          </a:p>
        </p:txBody>
      </p:sp>
      <p:sp>
        <p:nvSpPr>
          <p:cNvPr id="8" name="Content Placeholder 2">
            <a:extLst>
              <a:ext uri="{FF2B5EF4-FFF2-40B4-BE49-F238E27FC236}">
                <a16:creationId xmlns:a16="http://schemas.microsoft.com/office/drawing/2014/main" id="{52461EC7-C052-4011-B659-82EA53A7D7DA}"/>
              </a:ext>
            </a:extLst>
          </p:cNvPr>
          <p:cNvSpPr txBox="1">
            <a:spLocks/>
          </p:cNvSpPr>
          <p:nvPr/>
        </p:nvSpPr>
        <p:spPr>
          <a:xfrm>
            <a:off x="-1" y="6641041"/>
            <a:ext cx="9144000" cy="216959"/>
          </a:xfrm>
          <a:prstGeom prst="rect">
            <a:avLst/>
          </a:prstGeom>
          <a:solidFill>
            <a:srgbClr val="002060"/>
          </a:solidFill>
        </p:spPr>
        <p:txBody>
          <a:bodyPr vert="horz" lIns="91440" tIns="45720" rIns="91440" bIns="45720" rtlCol="0">
            <a:normAutofit fontScale="3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2800" b="1"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999</TotalTime>
  <Words>2232</Words>
  <Application>Microsoft Office PowerPoint</Application>
  <PresentationFormat>On-screen Show (4:3)</PresentationFormat>
  <Paragraphs>261</Paragraphs>
  <Slides>26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Gill Sans MT</vt:lpstr>
      <vt:lpstr>Metric Light</vt:lpstr>
      <vt:lpstr>Metric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Classification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N Partheeban -GUSCSE201927509</cp:lastModifiedBy>
  <cp:revision>54</cp:revision>
  <dcterms:created xsi:type="dcterms:W3CDTF">2020-11-08T04:28:17Z</dcterms:created>
  <dcterms:modified xsi:type="dcterms:W3CDTF">2021-12-21T04:12:17Z</dcterms:modified>
</cp:coreProperties>
</file>