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2" r:id="rId2"/>
    <p:sldId id="632" r:id="rId3"/>
    <p:sldId id="633" r:id="rId4"/>
    <p:sldId id="634" r:id="rId5"/>
    <p:sldId id="635" r:id="rId6"/>
    <p:sldId id="636" r:id="rId7"/>
    <p:sldId id="637" r:id="rId8"/>
    <p:sldId id="638" r:id="rId9"/>
    <p:sldId id="639" r:id="rId10"/>
    <p:sldId id="640" r:id="rId11"/>
    <p:sldId id="641" r:id="rId12"/>
    <p:sldId id="642" r:id="rId13"/>
    <p:sldId id="643" r:id="rId14"/>
    <p:sldId id="644" r:id="rId15"/>
    <p:sldId id="645" r:id="rId16"/>
    <p:sldId id="646" r:id="rId17"/>
    <p:sldId id="647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80969" autoAdjust="0"/>
  </p:normalViewPr>
  <p:slideViewPr>
    <p:cSldViewPr snapToGrid="0" snapToObjects="1">
      <p:cViewPr varScale="1">
        <p:scale>
          <a:sx n="53" d="100"/>
          <a:sy n="53" d="100"/>
        </p:scale>
        <p:origin x="828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pPr/>
              <a:t>07-02-2023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pPr/>
              <a:t>07-02-2023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95C2CEF5-63F9-4850-838D-D8657FC7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031015C-1821-46DC-B3B1-FB553B3B9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Date Placeholder 3">
            <a:extLst>
              <a:ext uri="{FF2B5EF4-FFF2-40B4-BE49-F238E27FC236}">
                <a16:creationId xmlns:a16="http://schemas.microsoft.com/office/drawing/2014/main" id="{D3A7A6D2-68EA-47C4-87B4-7CE04BD7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A13DB9-E0EA-4515-9B3A-1B90B95D5EB9}" type="datetime1">
              <a:rPr lang="en-IN" altLang="en-US" sz="1200" b="0" smtClean="0"/>
              <a:pPr/>
              <a:t>07-02-2023</a:t>
            </a:fld>
            <a:endParaRPr lang="en-US" altLang="en-US" sz="1200" b="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0A23C6F-3C10-4D7C-B34A-4E13DF4AB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DD6EFD-9A88-42B7-979E-F35325E876C9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428055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100000"/>
                    </a14:imgEffect>
                    <a14:imgEffect>
                      <a14:brightnessContrast bright="-23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string-spl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>
            <a:extLst>
              <a:ext uri="{FF2B5EF4-FFF2-40B4-BE49-F238E27FC236}">
                <a16:creationId xmlns:a16="http://schemas.microsoft.com/office/drawing/2014/main" id="{F4ED45C2-124E-465E-BA77-F109A20C0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017588"/>
            <a:ext cx="8072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700">
              <a:ea typeface="Arimo"/>
              <a:cs typeface="Arim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4E5BC-3FE9-42DE-AF64-9B0FFB564ED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4000"/>
            <a:ext cx="12192000" cy="12334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en-US" altLang="zh-CN" sz="2100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algn="ctr">
              <a:lnSpc>
                <a:spcPct val="90000"/>
              </a:lnSpc>
              <a:defRPr/>
            </a:pPr>
            <a:b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Python Programming</a:t>
            </a:r>
            <a:endParaRPr lang="zh-CN" altLang="en-US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9A4DA-ADDE-469E-9DF2-65019C2C27B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88882"/>
            <a:ext cx="12192000" cy="528636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r">
              <a:lnSpc>
                <a:spcPct val="90000"/>
              </a:lnSpc>
              <a:defRPr/>
            </a:pPr>
            <a:r>
              <a:rPr lang="en-IN" altLang="zh-CN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	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Program </a:t>
            </a:r>
            <a:r>
              <a:rPr lang="en-US" altLang="zh-CN" dirty="0" err="1">
                <a:solidFill>
                  <a:schemeClr val="bg1"/>
                </a:solidFill>
                <a:latin typeface="Tinos"/>
              </a:rPr>
              <a:t>Name:B.Tech</a:t>
            </a:r>
            <a:r>
              <a:rPr lang="en-US" altLang="zh-CN" dirty="0">
                <a:solidFill>
                  <a:schemeClr val="bg1"/>
                </a:solidFill>
                <a:latin typeface="Tinos"/>
              </a:rPr>
              <a:t>(CSE)</a:t>
            </a:r>
            <a:endParaRPr lang="en-IN" altLang="zh-CN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D4943-0DBD-4A48-B202-800DD2E52CDD}"/>
              </a:ext>
            </a:extLst>
          </p:cNvPr>
          <p:cNvSpPr txBox="1"/>
          <p:nvPr/>
        </p:nvSpPr>
        <p:spPr>
          <a:xfrm>
            <a:off x="1213571" y="2881989"/>
            <a:ext cx="9331722" cy="13388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Operators in Python – Assignment, Logical, </a:t>
            </a:r>
          </a:p>
          <a:p>
            <a:pPr algn="ctr">
              <a:defRPr/>
            </a:pPr>
            <a:r>
              <a:rPr lang="en-US" sz="4050" dirty="0">
                <a:solidFill>
                  <a:srgbClr val="FF0000"/>
                </a:solidFill>
              </a:rPr>
              <a:t>Arithmetic etc. Taking User Input (Console).</a:t>
            </a:r>
            <a:endParaRPr lang="en-IN" sz="405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31F67F-0286-4130-80AE-46BC7075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899"/>
            <a:ext cx="1504949" cy="1271589"/>
          </a:xfrm>
          <a:prstGeom prst="rect">
            <a:avLst/>
          </a:prstGeom>
        </p:spPr>
      </p:pic>
    </p:spTree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E4B8-B739-C01F-0CC4-9583D174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Logical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ED7688-5A04-DAE9-30D4-1CD25E8C2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719875"/>
              </p:ext>
            </p:extLst>
          </p:nvPr>
        </p:nvGraphicFramePr>
        <p:xfrm>
          <a:off x="1215189" y="1825625"/>
          <a:ext cx="8987589" cy="4351339"/>
        </p:xfrm>
        <a:graphic>
          <a:graphicData uri="http://schemas.openxmlformats.org/drawingml/2006/table">
            <a:tbl>
              <a:tblPr/>
              <a:tblGrid>
                <a:gridCol w="1203324">
                  <a:extLst>
                    <a:ext uri="{9D8B030D-6E8A-4147-A177-3AD203B41FA5}">
                      <a16:colId xmlns:a16="http://schemas.microsoft.com/office/drawing/2014/main" val="1510906017"/>
                    </a:ext>
                  </a:extLst>
                </a:gridCol>
                <a:gridCol w="4039842">
                  <a:extLst>
                    <a:ext uri="{9D8B030D-6E8A-4147-A177-3AD203B41FA5}">
                      <a16:colId xmlns:a16="http://schemas.microsoft.com/office/drawing/2014/main" val="235055734"/>
                    </a:ext>
                  </a:extLst>
                </a:gridCol>
                <a:gridCol w="3744423">
                  <a:extLst>
                    <a:ext uri="{9D8B030D-6E8A-4147-A177-3AD203B41FA5}">
                      <a16:colId xmlns:a16="http://schemas.microsoft.com/office/drawing/2014/main" val="2781847445"/>
                    </a:ext>
                  </a:extLst>
                </a:gridCol>
              </a:tblGrid>
              <a:tr h="79353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Operator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>
                          <a:effectLst/>
                        </a:rPr>
                        <a:t>Example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20064"/>
                  </a:ext>
                </a:extLst>
              </a:tr>
              <a:tr h="1264417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and Logical AND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If both the operands are true then condition becomes true.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(a and b) is true.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800915"/>
                  </a:ext>
                </a:extLst>
              </a:tr>
              <a:tr h="1264417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or Logical OR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If any of the two operands are non-zero then condition becomes true.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(a or b) is true.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329775"/>
                  </a:ext>
                </a:extLst>
              </a:tr>
              <a:tr h="1028974"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not Logical NOT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Used to reverse the logical state of its operand.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</a:rPr>
                        <a:t>Not(a and b) is false.</a:t>
                      </a:r>
                    </a:p>
                  </a:txBody>
                  <a:tcPr marL="43601" marR="43601" marT="43601" marB="43601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05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01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4902-AA2D-E0F9-4682-40558B5D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Taking input from console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88C4-F6B9-5943-96A5-0BFE70D7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6122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What is Console in Python?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Console (also called Shell) is basically a command line interpreter that takes input from the user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i.e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; one command at a time and interprets it.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it is error free then it runs the command and gives required output otherwise shows the error message. </a:t>
            </a:r>
          </a:p>
          <a:p>
            <a:pPr marL="0" indent="0">
              <a:buNone/>
            </a:pPr>
            <a:r>
              <a:rPr lang="en-IN" dirty="0"/>
              <a:t>#input</a:t>
            </a:r>
          </a:p>
          <a:p>
            <a:pPr marL="0" indent="0">
              <a:buNone/>
            </a:pPr>
            <a:r>
              <a:rPr lang="en-IN" dirty="0"/>
              <a:t>X = input()</a:t>
            </a:r>
          </a:p>
          <a:p>
            <a:pPr marL="0" indent="0">
              <a:buNone/>
            </a:pPr>
            <a:r>
              <a:rPr lang="en-IN" dirty="0"/>
              <a:t>#output</a:t>
            </a:r>
          </a:p>
          <a:p>
            <a:pPr marL="0" indent="0">
              <a:buNone/>
            </a:pPr>
            <a:r>
              <a:rPr lang="en-IN" dirty="0"/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51940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2CD5-7592-6BED-D68D-6BC916B4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Typecasting the input to Integer: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C8FB-8432-53AF-4B90-F9495329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 might be conditions when you might require integer input from the user/Console, the following code takes two input(integer/float) from the console and typecasts them to an integer then prints the sum. 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input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num1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int(input())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num2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int(input())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printing the sum in integer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print(num1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32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F993-8401-2F23-D262-79B6B27E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Typecasting the input to Float: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D095-1B8D-30AB-D7AB-E49B3AF5B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convert the input to float the following code will work out. </a:t>
            </a: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input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num1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float(input())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num2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float(input())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printing the sum in float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print(num1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69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CDCD-D9F7-96F0-DE9A-FB3B8FDA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Typecasting the input to String: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4246-5630-C7E0-39AC-F47CD467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All kinds of input can be converted to string type whether they are float or integer. We make use of keyword str for typecasting. 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input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str(input())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# output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print(string)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# Or by default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string_default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input()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# output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string_default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85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3A7A-1FE6-B3F4-87D9-2CEB11E5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fia-pro"/>
              </a:rPr>
              <a:t>Taking multiple inputs from user</a:t>
            </a:r>
            <a:br>
              <a:rPr lang="en-US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6373-7166-DF58-F022-6C77A0B9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developer often wants a user to enter multiple values or inputs in one line. In C++/C user can take multiple inputs in one line using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scanf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but in Python user can take multiple values or inputs in one line by two methods. 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Using split() method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Using List comprehension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38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CD8F-4558-5929-CC42-AF4337D1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Using </a:t>
            </a:r>
            <a:r>
              <a:rPr lang="en-IN" b="1" i="0" u="sng" dirty="0">
                <a:effectLst/>
                <a:latin typeface="urw-din"/>
                <a:hlinkClick r:id="rId2"/>
              </a:rPr>
              <a:t>split()</a:t>
            </a: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 method 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F572-4FD8-49F7-F8CF-5FE925E4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function helps in getting multiple inputs from users.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breaks the given input by the specified separator.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a separator is not provided then any white space is a separator. Generally, users use a split() method to split a Python string but one can use it in taking multiple inputs.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sz="2200" b="1" i="0" dirty="0">
                <a:solidFill>
                  <a:srgbClr val="273239"/>
                </a:solidFill>
                <a:effectLst/>
                <a:latin typeface="urw-din"/>
              </a:rPr>
              <a:t>Syntax : </a:t>
            </a:r>
            <a:r>
              <a:rPr lang="en-IN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input().split(separator, </a:t>
            </a:r>
            <a:r>
              <a:rPr lang="en-IN" sz="22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maxsplit</a:t>
            </a:r>
            <a:r>
              <a:rPr lang="en-IN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6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1528-3126-58CE-F4E3-DC8A8A4A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F642-97D9-5D50-6DED-1F2146AB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indent="0">
              <a:lnSpc>
                <a:spcPct val="107000"/>
              </a:lnSpc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Python program showing how to multiple input using split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taking two inputs at a time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 y </a:t>
            </a:r>
            <a:r>
              <a:rPr lang="en-IN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input("Enter two values: ").split()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print("Number of boys: ", x)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print("Number of girls: ", y)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taking three inputs at a time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x, y, z </a:t>
            </a:r>
            <a:r>
              <a:rPr lang="en-IN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input("Enter three values: ").split()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("Total number of students: ", x)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print("Number of boys is : ", y)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IN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("Number of girls is : ", z)</a:t>
            </a:r>
            <a:endParaRPr lang="en-IN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9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FE64-5DCE-4A95-D345-9FB05E03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Python -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BDC-9F67-7ADE-EFFB-AE89FA7B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operators are the constructs which can manipulate the value of operands.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These are symbols used for the purpose of logical, arithmetic and various other operations.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Consider the expression 4 + 5 = 9. Here, 4 and 5 are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operands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 + is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81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32E1-DBD2-1366-62F3-F3BE123B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Types of Python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0E69-79BF-E18C-D014-FEEDB738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language supports the following types of operators.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Arithmetic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Comparison (Relational)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Assignment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Logical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Bitwise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Membership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Identity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79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2B00-0CF4-BD01-2442-22A48E6D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Arithmetic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773B-D642-0C01-EC5F-54394C48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arithmetic operators are used to perform mathematical operations on numerical values.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These operations are Addition, Subtraction, Multiplication, Division, Modulus, Exponents and Floor Division.</a:t>
            </a:r>
          </a:p>
          <a:p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1B770D-982C-DBF3-4AA8-000C85B2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55500"/>
              </p:ext>
            </p:extLst>
          </p:nvPr>
        </p:nvGraphicFramePr>
        <p:xfrm>
          <a:off x="2237874" y="3838074"/>
          <a:ext cx="6749715" cy="2225841"/>
        </p:xfrm>
        <a:graphic>
          <a:graphicData uri="http://schemas.openxmlformats.org/drawingml/2006/table">
            <a:tbl>
              <a:tblPr/>
              <a:tblGrid>
                <a:gridCol w="2249905">
                  <a:extLst>
                    <a:ext uri="{9D8B030D-6E8A-4147-A177-3AD203B41FA5}">
                      <a16:colId xmlns:a16="http://schemas.microsoft.com/office/drawing/2014/main" val="3588410101"/>
                    </a:ext>
                  </a:extLst>
                </a:gridCol>
                <a:gridCol w="2249905">
                  <a:extLst>
                    <a:ext uri="{9D8B030D-6E8A-4147-A177-3AD203B41FA5}">
                      <a16:colId xmlns:a16="http://schemas.microsoft.com/office/drawing/2014/main" val="2131851022"/>
                    </a:ext>
                  </a:extLst>
                </a:gridCol>
                <a:gridCol w="2249905">
                  <a:extLst>
                    <a:ext uri="{9D8B030D-6E8A-4147-A177-3AD203B41FA5}">
                      <a16:colId xmlns:a16="http://schemas.microsoft.com/office/drawing/2014/main" val="628605813"/>
                    </a:ext>
                  </a:extLst>
                </a:gridCol>
              </a:tblGrid>
              <a:tr h="74194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Modulus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22 % 10 = 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043522"/>
                  </a:ext>
                </a:extLst>
              </a:tr>
              <a:tr h="74194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**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Exponent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4**2 = 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785000"/>
                  </a:ext>
                </a:extLst>
              </a:tr>
              <a:tr h="741947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//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Floor Division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9//2 = 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64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3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E558-A128-0885-C21D-FF15EECB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FF35-DD02-25A8-585A-3F746A99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21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b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Addition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+ b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+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Subtraction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- b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-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Multiplication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* b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*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Division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/ b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/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Modulus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% b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%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Exponent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** b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**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Floor Division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"a // b : 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a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//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b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65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530-1713-43D4-40FB-5DFFD1B0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Comparison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B0CC-CAB9-FD15-9315-5074099A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comparison operators compare the values on either sides of them and decide the relation among them.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They are also called relational operators.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These operators are equal, not equal, greater than, less than, greater than or equal to and less than or equal to.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8DC1FF-FC5A-4F68-A143-01481D7B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74959"/>
              </p:ext>
            </p:extLst>
          </p:nvPr>
        </p:nvGraphicFramePr>
        <p:xfrm>
          <a:off x="2382252" y="4088554"/>
          <a:ext cx="6465582" cy="2598972"/>
        </p:xfrm>
        <a:graphic>
          <a:graphicData uri="http://schemas.openxmlformats.org/drawingml/2006/table">
            <a:tbl>
              <a:tblPr/>
              <a:tblGrid>
                <a:gridCol w="2155194">
                  <a:extLst>
                    <a:ext uri="{9D8B030D-6E8A-4147-A177-3AD203B41FA5}">
                      <a16:colId xmlns:a16="http://schemas.microsoft.com/office/drawing/2014/main" val="3480801758"/>
                    </a:ext>
                  </a:extLst>
                </a:gridCol>
                <a:gridCol w="2155194">
                  <a:extLst>
                    <a:ext uri="{9D8B030D-6E8A-4147-A177-3AD203B41FA5}">
                      <a16:colId xmlns:a16="http://schemas.microsoft.com/office/drawing/2014/main" val="4114638940"/>
                    </a:ext>
                  </a:extLst>
                </a:gridCol>
                <a:gridCol w="2155194">
                  <a:extLst>
                    <a:ext uri="{9D8B030D-6E8A-4147-A177-3AD203B41FA5}">
                      <a16:colId xmlns:a16="http://schemas.microsoft.com/office/drawing/2014/main" val="3721781733"/>
                    </a:ext>
                  </a:extLst>
                </a:gridCol>
              </a:tblGrid>
              <a:tr h="39320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==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Equal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== 5 is not true.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422335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!=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Not Equal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 != 5 is true.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51659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Greater Than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&gt; 5 is not true.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721972"/>
                  </a:ext>
                </a:extLst>
              </a:tr>
              <a:tr h="22732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 &lt; 5 is true.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510149"/>
                  </a:ext>
                </a:extLst>
              </a:tr>
              <a:tr h="559085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 &gt;= 5 is not true.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369308"/>
                  </a:ext>
                </a:extLst>
              </a:tr>
              <a:tr h="393203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4 &lt;= 5 is true.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1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8309-3B70-7759-AAF1-598FB8F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Python Assignment Operators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1C9D-96F1-5CEA-DD26-F9066765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Python assignment operators are used to assign values to variables.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These operators include simple assignment operator, addition assign, subtraction assign, multiplication assign, division and assign operators etc.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5F32E0-8237-16B2-758C-0E04A8C1E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94561"/>
              </p:ext>
            </p:extLst>
          </p:nvPr>
        </p:nvGraphicFramePr>
        <p:xfrm>
          <a:off x="1540041" y="3922294"/>
          <a:ext cx="9288378" cy="2290884"/>
        </p:xfrm>
        <a:graphic>
          <a:graphicData uri="http://schemas.openxmlformats.org/drawingml/2006/table">
            <a:tbl>
              <a:tblPr/>
              <a:tblGrid>
                <a:gridCol w="3096126">
                  <a:extLst>
                    <a:ext uri="{9D8B030D-6E8A-4147-A177-3AD203B41FA5}">
                      <a16:colId xmlns:a16="http://schemas.microsoft.com/office/drawing/2014/main" val="70339255"/>
                    </a:ext>
                  </a:extLst>
                </a:gridCol>
                <a:gridCol w="3096126">
                  <a:extLst>
                    <a:ext uri="{9D8B030D-6E8A-4147-A177-3AD203B41FA5}">
                      <a16:colId xmlns:a16="http://schemas.microsoft.com/office/drawing/2014/main" val="3256530823"/>
                    </a:ext>
                  </a:extLst>
                </a:gridCol>
                <a:gridCol w="3096126">
                  <a:extLst>
                    <a:ext uri="{9D8B030D-6E8A-4147-A177-3AD203B41FA5}">
                      <a16:colId xmlns:a16="http://schemas.microsoft.com/office/drawing/2014/main" val="2480252217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=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Assignment Operator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 = 10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192225"/>
                  </a:ext>
                </a:extLst>
              </a:tr>
              <a:tr h="304414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+=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Addition Assignment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 += 5 (Same as a = a + 5)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486128"/>
                  </a:ext>
                </a:extLst>
              </a:tr>
              <a:tr h="214093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-=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Subtraction Assignment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 -= 5 (Same as a = a - 5)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22465"/>
                  </a:ext>
                </a:extLst>
              </a:tr>
              <a:tr h="304414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*=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Multiplication Assignment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 *= 5 (Same as a = a * 5)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158719"/>
                  </a:ext>
                </a:extLst>
              </a:tr>
              <a:tr h="304414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/=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Division Assignment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 /= 5 (Same as a = a / 5)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698596"/>
                  </a:ext>
                </a:extLst>
              </a:tr>
              <a:tr h="304414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%=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Remainder Assignment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 %= 5 (Same as a = a % 5)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925373"/>
                  </a:ext>
                </a:extLst>
              </a:tr>
              <a:tr h="304414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**=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Exponent Assignment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a **= 2 (Same as a = a ** 2)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127619"/>
                  </a:ext>
                </a:extLst>
              </a:tr>
              <a:tr h="304414"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//=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>
                          <a:effectLst/>
                        </a:rPr>
                        <a:t>Floor Division Assignment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100" dirty="0">
                          <a:effectLst/>
                        </a:rPr>
                        <a:t>a //= 3 (Same as a = a // 3)</a:t>
                      </a:r>
                    </a:p>
                  </a:txBody>
                  <a:tcPr marL="32280" marR="32280" marT="32280" marB="3228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85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1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8BE-7B13-4E5B-B1C8-DCA137F1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9B94-D9E5-E975-89C9-D0801A8F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0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Assignment Operator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Addition Assignment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+=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+= 5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Subtraction Assignment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-=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-= 5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Multiplication Assignment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*=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*= 5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08090"/>
                </a:solidFill>
                <a:effectLst/>
                <a:latin typeface="Liberation Mono"/>
              </a:rPr>
              <a:t># Division Assignment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IN" b="0" i="0" dirty="0">
                <a:solidFill>
                  <a:srgbClr val="9A6E3A"/>
                </a:solidFill>
                <a:effectLst/>
                <a:latin typeface="Liberation Mono"/>
              </a:rPr>
              <a:t>/=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Liberation Mono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IN" b="0" i="0" dirty="0">
                <a:solidFill>
                  <a:srgbClr val="039624"/>
                </a:solidFill>
                <a:effectLst/>
                <a:latin typeface="Liberation Mono"/>
              </a:rPr>
              <a:t>"a /= 5 : "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a</a:t>
            </a:r>
            <a:r>
              <a:rPr lang="en-IN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51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775-3241-BDEA-2C45-F9F7859C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2525-AC1D-20BE-5801-73D6C426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Remainder Assignment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%=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"a %= 3 : 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Exponent Assignment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**=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"a **= 2 : 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708090"/>
                </a:solidFill>
                <a:effectLst/>
                <a:latin typeface="Liberation Mono"/>
              </a:rPr>
              <a:t># Floor Division Assignment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a </a:t>
            </a:r>
            <a:r>
              <a:rPr lang="en-US" b="0" i="0" dirty="0">
                <a:solidFill>
                  <a:srgbClr val="9A6E3A"/>
                </a:solidFill>
                <a:effectLst/>
                <a:latin typeface="Liberation Mono"/>
              </a:rPr>
              <a:t>//=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0055"/>
                </a:solidFill>
                <a:effectLst/>
                <a:latin typeface="Liberation Mon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714B7"/>
                </a:solidFill>
                <a:effectLst/>
                <a:latin typeface="Liberation Mon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(</a:t>
            </a:r>
            <a:r>
              <a:rPr lang="en-US" b="0" i="0" dirty="0">
                <a:solidFill>
                  <a:srgbClr val="039624"/>
                </a:solidFill>
                <a:effectLst/>
                <a:latin typeface="Liberation Mono"/>
              </a:rPr>
              <a:t>"a //= 3 : "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Liberation Mono"/>
              </a:rPr>
              <a:t> a</a:t>
            </a:r>
            <a:r>
              <a:rPr lang="en-US" b="0" i="0" dirty="0">
                <a:solidFill>
                  <a:srgbClr val="999999"/>
                </a:solidFill>
                <a:effectLst/>
                <a:latin typeface="Liberation Mon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95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2155</TotalTime>
  <Words>1227</Words>
  <Application>Microsoft Office PowerPoint</Application>
  <PresentationFormat>Widescreen</PresentationFormat>
  <Paragraphs>188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Heebo</vt:lpstr>
      <vt:lpstr>Liberation Mono</vt:lpstr>
      <vt:lpstr>Nunito</vt:lpstr>
      <vt:lpstr>sofia-pro</vt:lpstr>
      <vt:lpstr>Times New Roman</vt:lpstr>
      <vt:lpstr>Tinos</vt:lpstr>
      <vt:lpstr>urw-din</vt:lpstr>
      <vt:lpstr>Office Theme</vt:lpstr>
      <vt:lpstr>PowerPoint Presentation</vt:lpstr>
      <vt:lpstr>Python - Operators</vt:lpstr>
      <vt:lpstr>Types of Python Operators </vt:lpstr>
      <vt:lpstr>Python Arithmetic Operators </vt:lpstr>
      <vt:lpstr>PowerPoint Presentation</vt:lpstr>
      <vt:lpstr>Python Comparison Operators </vt:lpstr>
      <vt:lpstr>Python Assignment Operators </vt:lpstr>
      <vt:lpstr>PowerPoint Presentation</vt:lpstr>
      <vt:lpstr>PowerPoint Presentation</vt:lpstr>
      <vt:lpstr>Python Logical Operators </vt:lpstr>
      <vt:lpstr>Taking input from console </vt:lpstr>
      <vt:lpstr>Typecasting the input to Integer:</vt:lpstr>
      <vt:lpstr>Typecasting the input to Float:</vt:lpstr>
      <vt:lpstr>Typecasting the input to String:</vt:lpstr>
      <vt:lpstr>Taking multiple inputs from user </vt:lpstr>
      <vt:lpstr>Using split() method :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 Mazid</cp:lastModifiedBy>
  <cp:revision>103</cp:revision>
  <cp:lastPrinted>2020-10-01T09:19:21Z</cp:lastPrinted>
  <dcterms:created xsi:type="dcterms:W3CDTF">2020-05-05T09:43:45Z</dcterms:created>
  <dcterms:modified xsi:type="dcterms:W3CDTF">2023-02-07T05:12:20Z</dcterms:modified>
</cp:coreProperties>
</file>