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96" r:id="rId3"/>
    <p:sldId id="297" r:id="rId4"/>
    <p:sldId id="298" r:id="rId5"/>
    <p:sldId id="299" r:id="rId6"/>
    <p:sldId id="300" r:id="rId7"/>
    <p:sldId id="301" r:id="rId8"/>
    <p:sldId id="302" r:id="rId9"/>
    <p:sldId id="303" r:id="rId10"/>
    <p:sldId id="30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76831-85E4-40A8-BD7C-33C506E634D8}">
          <p14:sldIdLst>
            <p14:sldId id="257"/>
            <p14:sldId id="296"/>
            <p14:sldId id="297"/>
            <p14:sldId id="298"/>
            <p14:sldId id="299"/>
            <p14:sldId id="300"/>
            <p14:sldId id="301"/>
            <p14:sldId id="302"/>
            <p14:sldId id="303"/>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D6D93-1A17-4171-8080-C224A47E9741}" type="datetimeFigureOut">
              <a:rPr lang="en-IN" smtClean="0"/>
              <a:t>11-11-2022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E4FEE-6481-4931-9900-94365AF02995}" type="slidenum">
              <a:rPr lang="en-IN" smtClean="0"/>
              <a:t>‹#›</a:t>
            </a:fld>
            <a:endParaRPr lang="en-IN"/>
          </a:p>
        </p:txBody>
      </p:sp>
    </p:spTree>
    <p:extLst>
      <p:ext uri="{BB962C8B-B14F-4D97-AF65-F5344CB8AC3E}">
        <p14:creationId xmlns:p14="http://schemas.microsoft.com/office/powerpoint/2010/main" val="393672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E22CAD-98C4-6DBA-DE39-12B5AA4EC9F3}"/>
              </a:ext>
            </a:extLst>
          </p:cNvPr>
          <p:cNvSpPr>
            <a:spLocks noGrp="1" noChangeArrowheads="1"/>
          </p:cNvSpPr>
          <p:nvPr>
            <p:ph type="sldNum" sz="quarter" idx="5"/>
          </p:nvPr>
        </p:nvSpPr>
        <p:spPr>
          <a:ln/>
        </p:spPr>
        <p:txBody>
          <a:bodyPr/>
          <a:lstStyle/>
          <a:p>
            <a:fld id="{E67DF59D-43BB-4805-85E3-16D2D9DC8560}" type="slidenum">
              <a:rPr lang="en-AU" altLang="en-US"/>
              <a:pPr/>
              <a:t>2</a:t>
            </a:fld>
            <a:endParaRPr lang="en-AU" altLang="en-US"/>
          </a:p>
        </p:txBody>
      </p:sp>
      <p:sp>
        <p:nvSpPr>
          <p:cNvPr id="83970" name="Rectangle 2">
            <a:extLst>
              <a:ext uri="{FF2B5EF4-FFF2-40B4-BE49-F238E27FC236}">
                <a16:creationId xmlns:a16="http://schemas.microsoft.com/office/drawing/2014/main" id="{998D2E73-6901-7B42-98EA-8ECFE74D4754}"/>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62587F4D-CC20-5DA0-D795-49316FB487A1}"/>
              </a:ext>
            </a:extLst>
          </p:cNvPr>
          <p:cNvSpPr>
            <a:spLocks noGrp="1" noChangeArrowheads="1"/>
          </p:cNvSpPr>
          <p:nvPr>
            <p:ph type="body" idx="1"/>
          </p:nvPr>
        </p:nvSpPr>
        <p:spPr/>
        <p:txBody>
          <a:bodyPr/>
          <a:lstStyle/>
          <a:p>
            <a:r>
              <a:rPr lang="en-US" altLang="en-US"/>
              <a:t>A variation on the message authentication code is the one-way hash function. As with the message authentication code, a hash function accepts a variable-size message M as input and produces a fixed-size output, referred to as a hash code H(M). Unlike a MAC, a hash code does not use a key but is a function only of the input message. The hash code is also referred to as a message digest or hash value.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0855AD-78D8-5631-7D99-9FF63825E3E7}"/>
              </a:ext>
            </a:extLst>
          </p:cNvPr>
          <p:cNvSpPr>
            <a:spLocks noGrp="1" noChangeArrowheads="1"/>
          </p:cNvSpPr>
          <p:nvPr>
            <p:ph type="sldNum" sz="quarter" idx="5"/>
          </p:nvPr>
        </p:nvSpPr>
        <p:spPr>
          <a:ln/>
        </p:spPr>
        <p:txBody>
          <a:bodyPr/>
          <a:lstStyle/>
          <a:p>
            <a:fld id="{C0BEEFD0-480B-4D41-907D-559CBF4793D2}" type="slidenum">
              <a:rPr lang="en-AU" altLang="en-US"/>
              <a:pPr/>
              <a:t>3</a:t>
            </a:fld>
            <a:endParaRPr lang="en-AU" altLang="en-US"/>
          </a:p>
        </p:txBody>
      </p:sp>
      <p:sp>
        <p:nvSpPr>
          <p:cNvPr id="84994" name="Rectangle 2">
            <a:extLst>
              <a:ext uri="{FF2B5EF4-FFF2-40B4-BE49-F238E27FC236}">
                <a16:creationId xmlns:a16="http://schemas.microsoft.com/office/drawing/2014/main" id="{01FFB640-17F8-D2C3-E681-014035F795E4}"/>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985B48CF-9C0E-B570-AEAD-B8929F5BDEB5}"/>
              </a:ext>
            </a:extLst>
          </p:cNvPr>
          <p:cNvSpPr>
            <a:spLocks noGrp="1" noChangeArrowheads="1"/>
          </p:cNvSpPr>
          <p:nvPr>
            <p:ph type="body" idx="1"/>
          </p:nvPr>
        </p:nvSpPr>
        <p:spPr/>
        <p:txBody>
          <a:bodyPr/>
          <a:lstStyle/>
          <a:p>
            <a:r>
              <a:rPr lang="en-US" altLang="en-US"/>
              <a:t>Stallings Figure 11.5c “Basic Uses of Hash Functions” shows the hash being “signed” with the senders private key, thus forming a digital signature.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95D120-B864-4CE6-3F30-F8F6FF99CC04}"/>
              </a:ext>
            </a:extLst>
          </p:cNvPr>
          <p:cNvSpPr>
            <a:spLocks noGrp="1" noChangeArrowheads="1"/>
          </p:cNvSpPr>
          <p:nvPr>
            <p:ph type="sldNum" sz="quarter" idx="5"/>
          </p:nvPr>
        </p:nvSpPr>
        <p:spPr>
          <a:ln/>
        </p:spPr>
        <p:txBody>
          <a:bodyPr/>
          <a:lstStyle/>
          <a:p>
            <a:fld id="{16238D34-206D-4159-8FB5-199432F794DD}" type="slidenum">
              <a:rPr lang="en-AU" altLang="en-US"/>
              <a:pPr/>
              <a:t>4</a:t>
            </a:fld>
            <a:endParaRPr lang="en-AU" altLang="en-US"/>
          </a:p>
        </p:txBody>
      </p:sp>
      <p:sp>
        <p:nvSpPr>
          <p:cNvPr id="63490" name="Rectangle 2">
            <a:extLst>
              <a:ext uri="{FF2B5EF4-FFF2-40B4-BE49-F238E27FC236}">
                <a16:creationId xmlns:a16="http://schemas.microsoft.com/office/drawing/2014/main" id="{17359779-53AD-404E-7AFD-A90324D6AF2D}"/>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CCA7D431-0F71-0E5D-7BAF-8F068367F8F2}"/>
              </a:ext>
            </a:extLst>
          </p:cNvPr>
          <p:cNvSpPr>
            <a:spLocks noGrp="1" noChangeArrowheads="1"/>
          </p:cNvSpPr>
          <p:nvPr>
            <p:ph type="body" idx="1"/>
          </p:nvPr>
        </p:nvSpPr>
        <p:spPr/>
        <p:txBody>
          <a:bodyPr/>
          <a:lstStyle/>
          <a:p>
            <a:r>
              <a:rPr lang="en-US" altLang="en-US"/>
              <a:t>The purpose of a hash function is to produce a “fingerprint”of a file, message, or other block of data.</a:t>
            </a:r>
            <a:endParaRPr lang="en-AU" altLang="en-US"/>
          </a:p>
          <a:p>
            <a:r>
              <a:rPr lang="en-AU" altLang="en-US"/>
              <a:t>These are the specifications for good hash functions. Essentially it must be extremely difficult to find 2 messages with the same hash, and the hash should not be related to the message in any obvious way (ie it should be a complex non-linear function of the message). There are quite a few similarities in the evolution of hash functions &amp; block ciphers, and in the evolution of the design requirements on both.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6C4640-5250-4377-F8E7-79273E1C0C6A}"/>
              </a:ext>
            </a:extLst>
          </p:cNvPr>
          <p:cNvSpPr>
            <a:spLocks noGrp="1" noChangeArrowheads="1"/>
          </p:cNvSpPr>
          <p:nvPr>
            <p:ph type="sldNum" sz="quarter" idx="5"/>
          </p:nvPr>
        </p:nvSpPr>
        <p:spPr>
          <a:ln/>
        </p:spPr>
        <p:txBody>
          <a:bodyPr/>
          <a:lstStyle/>
          <a:p>
            <a:fld id="{BF886E53-4337-456A-9751-60E9B68BF1BD}" type="slidenum">
              <a:rPr lang="en-AU" altLang="en-US"/>
              <a:pPr/>
              <a:t>5</a:t>
            </a:fld>
            <a:endParaRPr lang="en-AU" altLang="en-US"/>
          </a:p>
        </p:txBody>
      </p:sp>
      <p:sp>
        <p:nvSpPr>
          <p:cNvPr id="87042" name="Rectangle 2">
            <a:extLst>
              <a:ext uri="{FF2B5EF4-FFF2-40B4-BE49-F238E27FC236}">
                <a16:creationId xmlns:a16="http://schemas.microsoft.com/office/drawing/2014/main" id="{C884049D-0B1D-F640-EC6D-9AEAEF0B519D}"/>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FE38C120-F69D-F9EF-2D41-310664EDBA2C}"/>
              </a:ext>
            </a:extLst>
          </p:cNvPr>
          <p:cNvSpPr>
            <a:spLocks noGrp="1" noChangeArrowheads="1"/>
          </p:cNvSpPr>
          <p:nvPr>
            <p:ph type="body" idx="1"/>
          </p:nvPr>
        </p:nvSpPr>
        <p:spPr/>
        <p:txBody>
          <a:bodyPr/>
          <a:lstStyle/>
          <a:p>
            <a:r>
              <a:rPr lang="en-US" altLang="en-US"/>
              <a:t>All hash functions operate using the following general principles. The input (message, file,etc.) is viewed as a sequence of n-bit blocks, processed one block at a time in an iterative fashion to produce an n-bit hash function. Can construct a range of possible simple hash functions by just XOR’ing blocks with rotates etc. None of these are secure, since can predict how changes to message affect the resulting hash.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05DFD53-5CF0-BFE6-E61F-892BA551D884}"/>
              </a:ext>
            </a:extLst>
          </p:cNvPr>
          <p:cNvSpPr>
            <a:spLocks noGrp="1" noChangeArrowheads="1"/>
          </p:cNvSpPr>
          <p:nvPr>
            <p:ph type="sldNum" sz="quarter" idx="5"/>
          </p:nvPr>
        </p:nvSpPr>
        <p:spPr>
          <a:ln/>
        </p:spPr>
        <p:txBody>
          <a:bodyPr/>
          <a:lstStyle/>
          <a:p>
            <a:fld id="{218F9442-8EDA-4401-A455-BF9BA20D4C78}" type="slidenum">
              <a:rPr lang="en-AU" altLang="en-US"/>
              <a:pPr/>
              <a:t>6</a:t>
            </a:fld>
            <a:endParaRPr lang="en-AU" altLang="en-US"/>
          </a:p>
        </p:txBody>
      </p:sp>
      <p:sp>
        <p:nvSpPr>
          <p:cNvPr id="66562" name="Rectangle 2">
            <a:extLst>
              <a:ext uri="{FF2B5EF4-FFF2-40B4-BE49-F238E27FC236}">
                <a16:creationId xmlns:a16="http://schemas.microsoft.com/office/drawing/2014/main" id="{978CC4DB-5D6A-F201-1E3B-3B089597B2AC}"/>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06F565C7-D89D-616E-B7F7-5BFA386A3D61}"/>
              </a:ext>
            </a:extLst>
          </p:cNvPr>
          <p:cNvSpPr>
            <a:spLocks noGrp="1" noChangeArrowheads="1"/>
          </p:cNvSpPr>
          <p:nvPr>
            <p:ph type="body" idx="1"/>
          </p:nvPr>
        </p:nvSpPr>
        <p:spPr/>
        <p:txBody>
          <a:bodyPr/>
          <a:lstStyle/>
          <a:p>
            <a:r>
              <a:rPr lang="en-US" altLang="en-US"/>
              <a:t>The Birthday Attack exploits the birthday paradox – the chance that in a group of people two will share the same birthday – only 23 people are needed for a Pr&gt;0.5 of this. Can generalize the problem to one wanting a matching pair from any two sets, and show need 2</a:t>
            </a:r>
            <a:r>
              <a:rPr lang="en-US" altLang="en-US" baseline="60000"/>
              <a:t>m</a:t>
            </a:r>
            <a:r>
              <a:rPr lang="en-US" altLang="en-US" baseline="40000"/>
              <a:t>/</a:t>
            </a:r>
            <a:r>
              <a:rPr lang="en-US" altLang="en-US" baseline="20000"/>
              <a:t>2</a:t>
            </a:r>
            <a:r>
              <a:rPr lang="en-US" altLang="en-US"/>
              <a:t> in each to get a matching m-bit hash.</a:t>
            </a:r>
          </a:p>
          <a:p>
            <a:r>
              <a:rPr lang="en-US" altLang="en-US"/>
              <a:t>Note that creating many message variants is relatively easy, either by rewording or just varying the amount of white-space in the message. All of which indicates that larger MACs/Hashes are needed.</a:t>
            </a:r>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54B42BC-094B-01A0-D793-60810721955A}"/>
              </a:ext>
            </a:extLst>
          </p:cNvPr>
          <p:cNvSpPr>
            <a:spLocks noGrp="1" noChangeArrowheads="1"/>
          </p:cNvSpPr>
          <p:nvPr>
            <p:ph type="sldNum" sz="quarter" idx="5"/>
          </p:nvPr>
        </p:nvSpPr>
        <p:spPr>
          <a:ln/>
        </p:spPr>
        <p:txBody>
          <a:bodyPr/>
          <a:lstStyle/>
          <a:p>
            <a:fld id="{B7E86355-3DFA-4170-B492-3A32C11BB301}" type="slidenum">
              <a:rPr lang="en-AU" altLang="en-US"/>
              <a:pPr/>
              <a:t>7</a:t>
            </a:fld>
            <a:endParaRPr lang="en-AU" altLang="en-US"/>
          </a:p>
        </p:txBody>
      </p:sp>
      <p:sp>
        <p:nvSpPr>
          <p:cNvPr id="88066" name="Rectangle 2">
            <a:extLst>
              <a:ext uri="{FF2B5EF4-FFF2-40B4-BE49-F238E27FC236}">
                <a16:creationId xmlns:a16="http://schemas.microsoft.com/office/drawing/2014/main" id="{3636F579-0759-CF9E-29AD-7C1D2A2A8B40}"/>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0B3EC19B-1347-91FC-24D4-EC0234F03A4E}"/>
              </a:ext>
            </a:extLst>
          </p:cNvPr>
          <p:cNvSpPr>
            <a:spLocks noGrp="1" noChangeArrowheads="1"/>
          </p:cNvSpPr>
          <p:nvPr>
            <p:ph type="body" idx="1"/>
          </p:nvPr>
        </p:nvSpPr>
        <p:spPr/>
        <p:txBody>
          <a:bodyPr/>
          <a:lstStyle/>
          <a:p>
            <a:r>
              <a:rPr lang="en-US" altLang="en-US"/>
              <a:t>A number of proposals have been made for hash functions based on using a cipher block chaining technique, but without the secret key (instead using the message blocks as keys). Unfortunately these are subject to both the birthday attack, and to a “meet-in-the-middle” attack. Thus, attention has been directed at finding other approaches to hashing.</a:t>
            </a:r>
          </a:p>
          <a:p>
            <a:pPr lvl="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E5DB731-780D-FB64-52FC-140010E2587A}"/>
              </a:ext>
            </a:extLst>
          </p:cNvPr>
          <p:cNvSpPr>
            <a:spLocks noGrp="1" noChangeArrowheads="1"/>
          </p:cNvSpPr>
          <p:nvPr>
            <p:ph type="sldNum" sz="quarter" idx="5"/>
          </p:nvPr>
        </p:nvSpPr>
        <p:spPr>
          <a:ln/>
        </p:spPr>
        <p:txBody>
          <a:bodyPr/>
          <a:lstStyle/>
          <a:p>
            <a:fld id="{42814E05-F0D4-4D1D-A7BE-0471705311D0}" type="slidenum">
              <a:rPr lang="en-AU" altLang="en-US"/>
              <a:pPr/>
              <a:t>8</a:t>
            </a:fld>
            <a:endParaRPr lang="en-AU" altLang="en-US"/>
          </a:p>
        </p:txBody>
      </p:sp>
      <p:sp>
        <p:nvSpPr>
          <p:cNvPr id="89090" name="Rectangle 2">
            <a:extLst>
              <a:ext uri="{FF2B5EF4-FFF2-40B4-BE49-F238E27FC236}">
                <a16:creationId xmlns:a16="http://schemas.microsoft.com/office/drawing/2014/main" id="{05D17B1C-561B-B590-3C07-F4DDDD1552F9}"/>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7DB491B0-58E0-EC0C-2C40-2B0ADFF3F585}"/>
              </a:ext>
            </a:extLst>
          </p:cNvPr>
          <p:cNvSpPr>
            <a:spLocks noGrp="1" noChangeArrowheads="1"/>
          </p:cNvSpPr>
          <p:nvPr>
            <p:ph type="body" idx="1"/>
          </p:nvPr>
        </p:nvSpPr>
        <p:spPr/>
        <p:txBody>
          <a:bodyPr/>
          <a:lstStyle/>
          <a:p>
            <a:r>
              <a:rPr lang="en-US" altLang="en-US"/>
              <a:t>Just as with symmetric and public-key encryption, we can group attacks on hash functions and MACs into two categories: brute-force attacks and cryptanalysis. </a:t>
            </a:r>
          </a:p>
          <a:p>
            <a:r>
              <a:rPr lang="en-US" altLang="en-US"/>
              <a:t>The strength of a hash function against brute-force attacks depends solely on the length of the hash code produced by the algorithm, with cost O(2^m/2). See proposal in text for a h/w MD5 cracker.</a:t>
            </a:r>
          </a:p>
          <a:p>
            <a:r>
              <a:rPr lang="en-US" altLang="en-US"/>
              <a:t>A brute-force attack on a MAC is a more difficult undertaking because it requires known message-MAC pairs. However analysis shows cost is related to min(2^k, 2^n), similar to symmetric encryption algorithms.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1E71737-FBAA-0CB1-8A19-6E8CF965E434}"/>
              </a:ext>
            </a:extLst>
          </p:cNvPr>
          <p:cNvSpPr>
            <a:spLocks noGrp="1" noChangeArrowheads="1"/>
          </p:cNvSpPr>
          <p:nvPr>
            <p:ph type="sldNum" sz="quarter" idx="5"/>
          </p:nvPr>
        </p:nvSpPr>
        <p:spPr>
          <a:ln/>
        </p:spPr>
        <p:txBody>
          <a:bodyPr/>
          <a:lstStyle/>
          <a:p>
            <a:fld id="{B0F9A639-B94A-415F-AF23-B6753D240B9F}" type="slidenum">
              <a:rPr lang="en-AU" altLang="en-US"/>
              <a:pPr/>
              <a:t>9</a:t>
            </a:fld>
            <a:endParaRPr lang="en-AU" altLang="en-US"/>
          </a:p>
        </p:txBody>
      </p:sp>
      <p:sp>
        <p:nvSpPr>
          <p:cNvPr id="90114" name="Rectangle 2">
            <a:extLst>
              <a:ext uri="{FF2B5EF4-FFF2-40B4-BE49-F238E27FC236}">
                <a16:creationId xmlns:a16="http://schemas.microsoft.com/office/drawing/2014/main" id="{C613C551-0C39-EEB9-4A1B-B2F1C0855E34}"/>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F989DBB7-BDC2-EB4B-82A9-6A039878A192}"/>
              </a:ext>
            </a:extLst>
          </p:cNvPr>
          <p:cNvSpPr>
            <a:spLocks noGrp="1" noChangeArrowheads="1"/>
          </p:cNvSpPr>
          <p:nvPr>
            <p:ph type="body" idx="1"/>
          </p:nvPr>
        </p:nvSpPr>
        <p:spPr/>
        <p:txBody>
          <a:bodyPr/>
          <a:lstStyle/>
          <a:p>
            <a:r>
              <a:rPr lang="en-US" altLang="en-US"/>
              <a:t>As with encryption algorithms, cryptanalytic attacks on hash functions and MAC algorithms seek to exploit some property of the algorithm to perform some attack other than an exhaustive search. The way to measure the resistance of a hash or MAC algorithm to cryptanalysis is to compare its strength to the effort required for a brute-force attack. That is, an ideal hash or MAC algorithm will require a cryptanalytic effort greater than or equal to the brute-force effort. </a:t>
            </a:r>
          </a:p>
          <a:p>
            <a:r>
              <a:rPr lang="en-US" altLang="en-US"/>
              <a:t>Cryptanalysis of hash functions focuses on the internal structure of the compression function f and is based on attempts to find efficient techniques for producing collisions for a single execution of f. Keep in mind that for any hash function there must exist collisions, but want it to be computationally infeasible to find these collisions.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0A118E-ADCC-97F4-D6DD-BE8E5155D89A}"/>
              </a:ext>
            </a:extLst>
          </p:cNvPr>
          <p:cNvSpPr>
            <a:spLocks noGrp="1" noChangeArrowheads="1"/>
          </p:cNvSpPr>
          <p:nvPr>
            <p:ph type="sldNum" sz="quarter" idx="5"/>
          </p:nvPr>
        </p:nvSpPr>
        <p:spPr>
          <a:ln/>
        </p:spPr>
        <p:txBody>
          <a:bodyPr/>
          <a:lstStyle/>
          <a:p>
            <a:fld id="{78DF3B5C-182F-4497-83DD-0973815D0539}" type="slidenum">
              <a:rPr lang="en-AU" altLang="en-US"/>
              <a:pPr/>
              <a:t>10</a:t>
            </a:fld>
            <a:endParaRPr lang="en-AU" altLang="en-US"/>
          </a:p>
        </p:txBody>
      </p:sp>
      <p:sp>
        <p:nvSpPr>
          <p:cNvPr id="91138" name="Rectangle 2">
            <a:extLst>
              <a:ext uri="{FF2B5EF4-FFF2-40B4-BE49-F238E27FC236}">
                <a16:creationId xmlns:a16="http://schemas.microsoft.com/office/drawing/2014/main" id="{606377CC-8061-4777-25E5-B63700E1D19C}"/>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45E01094-76CB-496C-E07C-722C58F57B87}"/>
              </a:ext>
            </a:extLst>
          </p:cNvPr>
          <p:cNvSpPr>
            <a:spLocks noGrp="1" noChangeArrowheads="1"/>
          </p:cNvSpPr>
          <p:nvPr>
            <p:ph type="body" idx="1"/>
          </p:nvPr>
        </p:nvSpPr>
        <p:spPr/>
        <p:txBody>
          <a:bodyPr/>
          <a:lstStyle/>
          <a:p>
            <a:r>
              <a:rPr lang="en-US" altLang="en-US"/>
              <a:t>Chapter 11 summary.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1013-EA34-445A-A9C4-06CD68723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60C6E4-AAB2-4ED6-ABBC-570308EB7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15663-CD57-4FB3-82C0-61A6BA03AF2B}"/>
              </a:ext>
            </a:extLst>
          </p:cNvPr>
          <p:cNvSpPr>
            <a:spLocks noGrp="1"/>
          </p:cNvSpPr>
          <p:nvPr>
            <p:ph type="dt" sz="half" idx="10"/>
          </p:nvPr>
        </p:nvSpPr>
        <p:spPr/>
        <p:txBody>
          <a:bodyPr/>
          <a:lstStyle/>
          <a:p>
            <a:fld id="{7965A7D5-530F-4D3F-AF58-2CCB259E42E2}" type="datetime1">
              <a:rPr lang="en-US" smtClean="0"/>
              <a:t>11/11/2022</a:t>
            </a:fld>
            <a:endParaRPr lang="en-US"/>
          </a:p>
        </p:txBody>
      </p:sp>
      <p:sp>
        <p:nvSpPr>
          <p:cNvPr id="5" name="Footer Placeholder 4">
            <a:extLst>
              <a:ext uri="{FF2B5EF4-FFF2-40B4-BE49-F238E27FC236}">
                <a16:creationId xmlns:a16="http://schemas.microsoft.com/office/drawing/2014/main" id="{892978B3-FAF1-4595-A73C-CFE9E471E61A}"/>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2051D89E-AB19-4335-9496-6F61CF5AA2AE}"/>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168550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E1B5-ADC9-40C0-9A55-D3FBC0AEC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79CC6-53E0-4594-9465-0A761D266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01061-970D-44AB-8A00-A9802B52DE37}"/>
              </a:ext>
            </a:extLst>
          </p:cNvPr>
          <p:cNvSpPr>
            <a:spLocks noGrp="1"/>
          </p:cNvSpPr>
          <p:nvPr>
            <p:ph type="dt" sz="half" idx="10"/>
          </p:nvPr>
        </p:nvSpPr>
        <p:spPr/>
        <p:txBody>
          <a:bodyPr/>
          <a:lstStyle/>
          <a:p>
            <a:fld id="{BA3C40A0-DC37-4047-9A41-C7A5681D3725}" type="datetime1">
              <a:rPr lang="en-US" smtClean="0"/>
              <a:t>11/11/2022</a:t>
            </a:fld>
            <a:endParaRPr lang="en-US"/>
          </a:p>
        </p:txBody>
      </p:sp>
      <p:sp>
        <p:nvSpPr>
          <p:cNvPr id="5" name="Footer Placeholder 4">
            <a:extLst>
              <a:ext uri="{FF2B5EF4-FFF2-40B4-BE49-F238E27FC236}">
                <a16:creationId xmlns:a16="http://schemas.microsoft.com/office/drawing/2014/main" id="{61D5DA39-0EAA-4C48-B4F0-742E44A3A861}"/>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06156435-2B6F-41FC-B513-348BF2C90B16}"/>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9510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B205A-0DAB-47CB-8551-F9E2E60A7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87201-74E1-4CBC-9D2C-DB699B9B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B8E96-D030-4847-BB17-F7EC1821A24B}"/>
              </a:ext>
            </a:extLst>
          </p:cNvPr>
          <p:cNvSpPr>
            <a:spLocks noGrp="1"/>
          </p:cNvSpPr>
          <p:nvPr>
            <p:ph type="dt" sz="half" idx="10"/>
          </p:nvPr>
        </p:nvSpPr>
        <p:spPr/>
        <p:txBody>
          <a:bodyPr/>
          <a:lstStyle/>
          <a:p>
            <a:fld id="{982DE297-C4F4-4BE7-B88B-111DCE9202C1}" type="datetime1">
              <a:rPr lang="en-US" smtClean="0"/>
              <a:t>11/11/2022</a:t>
            </a:fld>
            <a:endParaRPr lang="en-US"/>
          </a:p>
        </p:txBody>
      </p:sp>
      <p:sp>
        <p:nvSpPr>
          <p:cNvPr id="5" name="Footer Placeholder 4">
            <a:extLst>
              <a:ext uri="{FF2B5EF4-FFF2-40B4-BE49-F238E27FC236}">
                <a16:creationId xmlns:a16="http://schemas.microsoft.com/office/drawing/2014/main" id="{D9A7E9C4-116F-43DB-8199-CCDF28005FC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170B5D0-6736-4661-BC2D-BEA8AB638815}"/>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07409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B551-A81F-484B-88A6-99EB03EAD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10CD5-58DC-42DE-B3A0-3ED529F06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8075A-3033-4A33-B100-7FEE587A94B9}"/>
              </a:ext>
            </a:extLst>
          </p:cNvPr>
          <p:cNvSpPr>
            <a:spLocks noGrp="1"/>
          </p:cNvSpPr>
          <p:nvPr>
            <p:ph type="dt" sz="half" idx="10"/>
          </p:nvPr>
        </p:nvSpPr>
        <p:spPr/>
        <p:txBody>
          <a:bodyPr/>
          <a:lstStyle/>
          <a:p>
            <a:fld id="{392ACE1D-6157-4219-9E44-2099EDCB50F6}" type="datetime1">
              <a:rPr lang="en-US" smtClean="0"/>
              <a:t>11/11/2022</a:t>
            </a:fld>
            <a:endParaRPr lang="en-US"/>
          </a:p>
        </p:txBody>
      </p:sp>
      <p:sp>
        <p:nvSpPr>
          <p:cNvPr id="5" name="Footer Placeholder 4">
            <a:extLst>
              <a:ext uri="{FF2B5EF4-FFF2-40B4-BE49-F238E27FC236}">
                <a16:creationId xmlns:a16="http://schemas.microsoft.com/office/drawing/2014/main" id="{9628637A-30F8-408C-9F5C-8F70D86DACAD}"/>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3E9CAD37-13D5-4097-9F30-74663208512F}"/>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77045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6870-7C79-44EB-A11D-39C1BB5AE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C090A-4608-4AC3-AB0E-2D45D334E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69907-1A11-43F2-BE03-65D167FE8BA5}"/>
              </a:ext>
            </a:extLst>
          </p:cNvPr>
          <p:cNvSpPr>
            <a:spLocks noGrp="1"/>
          </p:cNvSpPr>
          <p:nvPr>
            <p:ph type="dt" sz="half" idx="10"/>
          </p:nvPr>
        </p:nvSpPr>
        <p:spPr/>
        <p:txBody>
          <a:bodyPr/>
          <a:lstStyle/>
          <a:p>
            <a:fld id="{4193A8D2-CEFE-40B4-B213-644FB3148BA9}" type="datetime1">
              <a:rPr lang="en-US" smtClean="0"/>
              <a:t>11/11/2022</a:t>
            </a:fld>
            <a:endParaRPr lang="en-US"/>
          </a:p>
        </p:txBody>
      </p:sp>
      <p:sp>
        <p:nvSpPr>
          <p:cNvPr id="5" name="Footer Placeholder 4">
            <a:extLst>
              <a:ext uri="{FF2B5EF4-FFF2-40B4-BE49-F238E27FC236}">
                <a16:creationId xmlns:a16="http://schemas.microsoft.com/office/drawing/2014/main" id="{F85DF96C-FCE2-42C2-9DE5-5A24D901C72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2CCD32B-404F-4688-AA3D-7BA64434F4B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62130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0121-CA45-4920-9617-2BEB4AC76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91DE0-C94C-4DCB-9F33-9AAF0A6D8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3B6C4-937F-473C-AEA9-409B68764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551806-137D-4DF2-BE47-783054904034}"/>
              </a:ext>
            </a:extLst>
          </p:cNvPr>
          <p:cNvSpPr>
            <a:spLocks noGrp="1"/>
          </p:cNvSpPr>
          <p:nvPr>
            <p:ph type="dt" sz="half" idx="10"/>
          </p:nvPr>
        </p:nvSpPr>
        <p:spPr/>
        <p:txBody>
          <a:bodyPr/>
          <a:lstStyle/>
          <a:p>
            <a:fld id="{5B0D376D-0D85-4313-8613-FFBBF4F04CED}" type="datetime1">
              <a:rPr lang="en-US" smtClean="0"/>
              <a:t>11/11/2022</a:t>
            </a:fld>
            <a:endParaRPr lang="en-US"/>
          </a:p>
        </p:txBody>
      </p:sp>
      <p:sp>
        <p:nvSpPr>
          <p:cNvPr id="6" name="Footer Placeholder 5">
            <a:extLst>
              <a:ext uri="{FF2B5EF4-FFF2-40B4-BE49-F238E27FC236}">
                <a16:creationId xmlns:a16="http://schemas.microsoft.com/office/drawing/2014/main" id="{8E8D2B82-AD10-4D1E-BFAF-A4BE365B8602}"/>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8F7F3112-8097-4569-BE69-D8B45CF7EFF4}"/>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16382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E871-8964-41B9-A391-BF8137EA24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299173-A744-45D4-ABB5-7F0BAC735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5910B-1AAB-439A-A69F-C3AC9E8DE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681A36-6AED-49C5-94AF-4A4AFEEF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F8BFCB-1CD9-4C45-A121-844CF28F7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6112A-BD6B-47EA-BF41-D9B0D1FA9ABA}"/>
              </a:ext>
            </a:extLst>
          </p:cNvPr>
          <p:cNvSpPr>
            <a:spLocks noGrp="1"/>
          </p:cNvSpPr>
          <p:nvPr>
            <p:ph type="dt" sz="half" idx="10"/>
          </p:nvPr>
        </p:nvSpPr>
        <p:spPr/>
        <p:txBody>
          <a:bodyPr/>
          <a:lstStyle/>
          <a:p>
            <a:fld id="{2256B443-2A15-45E4-90C6-1FAC5E834E95}" type="datetime1">
              <a:rPr lang="en-US" smtClean="0"/>
              <a:t>11/11/2022</a:t>
            </a:fld>
            <a:endParaRPr lang="en-US"/>
          </a:p>
        </p:txBody>
      </p:sp>
      <p:sp>
        <p:nvSpPr>
          <p:cNvPr id="8" name="Footer Placeholder 7">
            <a:extLst>
              <a:ext uri="{FF2B5EF4-FFF2-40B4-BE49-F238E27FC236}">
                <a16:creationId xmlns:a16="http://schemas.microsoft.com/office/drawing/2014/main" id="{C8D0F6B6-2D01-404C-AF9E-D4AEB614D630}"/>
              </a:ext>
            </a:extLst>
          </p:cNvPr>
          <p:cNvSpPr>
            <a:spLocks noGrp="1"/>
          </p:cNvSpPr>
          <p:nvPr>
            <p:ph type="ftr" sz="quarter" idx="11"/>
          </p:nvPr>
        </p:nvSpPr>
        <p:spPr/>
        <p:txBody>
          <a:bodyPr/>
          <a:lstStyle/>
          <a:p>
            <a:r>
              <a:rPr lang="en-US"/>
              <a:t>Faculty Name: Rajkamal Kishor Gupta                            Program Name: B.Tech  CNCS</a:t>
            </a:r>
          </a:p>
        </p:txBody>
      </p:sp>
      <p:sp>
        <p:nvSpPr>
          <p:cNvPr id="9" name="Slide Number Placeholder 8">
            <a:extLst>
              <a:ext uri="{FF2B5EF4-FFF2-40B4-BE49-F238E27FC236}">
                <a16:creationId xmlns:a16="http://schemas.microsoft.com/office/drawing/2014/main" id="{C089DEA9-1FA8-49D0-B120-DBCB83EFB7E2}"/>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835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96E7-235F-49BF-B301-ED3161267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8D29D-980A-4C45-8BF3-EB692463B4F9}"/>
              </a:ext>
            </a:extLst>
          </p:cNvPr>
          <p:cNvSpPr>
            <a:spLocks noGrp="1"/>
          </p:cNvSpPr>
          <p:nvPr>
            <p:ph type="dt" sz="half" idx="10"/>
          </p:nvPr>
        </p:nvSpPr>
        <p:spPr/>
        <p:txBody>
          <a:bodyPr/>
          <a:lstStyle/>
          <a:p>
            <a:fld id="{F9F14863-72F6-48DD-9CAE-D3B5950EADE1}" type="datetime1">
              <a:rPr lang="en-US" smtClean="0"/>
              <a:t>11/11/2022</a:t>
            </a:fld>
            <a:endParaRPr lang="en-US"/>
          </a:p>
        </p:txBody>
      </p:sp>
      <p:sp>
        <p:nvSpPr>
          <p:cNvPr id="4" name="Footer Placeholder 3">
            <a:extLst>
              <a:ext uri="{FF2B5EF4-FFF2-40B4-BE49-F238E27FC236}">
                <a16:creationId xmlns:a16="http://schemas.microsoft.com/office/drawing/2014/main" id="{66F217C6-03F1-4EBF-9BCD-26461CB44693}"/>
              </a:ext>
            </a:extLst>
          </p:cNvPr>
          <p:cNvSpPr>
            <a:spLocks noGrp="1"/>
          </p:cNvSpPr>
          <p:nvPr>
            <p:ph type="ftr" sz="quarter" idx="11"/>
          </p:nvPr>
        </p:nvSpPr>
        <p:spPr/>
        <p:txBody>
          <a:bodyPr/>
          <a:lstStyle/>
          <a:p>
            <a:r>
              <a:rPr lang="en-US"/>
              <a:t>Faculty Name: Rajkamal Kishor Gupta                            Program Name: B.Tech  CNCS</a:t>
            </a:r>
          </a:p>
        </p:txBody>
      </p:sp>
      <p:sp>
        <p:nvSpPr>
          <p:cNvPr id="5" name="Slide Number Placeholder 4">
            <a:extLst>
              <a:ext uri="{FF2B5EF4-FFF2-40B4-BE49-F238E27FC236}">
                <a16:creationId xmlns:a16="http://schemas.microsoft.com/office/drawing/2014/main" id="{8F2EA513-04EE-426C-A4BB-EE38686469F0}"/>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2696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F8168-67A6-4215-AF90-F4E885338662}"/>
              </a:ext>
            </a:extLst>
          </p:cNvPr>
          <p:cNvSpPr>
            <a:spLocks noGrp="1"/>
          </p:cNvSpPr>
          <p:nvPr>
            <p:ph type="dt" sz="half" idx="10"/>
          </p:nvPr>
        </p:nvSpPr>
        <p:spPr/>
        <p:txBody>
          <a:bodyPr/>
          <a:lstStyle/>
          <a:p>
            <a:fld id="{1038F068-BD5C-41D5-85B1-0ECB6A0D52CD}" type="datetime1">
              <a:rPr lang="en-US" smtClean="0"/>
              <a:t>11/11/2022</a:t>
            </a:fld>
            <a:endParaRPr lang="en-US"/>
          </a:p>
        </p:txBody>
      </p:sp>
      <p:sp>
        <p:nvSpPr>
          <p:cNvPr id="3" name="Footer Placeholder 2">
            <a:extLst>
              <a:ext uri="{FF2B5EF4-FFF2-40B4-BE49-F238E27FC236}">
                <a16:creationId xmlns:a16="http://schemas.microsoft.com/office/drawing/2014/main" id="{21FA38EF-EF7F-4F4C-9DF4-3F42784F98DE}"/>
              </a:ext>
            </a:extLst>
          </p:cNvPr>
          <p:cNvSpPr>
            <a:spLocks noGrp="1"/>
          </p:cNvSpPr>
          <p:nvPr>
            <p:ph type="ftr" sz="quarter" idx="11"/>
          </p:nvPr>
        </p:nvSpPr>
        <p:spPr/>
        <p:txBody>
          <a:bodyPr/>
          <a:lstStyle/>
          <a:p>
            <a:r>
              <a:rPr lang="en-US"/>
              <a:t>Faculty Name: Rajkamal Kishor Gupta                            Program Name: B.Tech  CNCS</a:t>
            </a:r>
          </a:p>
        </p:txBody>
      </p:sp>
      <p:sp>
        <p:nvSpPr>
          <p:cNvPr id="4" name="Slide Number Placeholder 3">
            <a:extLst>
              <a:ext uri="{FF2B5EF4-FFF2-40B4-BE49-F238E27FC236}">
                <a16:creationId xmlns:a16="http://schemas.microsoft.com/office/drawing/2014/main" id="{A7260D92-457C-4EF4-9CCE-83505ADF116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6625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621E-4A07-44A9-A106-1229C658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CE463-3510-48DE-9E32-9ADAD3A45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5A71B-BAC7-4149-B327-31E0D486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25435-8FED-4BD3-9A66-495B567C2746}"/>
              </a:ext>
            </a:extLst>
          </p:cNvPr>
          <p:cNvSpPr>
            <a:spLocks noGrp="1"/>
          </p:cNvSpPr>
          <p:nvPr>
            <p:ph type="dt" sz="half" idx="10"/>
          </p:nvPr>
        </p:nvSpPr>
        <p:spPr/>
        <p:txBody>
          <a:bodyPr/>
          <a:lstStyle/>
          <a:p>
            <a:fld id="{92DA63DD-1315-4FDA-96A1-93EE44A671B9}" type="datetime1">
              <a:rPr lang="en-US" smtClean="0"/>
              <a:t>11/11/2022</a:t>
            </a:fld>
            <a:endParaRPr lang="en-US"/>
          </a:p>
        </p:txBody>
      </p:sp>
      <p:sp>
        <p:nvSpPr>
          <p:cNvPr id="6" name="Footer Placeholder 5">
            <a:extLst>
              <a:ext uri="{FF2B5EF4-FFF2-40B4-BE49-F238E27FC236}">
                <a16:creationId xmlns:a16="http://schemas.microsoft.com/office/drawing/2014/main" id="{E797442F-DD6B-44F2-AFFF-C45760CDD8A9}"/>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7A937C15-DE6F-4E59-B673-FB107583CBF7}"/>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581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F6A-63F9-44D5-B5C1-CABE422A1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6D7D8-1ED4-4FDD-97B6-52A607E7F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F98D1-164F-4F1E-9216-3D657196F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02A35-6628-4BBE-823C-D765D7D208E2}"/>
              </a:ext>
            </a:extLst>
          </p:cNvPr>
          <p:cNvSpPr>
            <a:spLocks noGrp="1"/>
          </p:cNvSpPr>
          <p:nvPr>
            <p:ph type="dt" sz="half" idx="10"/>
          </p:nvPr>
        </p:nvSpPr>
        <p:spPr/>
        <p:txBody>
          <a:bodyPr/>
          <a:lstStyle/>
          <a:p>
            <a:fld id="{D5D367B4-E2C2-434C-A270-C9AF9387EA05}" type="datetime1">
              <a:rPr lang="en-US" smtClean="0"/>
              <a:t>11/11/2022</a:t>
            </a:fld>
            <a:endParaRPr lang="en-US"/>
          </a:p>
        </p:txBody>
      </p:sp>
      <p:sp>
        <p:nvSpPr>
          <p:cNvPr id="6" name="Footer Placeholder 5">
            <a:extLst>
              <a:ext uri="{FF2B5EF4-FFF2-40B4-BE49-F238E27FC236}">
                <a16:creationId xmlns:a16="http://schemas.microsoft.com/office/drawing/2014/main" id="{702F1176-C237-4A77-80C5-56ED398B1955}"/>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DDAB8BC8-DED9-4D4D-83EF-7605EAD9C7DA}"/>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53373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B1599-301A-42DD-9665-A4E5521BF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78E4C-EEC9-46F2-A9DF-8278C7D01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3B44A-27A5-4A0A-8A66-CD8547C0C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72F5F-F146-409F-9B66-7487AD787CAE}" type="datetime1">
              <a:rPr lang="en-US" smtClean="0"/>
              <a:t>11/11/2022</a:t>
            </a:fld>
            <a:endParaRPr lang="en-US"/>
          </a:p>
        </p:txBody>
      </p:sp>
      <p:sp>
        <p:nvSpPr>
          <p:cNvPr id="5" name="Footer Placeholder 4">
            <a:extLst>
              <a:ext uri="{FF2B5EF4-FFF2-40B4-BE49-F238E27FC236}">
                <a16:creationId xmlns:a16="http://schemas.microsoft.com/office/drawing/2014/main" id="{131CBF2E-960C-4237-BB77-422BFE9C3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8C5B66F5-1C84-49C3-A4E0-8F3A18B3C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4617F-F77A-4576-BEF4-6284457CB4A4}" type="slidenum">
              <a:rPr lang="en-US" smtClean="0"/>
              <a:t>‹#›</a:t>
            </a:fld>
            <a:endParaRPr lang="en-US"/>
          </a:p>
        </p:txBody>
      </p:sp>
    </p:spTree>
    <p:extLst>
      <p:ext uri="{BB962C8B-B14F-4D97-AF65-F5344CB8AC3E}">
        <p14:creationId xmlns:p14="http://schemas.microsoft.com/office/powerpoint/2010/main" val="270528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BFA0AC-6A4C-4160-8ADD-1D911C2A1529}"/>
              </a:ext>
            </a:extLst>
          </p:cNvPr>
          <p:cNvSpPr/>
          <p:nvPr/>
        </p:nvSpPr>
        <p:spPr>
          <a:xfrm>
            <a:off x="1504949" y="2721114"/>
            <a:ext cx="6131093" cy="1323439"/>
          </a:xfrm>
          <a:prstGeom prst="rect">
            <a:avLst/>
          </a:prstGeom>
        </p:spPr>
        <p:txBody>
          <a:bodyPr wrap="square">
            <a:spAutoFit/>
          </a:bodyPr>
          <a:lstStyle/>
          <a:p>
            <a:pPr algn="ctr"/>
            <a:r>
              <a:rPr lang="en-US" altLang="en-US" sz="4000" i="0" dirty="0">
                <a:latin typeface="Arial" panose="020B0604020202020204" pitchFamily="34" charset="0"/>
              </a:rPr>
              <a:t>Hash Functions</a:t>
            </a:r>
            <a:br>
              <a:rPr lang="en-US" altLang="en-US" sz="4000" i="0" dirty="0">
                <a:latin typeface="Arial" panose="020B0604020202020204" pitchFamily="34" charset="0"/>
              </a:rPr>
            </a:br>
            <a:endParaRPr lang="en-US" altLang="en-US" sz="4000" i="0" dirty="0">
              <a:latin typeface="Arial" panose="020B0604020202020204" pitchFamily="34" charset="0"/>
            </a:endParaRPr>
          </a:p>
        </p:txBody>
      </p:sp>
      <p:sp>
        <p:nvSpPr>
          <p:cNvPr id="6" name="Title 1">
            <a:extLst>
              <a:ext uri="{FF2B5EF4-FFF2-40B4-BE49-F238E27FC236}">
                <a16:creationId xmlns:a16="http://schemas.microsoft.com/office/drawing/2014/main" id="{04C940FF-C281-46D5-9FC3-0692C21DA9B9}"/>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200" b="1" dirty="0">
                <a:solidFill>
                  <a:schemeClr val="bg1"/>
                </a:solidFill>
                <a:latin typeface="Times New Roman" panose="02020603050405020304" pitchFamily="18" charset="0"/>
                <a:cs typeface="Times New Roman" panose="02020603050405020304" pitchFamily="18" charset="0"/>
              </a:rPr>
              <a:t>Course Code: BCSE2350		    Course Name: Cryptographic Fundamental</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1">
            <a:extLst>
              <a:ext uri="{FF2B5EF4-FFF2-40B4-BE49-F238E27FC236}">
                <a16:creationId xmlns:a16="http://schemas.microsoft.com/office/drawing/2014/main" id="{C9AC9B6B-AE66-4AE2-8892-1E0CEC0D5A9E}"/>
              </a:ext>
            </a:extLst>
          </p:cNvPr>
          <p:cNvSpPr>
            <a:spLocks noGrp="1"/>
          </p:cNvSpPr>
          <p:nvPr>
            <p:ph type="ftr" sz="quarter" idx="11"/>
          </p:nvPr>
        </p:nvSpPr>
        <p:spPr>
          <a:xfrm>
            <a:off x="-97654" y="6400740"/>
            <a:ext cx="12289654" cy="365125"/>
          </a:xfrm>
        </p:spPr>
        <p:txBody>
          <a:bodyPr vert="horz" lIns="91440" tIns="45720" rIns="91440" bIns="45720" rtlCol="0" anchor="ctr"/>
          <a:lstStyle/>
          <a:p>
            <a:r>
              <a:rPr lang="en-US" sz="2400" dirty="0">
                <a:solidFill>
                  <a:schemeClr val="bg1"/>
                </a:solidFill>
                <a:latin typeface="Times New Roman" panose="02020603050405020304" pitchFamily="18" charset="0"/>
                <a:cs typeface="Times New Roman" panose="02020603050405020304" pitchFamily="18" charset="0"/>
              </a:rPr>
              <a:t>Faculty Name: Rajkamal Kishor Gupta                            Program Name: </a:t>
            </a:r>
            <a:r>
              <a:rPr lang="en-US" sz="2400" dirty="0" err="1">
                <a:solidFill>
                  <a:schemeClr val="bg1"/>
                </a:solidFill>
                <a:latin typeface="Times New Roman" panose="02020603050405020304" pitchFamily="18" charset="0"/>
                <a:cs typeface="Times New Roman" panose="02020603050405020304" pitchFamily="18" charset="0"/>
              </a:rPr>
              <a:t>B</a:t>
            </a:r>
            <a:r>
              <a:rPr lang="en-US" sz="2400" err="1">
                <a:solidFill>
                  <a:schemeClr val="bg1"/>
                </a:solidFill>
                <a:latin typeface="Times New Roman" panose="02020603050405020304" pitchFamily="18" charset="0"/>
                <a:cs typeface="Times New Roman" panose="02020603050405020304" pitchFamily="18" charset="0"/>
              </a:rPr>
              <a:t>.</a:t>
            </a:r>
            <a:r>
              <a:rPr lang="en-US" sz="2400">
                <a:solidFill>
                  <a:schemeClr val="bg1"/>
                </a:solidFill>
                <a:latin typeface="Times New Roman" panose="02020603050405020304" pitchFamily="18" charset="0"/>
                <a:cs typeface="Times New Roman" panose="02020603050405020304" pitchFamily="18" charset="0"/>
              </a:rPr>
              <a:t>Tech</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24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38F7D66-3829-B496-181A-CE3A55781E08}"/>
              </a:ext>
            </a:extLst>
          </p:cNvPr>
          <p:cNvSpPr>
            <a:spLocks noGrp="1" noChangeArrowheads="1"/>
          </p:cNvSpPr>
          <p:nvPr>
            <p:ph type="title"/>
          </p:nvPr>
        </p:nvSpPr>
        <p:spPr>
          <a:xfrm>
            <a:off x="1609165" y="-74146"/>
            <a:ext cx="10515600" cy="1325563"/>
          </a:xfrm>
        </p:spPr>
        <p:txBody>
          <a:bodyPr/>
          <a:lstStyle/>
          <a:p>
            <a:r>
              <a:rPr lang="en-US" altLang="en-US" dirty="0"/>
              <a:t>Summary</a:t>
            </a:r>
            <a:endParaRPr lang="en-AU" altLang="en-US" dirty="0"/>
          </a:p>
        </p:txBody>
      </p:sp>
      <p:sp>
        <p:nvSpPr>
          <p:cNvPr id="45059" name="Rectangle 3">
            <a:extLst>
              <a:ext uri="{FF2B5EF4-FFF2-40B4-BE49-F238E27FC236}">
                <a16:creationId xmlns:a16="http://schemas.microsoft.com/office/drawing/2014/main" id="{FC8DD8A1-38D7-35B0-C65D-A1D95EFEF4A6}"/>
              </a:ext>
            </a:extLst>
          </p:cNvPr>
          <p:cNvSpPr>
            <a:spLocks noGrp="1" noChangeArrowheads="1"/>
          </p:cNvSpPr>
          <p:nvPr>
            <p:ph type="body" idx="1"/>
          </p:nvPr>
        </p:nvSpPr>
        <p:spPr/>
        <p:txBody>
          <a:bodyPr/>
          <a:lstStyle/>
          <a:p>
            <a:r>
              <a:rPr lang="en-US" altLang="en-US" dirty="0"/>
              <a:t>have considered:</a:t>
            </a:r>
          </a:p>
          <a:p>
            <a:pPr lvl="1"/>
            <a:r>
              <a:rPr lang="en-US" altLang="en-US" dirty="0"/>
              <a:t>hash functions</a:t>
            </a:r>
          </a:p>
          <a:p>
            <a:pPr lvl="1"/>
            <a:r>
              <a:rPr lang="en-US" altLang="en-US" dirty="0"/>
              <a:t>general approach &amp; security</a:t>
            </a:r>
          </a:p>
          <a:p>
            <a:pPr lvl="1"/>
            <a:endParaRPr lang="en-US" altLang="en-US" dirty="0"/>
          </a:p>
          <a:p>
            <a:pPr lvl="1"/>
            <a:endParaRPr lang="en-AU"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ABB5303-576A-F795-6FD7-DB203C6C9868}"/>
              </a:ext>
            </a:extLst>
          </p:cNvPr>
          <p:cNvSpPr>
            <a:spLocks noGrp="1" noChangeArrowheads="1"/>
          </p:cNvSpPr>
          <p:nvPr>
            <p:ph type="title"/>
          </p:nvPr>
        </p:nvSpPr>
        <p:spPr>
          <a:xfrm>
            <a:off x="1492624" y="-92075"/>
            <a:ext cx="10515600" cy="1325563"/>
          </a:xfrm>
        </p:spPr>
        <p:txBody>
          <a:bodyPr/>
          <a:lstStyle/>
          <a:p>
            <a:r>
              <a:rPr lang="en-US" altLang="en-US" dirty="0"/>
              <a:t>Hash Functions</a:t>
            </a:r>
            <a:endParaRPr lang="en-AU" altLang="en-US" dirty="0"/>
          </a:p>
        </p:txBody>
      </p:sp>
      <p:sp>
        <p:nvSpPr>
          <p:cNvPr id="55299" name="Rectangle 3">
            <a:extLst>
              <a:ext uri="{FF2B5EF4-FFF2-40B4-BE49-F238E27FC236}">
                <a16:creationId xmlns:a16="http://schemas.microsoft.com/office/drawing/2014/main" id="{EEB46098-FD9F-62AF-9D1F-95AD9B639769}"/>
              </a:ext>
            </a:extLst>
          </p:cNvPr>
          <p:cNvSpPr>
            <a:spLocks noGrp="1" noChangeArrowheads="1"/>
          </p:cNvSpPr>
          <p:nvPr>
            <p:ph type="body" idx="1"/>
          </p:nvPr>
        </p:nvSpPr>
        <p:spPr/>
        <p:txBody>
          <a:bodyPr/>
          <a:lstStyle/>
          <a:p>
            <a:r>
              <a:rPr lang="en-AU" altLang="en-US" dirty="0"/>
              <a:t>condenses arbitrary message to fixed size</a:t>
            </a:r>
          </a:p>
          <a:p>
            <a:pPr lvl="1">
              <a:buFont typeface="Wingdings" panose="05000000000000000000" pitchFamily="2" charset="2"/>
              <a:buNone/>
            </a:pPr>
            <a:r>
              <a:rPr lang="en-US" altLang="en-US" dirty="0">
                <a:latin typeface="Courier New" panose="02070309020205020404" pitchFamily="49" charset="0"/>
              </a:rPr>
              <a:t>h = H(M)</a:t>
            </a:r>
            <a:r>
              <a:rPr lang="en-AU" altLang="en-US" dirty="0"/>
              <a:t> </a:t>
            </a:r>
          </a:p>
          <a:p>
            <a:r>
              <a:rPr lang="en-AU" altLang="en-US" dirty="0"/>
              <a:t>usually assume that the hash function is public and not keyed</a:t>
            </a:r>
          </a:p>
          <a:p>
            <a:pPr lvl="1"/>
            <a:r>
              <a:rPr lang="en-US" altLang="en-US" dirty="0"/>
              <a:t>cf. MAC which is keyed</a:t>
            </a:r>
          </a:p>
          <a:p>
            <a:r>
              <a:rPr lang="en-US" altLang="en-US" dirty="0"/>
              <a:t>hash used to detect changes to message</a:t>
            </a:r>
          </a:p>
          <a:p>
            <a:r>
              <a:rPr lang="en-US" altLang="en-US" dirty="0"/>
              <a:t>can use in various ways with message</a:t>
            </a:r>
            <a:endParaRPr lang="en-AU" altLang="en-US" dirty="0"/>
          </a:p>
          <a:p>
            <a:r>
              <a:rPr lang="en-AU" altLang="en-US" dirty="0"/>
              <a:t>most often to create a digital signature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8C1B7C1-4E59-D604-24B8-3274318E79F7}"/>
              </a:ext>
            </a:extLst>
          </p:cNvPr>
          <p:cNvSpPr>
            <a:spLocks noGrp="1" noChangeArrowheads="1"/>
          </p:cNvSpPr>
          <p:nvPr>
            <p:ph type="title"/>
          </p:nvPr>
        </p:nvSpPr>
        <p:spPr>
          <a:xfrm>
            <a:off x="1456764" y="0"/>
            <a:ext cx="10515600" cy="1325563"/>
          </a:xfrm>
        </p:spPr>
        <p:txBody>
          <a:bodyPr/>
          <a:lstStyle/>
          <a:p>
            <a:r>
              <a:rPr lang="en-US" altLang="en-US" sz="4000" dirty="0"/>
              <a:t>Hash Functions &amp; Digital Signatures</a:t>
            </a:r>
            <a:endParaRPr lang="en-AU" altLang="en-US" sz="4000" dirty="0"/>
          </a:p>
        </p:txBody>
      </p:sp>
      <p:pic>
        <p:nvPicPr>
          <p:cNvPr id="56324" name="Picture 4">
            <a:extLst>
              <a:ext uri="{FF2B5EF4-FFF2-40B4-BE49-F238E27FC236}">
                <a16:creationId xmlns:a16="http://schemas.microsoft.com/office/drawing/2014/main" id="{5DCF0D13-DB2A-2322-DF42-CB21EE20B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0220" r="14319" b="11581"/>
          <a:stretch>
            <a:fillRect/>
          </a:stretch>
        </p:blipFill>
        <p:spPr bwMode="auto">
          <a:xfrm>
            <a:off x="2667001" y="2667000"/>
            <a:ext cx="6886575" cy="1754188"/>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EEE3F8B-0003-CBD0-AF3E-1D0AB704FC52}"/>
              </a:ext>
            </a:extLst>
          </p:cNvPr>
          <p:cNvSpPr>
            <a:spLocks noGrp="1" noChangeArrowheads="1"/>
          </p:cNvSpPr>
          <p:nvPr>
            <p:ph type="title"/>
          </p:nvPr>
        </p:nvSpPr>
        <p:spPr>
          <a:xfrm>
            <a:off x="1528483" y="-118969"/>
            <a:ext cx="10515600" cy="1325563"/>
          </a:xfrm>
        </p:spPr>
        <p:txBody>
          <a:bodyPr/>
          <a:lstStyle/>
          <a:p>
            <a:r>
              <a:rPr lang="en-US" altLang="en-US" sz="4000" dirty="0"/>
              <a:t>Requirements for Hash Functions</a:t>
            </a:r>
            <a:endParaRPr lang="en-AU" altLang="en-US" sz="4000" dirty="0"/>
          </a:p>
        </p:txBody>
      </p:sp>
      <p:sp>
        <p:nvSpPr>
          <p:cNvPr id="62467" name="Rectangle 3">
            <a:extLst>
              <a:ext uri="{FF2B5EF4-FFF2-40B4-BE49-F238E27FC236}">
                <a16:creationId xmlns:a16="http://schemas.microsoft.com/office/drawing/2014/main" id="{10691196-1FC0-03B1-CE35-52BDEEA63FB9}"/>
              </a:ext>
            </a:extLst>
          </p:cNvPr>
          <p:cNvSpPr>
            <a:spLocks noGrp="1" noChangeArrowheads="1"/>
          </p:cNvSpPr>
          <p:nvPr>
            <p:ph type="body" idx="1"/>
          </p:nvPr>
        </p:nvSpPr>
        <p:spPr/>
        <p:txBody>
          <a:bodyPr/>
          <a:lstStyle/>
          <a:p>
            <a:pPr marL="609600" indent="-609600">
              <a:buFontTx/>
              <a:buAutoNum type="arabicPeriod"/>
            </a:pPr>
            <a:r>
              <a:rPr lang="en-US" altLang="en-US" dirty="0"/>
              <a:t>can be applied to any sized message </a:t>
            </a:r>
            <a:r>
              <a:rPr lang="en-US" altLang="en-US" dirty="0">
                <a:latin typeface="Courier New" panose="02070309020205020404" pitchFamily="49" charset="0"/>
              </a:rPr>
              <a:t>M</a:t>
            </a:r>
            <a:endParaRPr lang="en-US" altLang="en-US" dirty="0"/>
          </a:p>
          <a:p>
            <a:pPr marL="609600" indent="-609600">
              <a:buFontTx/>
              <a:buAutoNum type="arabicPeriod"/>
            </a:pPr>
            <a:r>
              <a:rPr lang="en-US" altLang="en-US" dirty="0"/>
              <a:t>produces fixed-length output </a:t>
            </a:r>
            <a:r>
              <a:rPr lang="en-US" altLang="en-US" dirty="0">
                <a:latin typeface="Courier New" panose="02070309020205020404" pitchFamily="49" charset="0"/>
              </a:rPr>
              <a:t>h</a:t>
            </a:r>
            <a:endParaRPr lang="en-US" altLang="en-US" dirty="0"/>
          </a:p>
          <a:p>
            <a:pPr marL="609600" indent="-609600">
              <a:buFontTx/>
              <a:buAutoNum type="arabicPeriod"/>
            </a:pPr>
            <a:r>
              <a:rPr lang="en-US" altLang="en-US" dirty="0"/>
              <a:t>is easy to compute </a:t>
            </a:r>
            <a:r>
              <a:rPr lang="en-US" altLang="en-US" dirty="0">
                <a:latin typeface="Courier New" panose="02070309020205020404" pitchFamily="49" charset="0"/>
              </a:rPr>
              <a:t>h=H(M)</a:t>
            </a:r>
            <a:r>
              <a:rPr lang="en-US" altLang="en-US" dirty="0"/>
              <a:t> for any message </a:t>
            </a:r>
            <a:r>
              <a:rPr lang="en-US" altLang="en-US" dirty="0">
                <a:latin typeface="Courier New" panose="02070309020205020404" pitchFamily="49" charset="0"/>
              </a:rPr>
              <a:t>M</a:t>
            </a:r>
          </a:p>
          <a:p>
            <a:pPr marL="609600" indent="-609600">
              <a:buFontTx/>
              <a:buAutoNum type="arabicPeriod"/>
            </a:pPr>
            <a:r>
              <a:rPr lang="en-US" altLang="en-US" dirty="0"/>
              <a:t>given </a:t>
            </a:r>
            <a:r>
              <a:rPr lang="en-US" altLang="en-US" dirty="0">
                <a:latin typeface="Courier New" panose="02070309020205020404" pitchFamily="49" charset="0"/>
              </a:rPr>
              <a:t>h</a:t>
            </a:r>
            <a:r>
              <a:rPr lang="en-US" altLang="en-US" dirty="0"/>
              <a:t> is infeasible to find </a:t>
            </a:r>
            <a:r>
              <a:rPr lang="en-US" altLang="en-US" dirty="0">
                <a:latin typeface="Courier New" panose="02070309020205020404" pitchFamily="49" charset="0"/>
              </a:rPr>
              <a:t>x</a:t>
            </a:r>
            <a:r>
              <a:rPr lang="en-US" altLang="en-US" dirty="0"/>
              <a:t> </a:t>
            </a:r>
            <a:r>
              <a:rPr lang="en-US" altLang="en-US" dirty="0" err="1"/>
              <a:t>s.t.</a:t>
            </a:r>
            <a:r>
              <a:rPr lang="en-US" altLang="en-US" dirty="0"/>
              <a:t> </a:t>
            </a:r>
            <a:r>
              <a:rPr lang="en-US" altLang="en-US" dirty="0">
                <a:latin typeface="Courier New" panose="02070309020205020404" pitchFamily="49" charset="0"/>
              </a:rPr>
              <a:t>H(x)=h</a:t>
            </a:r>
          </a:p>
          <a:p>
            <a:pPr marL="990600" lvl="1" indent="-533400">
              <a:buFontTx/>
              <a:buChar char="•"/>
            </a:pPr>
            <a:r>
              <a:rPr lang="en-US" altLang="en-US" dirty="0"/>
              <a:t>one-way property</a:t>
            </a:r>
          </a:p>
          <a:p>
            <a:pPr marL="609600" indent="-609600">
              <a:buFontTx/>
              <a:buAutoNum type="arabicPeriod"/>
            </a:pPr>
            <a:r>
              <a:rPr lang="en-US" altLang="en-US" dirty="0"/>
              <a:t>given </a:t>
            </a:r>
            <a:r>
              <a:rPr lang="en-US" altLang="en-US" dirty="0">
                <a:latin typeface="Courier New" panose="02070309020205020404" pitchFamily="49" charset="0"/>
              </a:rPr>
              <a:t>x</a:t>
            </a:r>
            <a:r>
              <a:rPr lang="en-US" altLang="en-US" dirty="0"/>
              <a:t> is infeasible to find </a:t>
            </a:r>
            <a:r>
              <a:rPr lang="en-US" altLang="en-US" dirty="0">
                <a:latin typeface="Courier New" panose="02070309020205020404" pitchFamily="49" charset="0"/>
              </a:rPr>
              <a:t>y</a:t>
            </a:r>
            <a:r>
              <a:rPr lang="en-US" altLang="en-US" dirty="0"/>
              <a:t> </a:t>
            </a:r>
            <a:r>
              <a:rPr lang="en-US" altLang="en-US" dirty="0" err="1"/>
              <a:t>s.t</a:t>
            </a:r>
            <a:r>
              <a:rPr lang="en-US" altLang="en-US" dirty="0" err="1">
                <a:latin typeface="Courier New" panose="02070309020205020404" pitchFamily="49" charset="0"/>
              </a:rPr>
              <a:t>.</a:t>
            </a:r>
            <a:r>
              <a:rPr lang="en-US" altLang="en-US" dirty="0">
                <a:latin typeface="Courier New" panose="02070309020205020404" pitchFamily="49" charset="0"/>
              </a:rPr>
              <a:t> H(y)=H(x)</a:t>
            </a:r>
          </a:p>
          <a:p>
            <a:pPr marL="990600" lvl="1" indent="-533400">
              <a:buFontTx/>
              <a:buChar char="•"/>
            </a:pPr>
            <a:r>
              <a:rPr lang="en-US" altLang="en-US" dirty="0"/>
              <a:t>weak collision resistance</a:t>
            </a:r>
          </a:p>
          <a:p>
            <a:pPr marL="609600" indent="-609600">
              <a:buFontTx/>
              <a:buAutoNum type="arabicPeriod"/>
            </a:pPr>
            <a:r>
              <a:rPr lang="en-US" altLang="en-US" dirty="0"/>
              <a:t>is infeasible to find any </a:t>
            </a:r>
            <a:r>
              <a:rPr lang="en-US" altLang="en-US" dirty="0" err="1">
                <a:latin typeface="Courier New" panose="02070309020205020404" pitchFamily="49" charset="0"/>
              </a:rPr>
              <a:t>x,y</a:t>
            </a:r>
            <a:r>
              <a:rPr lang="en-US" altLang="en-US" dirty="0"/>
              <a:t> </a:t>
            </a:r>
            <a:r>
              <a:rPr lang="en-US" altLang="en-US" dirty="0" err="1"/>
              <a:t>s.t</a:t>
            </a:r>
            <a:r>
              <a:rPr lang="en-US" altLang="en-US" dirty="0" err="1">
                <a:latin typeface="Courier New" panose="02070309020205020404" pitchFamily="49" charset="0"/>
              </a:rPr>
              <a:t>.</a:t>
            </a:r>
            <a:r>
              <a:rPr lang="en-US" altLang="en-US" dirty="0">
                <a:latin typeface="Courier New" panose="02070309020205020404" pitchFamily="49" charset="0"/>
              </a:rPr>
              <a:t> H(y)=H(x)</a:t>
            </a:r>
          </a:p>
          <a:p>
            <a:pPr marL="990600" lvl="1" indent="-533400">
              <a:buFontTx/>
              <a:buChar char="•"/>
            </a:pPr>
            <a:r>
              <a:rPr lang="en-US" altLang="en-US" dirty="0"/>
              <a:t>strong collision resistance</a:t>
            </a:r>
          </a:p>
          <a:p>
            <a:pPr marL="990600" lvl="1" indent="-533400">
              <a:buFontTx/>
              <a:buAutoNum type="arabicPeriod"/>
            </a:pPr>
            <a:endParaRPr lang="en-AU"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956554E-785D-603E-C809-EFB5A8A93924}"/>
              </a:ext>
            </a:extLst>
          </p:cNvPr>
          <p:cNvSpPr>
            <a:spLocks noGrp="1" noChangeArrowheads="1"/>
          </p:cNvSpPr>
          <p:nvPr>
            <p:ph type="title"/>
          </p:nvPr>
        </p:nvSpPr>
        <p:spPr>
          <a:xfrm>
            <a:off x="1555376" y="0"/>
            <a:ext cx="10515600" cy="1325563"/>
          </a:xfrm>
        </p:spPr>
        <p:txBody>
          <a:bodyPr/>
          <a:lstStyle/>
          <a:p>
            <a:r>
              <a:rPr lang="en-US" altLang="en-US" dirty="0"/>
              <a:t>Simple Hash Functions</a:t>
            </a:r>
            <a:endParaRPr lang="en-AU" altLang="en-US" dirty="0"/>
          </a:p>
        </p:txBody>
      </p:sp>
      <p:sp>
        <p:nvSpPr>
          <p:cNvPr id="64515" name="Rectangle 3">
            <a:extLst>
              <a:ext uri="{FF2B5EF4-FFF2-40B4-BE49-F238E27FC236}">
                <a16:creationId xmlns:a16="http://schemas.microsoft.com/office/drawing/2014/main" id="{CBD96C6C-2B06-7644-0296-A1C6450F78BE}"/>
              </a:ext>
            </a:extLst>
          </p:cNvPr>
          <p:cNvSpPr>
            <a:spLocks noGrp="1" noChangeArrowheads="1"/>
          </p:cNvSpPr>
          <p:nvPr>
            <p:ph type="body" idx="1"/>
          </p:nvPr>
        </p:nvSpPr>
        <p:spPr/>
        <p:txBody>
          <a:bodyPr/>
          <a:lstStyle/>
          <a:p>
            <a:r>
              <a:rPr lang="en-US" altLang="en-US" dirty="0"/>
              <a:t>are several proposals for simple functions</a:t>
            </a:r>
          </a:p>
          <a:p>
            <a:r>
              <a:rPr lang="en-US" altLang="en-US" dirty="0"/>
              <a:t>based on XOR of message blocks</a:t>
            </a:r>
          </a:p>
          <a:p>
            <a:r>
              <a:rPr lang="en-US" altLang="en-US" dirty="0"/>
              <a:t>not secure since can manipulate any message and either not change hash or change hash also</a:t>
            </a:r>
          </a:p>
          <a:p>
            <a:r>
              <a:rPr lang="en-US" altLang="en-US" dirty="0"/>
              <a:t>need a stronger cryptographic function (next chapter)</a:t>
            </a:r>
            <a:endParaRPr lang="en-AU"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D5547835-715A-7141-6BDB-710E8421C893}"/>
              </a:ext>
            </a:extLst>
          </p:cNvPr>
          <p:cNvSpPr>
            <a:spLocks noGrp="1" noChangeArrowheads="1"/>
          </p:cNvSpPr>
          <p:nvPr>
            <p:ph type="title"/>
          </p:nvPr>
        </p:nvSpPr>
        <p:spPr>
          <a:xfrm>
            <a:off x="1546412" y="-136898"/>
            <a:ext cx="10515600" cy="1325563"/>
          </a:xfrm>
        </p:spPr>
        <p:txBody>
          <a:bodyPr/>
          <a:lstStyle/>
          <a:p>
            <a:r>
              <a:rPr lang="en-US" altLang="en-US" dirty="0"/>
              <a:t>Birthday Attacks</a:t>
            </a:r>
            <a:endParaRPr lang="en-AU" altLang="en-US" dirty="0"/>
          </a:p>
        </p:txBody>
      </p:sp>
      <p:sp>
        <p:nvSpPr>
          <p:cNvPr id="65539" name="Rectangle 3">
            <a:extLst>
              <a:ext uri="{FF2B5EF4-FFF2-40B4-BE49-F238E27FC236}">
                <a16:creationId xmlns:a16="http://schemas.microsoft.com/office/drawing/2014/main" id="{D07D807C-B824-FD94-A1FB-7E09B2DA5BF4}"/>
              </a:ext>
            </a:extLst>
          </p:cNvPr>
          <p:cNvSpPr>
            <a:spLocks noGrp="1" noChangeArrowheads="1"/>
          </p:cNvSpPr>
          <p:nvPr>
            <p:ph type="body" idx="1"/>
          </p:nvPr>
        </p:nvSpPr>
        <p:spPr/>
        <p:txBody>
          <a:bodyPr/>
          <a:lstStyle/>
          <a:p>
            <a:pPr>
              <a:lnSpc>
                <a:spcPct val="80000"/>
              </a:lnSpc>
            </a:pPr>
            <a:r>
              <a:rPr lang="en-US" altLang="en-US"/>
              <a:t>might think a 64-bit hash is secure</a:t>
            </a:r>
          </a:p>
          <a:p>
            <a:pPr>
              <a:lnSpc>
                <a:spcPct val="80000"/>
              </a:lnSpc>
            </a:pPr>
            <a:r>
              <a:rPr lang="en-US" altLang="en-US"/>
              <a:t>but by </a:t>
            </a:r>
            <a:r>
              <a:rPr lang="en-US" altLang="en-US" b="1"/>
              <a:t>Birthday Paradox</a:t>
            </a:r>
            <a:r>
              <a:rPr lang="en-US" altLang="en-US"/>
              <a:t> is not</a:t>
            </a:r>
          </a:p>
          <a:p>
            <a:pPr>
              <a:lnSpc>
                <a:spcPct val="80000"/>
              </a:lnSpc>
            </a:pPr>
            <a:r>
              <a:rPr lang="en-US" altLang="en-US" b="1"/>
              <a:t>birthday attack </a:t>
            </a:r>
            <a:r>
              <a:rPr lang="en-US" altLang="en-US"/>
              <a:t>works thus:</a:t>
            </a:r>
          </a:p>
          <a:p>
            <a:pPr lvl="1">
              <a:lnSpc>
                <a:spcPct val="80000"/>
              </a:lnSpc>
            </a:pPr>
            <a:r>
              <a:rPr lang="en-US" altLang="en-US"/>
              <a:t>opponent generates 2</a:t>
            </a:r>
            <a:r>
              <a:rPr lang="en-US" altLang="en-US" baseline="60000"/>
              <a:t>m</a:t>
            </a:r>
            <a:r>
              <a:rPr lang="en-US" altLang="en-US" baseline="40000"/>
              <a:t>/</a:t>
            </a:r>
            <a:r>
              <a:rPr lang="en-US" altLang="en-US" baseline="20000"/>
              <a:t>2</a:t>
            </a:r>
            <a:r>
              <a:rPr lang="en-US" altLang="en-US" baseline="30000"/>
              <a:t> </a:t>
            </a:r>
            <a:r>
              <a:rPr lang="en-US" altLang="en-US"/>
              <a:t>variations of a valid message all with essentially the same meaning</a:t>
            </a:r>
          </a:p>
          <a:p>
            <a:pPr lvl="1">
              <a:lnSpc>
                <a:spcPct val="80000"/>
              </a:lnSpc>
            </a:pPr>
            <a:r>
              <a:rPr lang="en-US" altLang="en-US"/>
              <a:t>opponent also generates 2</a:t>
            </a:r>
            <a:r>
              <a:rPr lang="en-US" altLang="en-US" baseline="60000"/>
              <a:t>m</a:t>
            </a:r>
            <a:r>
              <a:rPr lang="en-US" altLang="en-US" baseline="40000"/>
              <a:t>/</a:t>
            </a:r>
            <a:r>
              <a:rPr lang="en-US" altLang="en-US" baseline="20000"/>
              <a:t>2</a:t>
            </a:r>
            <a:r>
              <a:rPr lang="en-US" altLang="en-US"/>
              <a:t> variations of a desired fraudulent message</a:t>
            </a:r>
          </a:p>
          <a:p>
            <a:pPr lvl="1">
              <a:lnSpc>
                <a:spcPct val="80000"/>
              </a:lnSpc>
            </a:pPr>
            <a:r>
              <a:rPr lang="en-US" altLang="en-US"/>
              <a:t>two sets of messages are compared to find pair with same hash (probability &gt; 0.5 by birthday paradox)</a:t>
            </a:r>
          </a:p>
          <a:p>
            <a:pPr lvl="1">
              <a:lnSpc>
                <a:spcPct val="80000"/>
              </a:lnSpc>
            </a:pPr>
            <a:r>
              <a:rPr lang="en-US" altLang="en-US"/>
              <a:t>have user sign the valid message, then substitute the forgery which will have a valid signature</a:t>
            </a:r>
          </a:p>
          <a:p>
            <a:pPr>
              <a:lnSpc>
                <a:spcPct val="80000"/>
              </a:lnSpc>
            </a:pPr>
            <a:r>
              <a:rPr lang="en-US" altLang="en-US"/>
              <a:t>conclusion is that need to use larger MAC/hash</a:t>
            </a:r>
            <a:endParaRPr lang="en-AU"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81E002B-1943-3C31-09BC-E4B3328B29F6}"/>
              </a:ext>
            </a:extLst>
          </p:cNvPr>
          <p:cNvSpPr>
            <a:spLocks noGrp="1" noChangeArrowheads="1"/>
          </p:cNvSpPr>
          <p:nvPr>
            <p:ph type="title"/>
          </p:nvPr>
        </p:nvSpPr>
        <p:spPr>
          <a:xfrm>
            <a:off x="1429871" y="0"/>
            <a:ext cx="10515600" cy="1325563"/>
          </a:xfrm>
        </p:spPr>
        <p:txBody>
          <a:bodyPr/>
          <a:lstStyle/>
          <a:p>
            <a:r>
              <a:rPr lang="en-US" altLang="en-US" sz="4000" dirty="0"/>
              <a:t>Block Ciphers as Hash Functions</a:t>
            </a:r>
            <a:endParaRPr lang="en-AU" altLang="en-US" sz="4000" dirty="0"/>
          </a:p>
        </p:txBody>
      </p:sp>
      <p:sp>
        <p:nvSpPr>
          <p:cNvPr id="67587" name="Rectangle 3">
            <a:extLst>
              <a:ext uri="{FF2B5EF4-FFF2-40B4-BE49-F238E27FC236}">
                <a16:creationId xmlns:a16="http://schemas.microsoft.com/office/drawing/2014/main" id="{13E32875-44F9-9B9E-06DD-165F0AEDF865}"/>
              </a:ext>
            </a:extLst>
          </p:cNvPr>
          <p:cNvSpPr>
            <a:spLocks noGrp="1" noChangeArrowheads="1"/>
          </p:cNvSpPr>
          <p:nvPr>
            <p:ph type="body" idx="1"/>
          </p:nvPr>
        </p:nvSpPr>
        <p:spPr>
          <a:xfrm>
            <a:off x="1981200" y="1412876"/>
            <a:ext cx="8229600" cy="4968875"/>
          </a:xfrm>
        </p:spPr>
        <p:txBody>
          <a:bodyPr/>
          <a:lstStyle/>
          <a:p>
            <a:r>
              <a:rPr lang="en-US" altLang="en-US"/>
              <a:t>can use block ciphers as hash functions</a:t>
            </a:r>
          </a:p>
          <a:p>
            <a:pPr lvl="1"/>
            <a:r>
              <a:rPr lang="en-US" altLang="en-US"/>
              <a:t>using H</a:t>
            </a:r>
            <a:r>
              <a:rPr lang="en-US" altLang="en-US" baseline="-25000"/>
              <a:t>0</a:t>
            </a:r>
            <a:r>
              <a:rPr lang="en-US" altLang="en-US"/>
              <a:t>=0 and zero-pad of final block</a:t>
            </a:r>
          </a:p>
          <a:p>
            <a:pPr lvl="1"/>
            <a:r>
              <a:rPr lang="en-US" altLang="en-US"/>
              <a:t>compute: H</a:t>
            </a:r>
            <a:r>
              <a:rPr lang="en-US" altLang="en-US" baseline="-25000"/>
              <a:t>i</a:t>
            </a:r>
            <a:r>
              <a:rPr lang="en-US" altLang="en-US"/>
              <a:t> = E</a:t>
            </a:r>
            <a:r>
              <a:rPr lang="en-US" altLang="en-US" baseline="-25000"/>
              <a:t>M</a:t>
            </a:r>
            <a:r>
              <a:rPr lang="en-US" altLang="en-US" baseline="-35000"/>
              <a:t>i</a:t>
            </a:r>
            <a:r>
              <a:rPr lang="en-US" altLang="en-US"/>
              <a:t> [H</a:t>
            </a:r>
            <a:r>
              <a:rPr lang="en-US" altLang="en-US" baseline="-25000"/>
              <a:t>i-1</a:t>
            </a:r>
            <a:r>
              <a:rPr lang="en-US" altLang="en-US"/>
              <a:t>]</a:t>
            </a:r>
          </a:p>
          <a:p>
            <a:pPr lvl="1"/>
            <a:r>
              <a:rPr lang="en-US" altLang="en-US"/>
              <a:t>and use final block as the hash value</a:t>
            </a:r>
          </a:p>
          <a:p>
            <a:pPr lvl="1"/>
            <a:r>
              <a:rPr lang="en-US" altLang="en-US"/>
              <a:t>similar to CBC but without a key</a:t>
            </a:r>
          </a:p>
          <a:p>
            <a:r>
              <a:rPr lang="en-US" altLang="en-US"/>
              <a:t>resulting hash is too small (64-bit)</a:t>
            </a:r>
          </a:p>
          <a:p>
            <a:pPr lvl="1"/>
            <a:r>
              <a:rPr lang="en-US" altLang="en-US"/>
              <a:t>both due to direct birthday attack</a:t>
            </a:r>
          </a:p>
          <a:p>
            <a:pPr lvl="1"/>
            <a:r>
              <a:rPr lang="en-US" altLang="en-US"/>
              <a:t>and to “meet-in-the-middle” attack</a:t>
            </a:r>
          </a:p>
          <a:p>
            <a:r>
              <a:rPr lang="en-US" altLang="en-US"/>
              <a:t>other variants also susceptible to attack</a:t>
            </a:r>
            <a:endParaRPr lang="en-AU"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83713C8-9AE8-8720-4869-B9E5FCCA213B}"/>
              </a:ext>
            </a:extLst>
          </p:cNvPr>
          <p:cNvSpPr>
            <a:spLocks noGrp="1" noChangeArrowheads="1"/>
          </p:cNvSpPr>
          <p:nvPr>
            <p:ph type="title"/>
          </p:nvPr>
        </p:nvSpPr>
        <p:spPr>
          <a:xfrm>
            <a:off x="1537447" y="-190687"/>
            <a:ext cx="10515600" cy="1325563"/>
          </a:xfrm>
        </p:spPr>
        <p:txBody>
          <a:bodyPr/>
          <a:lstStyle/>
          <a:p>
            <a:r>
              <a:rPr lang="en-US" altLang="en-US" dirty="0"/>
              <a:t>Hash Functions &amp; MAC Security</a:t>
            </a:r>
            <a:endParaRPr lang="en-AU" altLang="en-US" dirty="0"/>
          </a:p>
        </p:txBody>
      </p:sp>
      <p:sp>
        <p:nvSpPr>
          <p:cNvPr id="68611" name="Rectangle 3">
            <a:extLst>
              <a:ext uri="{FF2B5EF4-FFF2-40B4-BE49-F238E27FC236}">
                <a16:creationId xmlns:a16="http://schemas.microsoft.com/office/drawing/2014/main" id="{CD540081-3B0F-8394-6B7B-F8897CD55E8C}"/>
              </a:ext>
            </a:extLst>
          </p:cNvPr>
          <p:cNvSpPr>
            <a:spLocks noGrp="1" noChangeArrowheads="1"/>
          </p:cNvSpPr>
          <p:nvPr>
            <p:ph type="body" idx="1"/>
          </p:nvPr>
        </p:nvSpPr>
        <p:spPr/>
        <p:txBody>
          <a:bodyPr/>
          <a:lstStyle/>
          <a:p>
            <a:r>
              <a:rPr lang="en-US" altLang="en-US"/>
              <a:t>like block ciphers have:</a:t>
            </a:r>
          </a:p>
          <a:p>
            <a:r>
              <a:rPr lang="en-US" altLang="en-US" b="1"/>
              <a:t>brute-force</a:t>
            </a:r>
            <a:r>
              <a:rPr lang="en-US" altLang="en-US"/>
              <a:t> attacks exploiting</a:t>
            </a:r>
          </a:p>
          <a:p>
            <a:pPr lvl="1"/>
            <a:r>
              <a:rPr lang="en-US" altLang="en-US"/>
              <a:t>strong collision resistance hash have cost 2</a:t>
            </a:r>
            <a:r>
              <a:rPr lang="en-US" altLang="en-US" baseline="60000"/>
              <a:t>m</a:t>
            </a:r>
            <a:r>
              <a:rPr lang="en-US" altLang="en-US" baseline="40000"/>
              <a:t>/</a:t>
            </a:r>
            <a:r>
              <a:rPr lang="en-US" altLang="en-US" baseline="20000"/>
              <a:t>2</a:t>
            </a:r>
            <a:r>
              <a:rPr lang="en-US" altLang="en-US" baseline="30000"/>
              <a:t> </a:t>
            </a:r>
            <a:endParaRPr lang="en-US" altLang="en-US"/>
          </a:p>
          <a:p>
            <a:pPr lvl="2"/>
            <a:r>
              <a:rPr lang="en-US" altLang="en-US"/>
              <a:t>have proposal for h/w MD5 cracker</a:t>
            </a:r>
          </a:p>
          <a:p>
            <a:pPr lvl="2"/>
            <a:r>
              <a:rPr lang="en-US" altLang="en-US"/>
              <a:t>128-bit hash looks vulnerable, 160-bits better</a:t>
            </a:r>
          </a:p>
          <a:p>
            <a:pPr lvl="1"/>
            <a:r>
              <a:rPr lang="en-US" altLang="en-US"/>
              <a:t>MACs with known message-MAC pairs</a:t>
            </a:r>
          </a:p>
          <a:p>
            <a:pPr lvl="2"/>
            <a:r>
              <a:rPr lang="en-US" altLang="en-US"/>
              <a:t>can either attack keyspace (cf key search) or MAC</a:t>
            </a:r>
          </a:p>
          <a:p>
            <a:pPr lvl="2"/>
            <a:r>
              <a:rPr lang="en-US" altLang="en-US"/>
              <a:t>at least 128-bit MAC is needed for security</a:t>
            </a:r>
            <a:endParaRPr lang="en-AU"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E4BD360-CC6E-29A8-8468-3D0E274BB4E7}"/>
              </a:ext>
            </a:extLst>
          </p:cNvPr>
          <p:cNvSpPr>
            <a:spLocks noGrp="1" noChangeArrowheads="1"/>
          </p:cNvSpPr>
          <p:nvPr>
            <p:ph type="title"/>
          </p:nvPr>
        </p:nvSpPr>
        <p:spPr>
          <a:xfrm>
            <a:off x="1465730" y="0"/>
            <a:ext cx="10515600" cy="1325563"/>
          </a:xfrm>
        </p:spPr>
        <p:txBody>
          <a:bodyPr/>
          <a:lstStyle/>
          <a:p>
            <a:r>
              <a:rPr lang="en-US" altLang="en-US" dirty="0"/>
              <a:t>Hash Functions &amp; MAC Security </a:t>
            </a:r>
            <a:endParaRPr lang="en-AU" altLang="en-US" dirty="0"/>
          </a:p>
        </p:txBody>
      </p:sp>
      <p:sp>
        <p:nvSpPr>
          <p:cNvPr id="69635" name="Rectangle 3">
            <a:extLst>
              <a:ext uri="{FF2B5EF4-FFF2-40B4-BE49-F238E27FC236}">
                <a16:creationId xmlns:a16="http://schemas.microsoft.com/office/drawing/2014/main" id="{F594384C-345C-7B34-34C6-55A13A673CAF}"/>
              </a:ext>
            </a:extLst>
          </p:cNvPr>
          <p:cNvSpPr>
            <a:spLocks noGrp="1" noChangeArrowheads="1"/>
          </p:cNvSpPr>
          <p:nvPr>
            <p:ph type="body" idx="1"/>
          </p:nvPr>
        </p:nvSpPr>
        <p:spPr/>
        <p:txBody>
          <a:bodyPr/>
          <a:lstStyle/>
          <a:p>
            <a:pPr>
              <a:lnSpc>
                <a:spcPct val="90000"/>
              </a:lnSpc>
            </a:pPr>
            <a:r>
              <a:rPr lang="en-US" altLang="en-US" b="1"/>
              <a:t>cryptanalytic attacks</a:t>
            </a:r>
            <a:r>
              <a:rPr lang="en-US" altLang="en-US"/>
              <a:t> exploit structure</a:t>
            </a:r>
          </a:p>
          <a:p>
            <a:pPr lvl="1">
              <a:lnSpc>
                <a:spcPct val="90000"/>
              </a:lnSpc>
            </a:pPr>
            <a:r>
              <a:rPr lang="en-US" altLang="en-US"/>
              <a:t>like block ciphers want brute-force attacks to be the best alternative</a:t>
            </a:r>
          </a:p>
          <a:p>
            <a:pPr>
              <a:lnSpc>
                <a:spcPct val="90000"/>
              </a:lnSpc>
            </a:pPr>
            <a:r>
              <a:rPr lang="en-US" altLang="en-US"/>
              <a:t>have a number of analytic attacks on iterated hash functions</a:t>
            </a:r>
          </a:p>
          <a:p>
            <a:pPr lvl="1">
              <a:lnSpc>
                <a:spcPct val="90000"/>
              </a:lnSpc>
            </a:pPr>
            <a:r>
              <a:rPr lang="en-US" altLang="en-US"/>
              <a:t>CV</a:t>
            </a:r>
            <a:r>
              <a:rPr lang="en-US" altLang="en-US" baseline="-25000"/>
              <a:t>i</a:t>
            </a:r>
            <a:r>
              <a:rPr lang="en-US" altLang="en-US"/>
              <a:t> = f[CV</a:t>
            </a:r>
            <a:r>
              <a:rPr lang="en-US" altLang="en-US" baseline="-25000"/>
              <a:t>i-1</a:t>
            </a:r>
            <a:r>
              <a:rPr lang="en-US" altLang="en-US"/>
              <a:t>, M</a:t>
            </a:r>
            <a:r>
              <a:rPr lang="en-US" altLang="en-US" baseline="-25000"/>
              <a:t>i</a:t>
            </a:r>
            <a:r>
              <a:rPr lang="en-US" altLang="en-US"/>
              <a:t>]; H(M)=CV</a:t>
            </a:r>
            <a:r>
              <a:rPr lang="en-US" altLang="en-US" baseline="-25000"/>
              <a:t>N</a:t>
            </a:r>
            <a:endParaRPr lang="en-US" altLang="en-US"/>
          </a:p>
          <a:p>
            <a:pPr lvl="1">
              <a:lnSpc>
                <a:spcPct val="90000"/>
              </a:lnSpc>
            </a:pPr>
            <a:r>
              <a:rPr lang="en-US" altLang="en-US"/>
              <a:t>typically focus on collisions in function f</a:t>
            </a:r>
          </a:p>
          <a:p>
            <a:pPr lvl="1">
              <a:lnSpc>
                <a:spcPct val="90000"/>
              </a:lnSpc>
            </a:pPr>
            <a:r>
              <a:rPr lang="en-US" altLang="en-US"/>
              <a:t>like block ciphers is often composed of rounds</a:t>
            </a:r>
          </a:p>
          <a:p>
            <a:pPr lvl="1">
              <a:lnSpc>
                <a:spcPct val="90000"/>
              </a:lnSpc>
            </a:pPr>
            <a:r>
              <a:rPr lang="en-US" altLang="en-US"/>
              <a:t>attacks exploit properties of round functions</a:t>
            </a:r>
          </a:p>
          <a:p>
            <a:pPr lvl="1">
              <a:lnSpc>
                <a:spcPct val="90000"/>
              </a:lnSpc>
            </a:pPr>
            <a:endParaRPr lang="en-US" altLang="en-US"/>
          </a:p>
          <a:p>
            <a:pPr>
              <a:lnSpc>
                <a:spcPct val="90000"/>
              </a:lnSpc>
            </a:pPr>
            <a:endParaRPr lang="en-AU"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TotalTime>
  <Words>1249</Words>
  <Application>Microsoft Office PowerPoint</Application>
  <PresentationFormat>Widescreen</PresentationFormat>
  <Paragraphs>92</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Times New Roman</vt:lpstr>
      <vt:lpstr>Wingdings</vt:lpstr>
      <vt:lpstr>Office Theme</vt:lpstr>
      <vt:lpstr>PowerPoint Presentation</vt:lpstr>
      <vt:lpstr>Hash Functions</vt:lpstr>
      <vt:lpstr>Hash Functions &amp; Digital Signatures</vt:lpstr>
      <vt:lpstr>Requirements for Hash Functions</vt:lpstr>
      <vt:lpstr>Simple Hash Functions</vt:lpstr>
      <vt:lpstr>Birthday Attacks</vt:lpstr>
      <vt:lpstr>Block Ciphers as Hash Functions</vt:lpstr>
      <vt:lpstr>Hash Functions &amp; MAC Security</vt:lpstr>
      <vt:lpstr>Hash Functions &amp; MAC Security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Rajkamal Gupta</cp:lastModifiedBy>
  <cp:revision>78</cp:revision>
  <dcterms:created xsi:type="dcterms:W3CDTF">2020-10-17T09:21:13Z</dcterms:created>
  <dcterms:modified xsi:type="dcterms:W3CDTF">2022-11-11T07:38:26Z</dcterms:modified>
</cp:coreProperties>
</file>