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305" r:id="rId3"/>
    <p:sldId id="306" r:id="rId4"/>
    <p:sldId id="282" r:id="rId5"/>
    <p:sldId id="307" r:id="rId6"/>
    <p:sldId id="283" r:id="rId7"/>
    <p:sldId id="284" r:id="rId8"/>
    <p:sldId id="285" r:id="rId9"/>
    <p:sldId id="308" r:id="rId10"/>
    <p:sldId id="309" r:id="rId11"/>
    <p:sldId id="310" r:id="rId12"/>
    <p:sldId id="311" r:id="rId13"/>
    <p:sldId id="312" r:id="rId14"/>
    <p:sldId id="313" r:id="rId15"/>
    <p:sldId id="295" r:id="rId16"/>
    <p:sldId id="314" r:id="rId17"/>
    <p:sldId id="315" r:id="rId18"/>
    <p:sldId id="316" r:id="rId19"/>
    <p:sldId id="317" r:id="rId20"/>
    <p:sldId id="318"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305"/>
            <p14:sldId id="306"/>
            <p14:sldId id="282"/>
            <p14:sldId id="307"/>
            <p14:sldId id="283"/>
            <p14:sldId id="284"/>
            <p14:sldId id="285"/>
            <p14:sldId id="308"/>
            <p14:sldId id="309"/>
            <p14:sldId id="310"/>
            <p14:sldId id="311"/>
            <p14:sldId id="312"/>
            <p14:sldId id="313"/>
            <p14:sldId id="295"/>
            <p14:sldId id="314"/>
            <p14:sldId id="315"/>
            <p14:sldId id="316"/>
            <p14:sldId id="317"/>
            <p14:sldId id="318"/>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69A88D1F-6A0E-E737-9D64-F1453FECF318}"/>
              </a:ext>
            </a:extLst>
          </p:cNvPr>
          <p:cNvSpPr>
            <a:spLocks noGrp="1" noChangeArrowheads="1"/>
          </p:cNvSpPr>
          <p:nvPr>
            <p:ph type="sldNum" sz="quarter" idx="5"/>
          </p:nvPr>
        </p:nvSpPr>
        <p:spPr>
          <a:ln/>
        </p:spPr>
        <p:txBody>
          <a:bodyPr/>
          <a:lstStyle/>
          <a:p>
            <a:fld id="{DC3777B4-2FB0-4DED-A2B6-9B6D26DEB2F5}" type="slidenum">
              <a:rPr lang="en-AU" altLang="en-US"/>
              <a:pPr/>
              <a:t>2</a:t>
            </a:fld>
            <a:endParaRPr lang="en-AU" altLang="en-US"/>
          </a:p>
        </p:txBody>
      </p:sp>
      <p:sp>
        <p:nvSpPr>
          <p:cNvPr id="94210" name="Rectangle 2">
            <a:extLst>
              <a:ext uri="{FF2B5EF4-FFF2-40B4-BE49-F238E27FC236}">
                <a16:creationId xmlns:a16="http://schemas.microsoft.com/office/drawing/2014/main" id="{B249F69B-F8ED-7681-A6FC-80BDB3117ACA}"/>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CCEEA4F2-42F6-C704-AB6E-68811AC0714C}"/>
              </a:ext>
            </a:extLst>
          </p:cNvPr>
          <p:cNvSpPr>
            <a:spLocks noGrp="1" noChangeArrowheads="1"/>
          </p:cNvSpPr>
          <p:nvPr>
            <p:ph type="body" idx="1"/>
          </p:nvPr>
        </p:nvSpPr>
        <p:spPr/>
        <p:txBody>
          <a:bodyPr/>
          <a:lstStyle/>
          <a:p>
            <a:r>
              <a:rPr lang="en-US" altLang="en-US"/>
              <a:t>Now look at important examples of both secure hash functions and message authentication codes (MACs).</a:t>
            </a:r>
          </a:p>
          <a:p>
            <a:r>
              <a:rPr lang="en-US" altLang="en-US"/>
              <a:t>Traditionally, most hash functions that have achieved widespread use rely on a compression function specifically designed for the hash function. Another approach is to use a symmetric block cipher as the compression function.</a:t>
            </a:r>
          </a:p>
          <a:p>
            <a:r>
              <a:rPr lang="en-US" altLang="en-US"/>
              <a:t>MACs also fall into two categories: some use a hash algorithm such as SHA as the core of the MAC algorithm, others use a symmetric block cipher in a cipher block chaining mode.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1E957346-ABD7-4B3B-4C7F-5B4CA67F4206}"/>
              </a:ext>
            </a:extLst>
          </p:cNvPr>
          <p:cNvSpPr>
            <a:spLocks noGrp="1" noChangeArrowheads="1"/>
          </p:cNvSpPr>
          <p:nvPr>
            <p:ph type="sldNum" sz="quarter" idx="5"/>
          </p:nvPr>
        </p:nvSpPr>
        <p:spPr>
          <a:ln/>
        </p:spPr>
        <p:txBody>
          <a:bodyPr/>
          <a:lstStyle/>
          <a:p>
            <a:fld id="{13F6741B-83A6-4BD5-88D5-7F911392C84F}" type="slidenum">
              <a:rPr lang="en-AU" altLang="en-US"/>
              <a:pPr/>
              <a:t>11</a:t>
            </a:fld>
            <a:endParaRPr lang="en-AU" altLang="en-US"/>
          </a:p>
        </p:txBody>
      </p:sp>
      <p:sp>
        <p:nvSpPr>
          <p:cNvPr id="108546" name="Rectangle 2">
            <a:extLst>
              <a:ext uri="{FF2B5EF4-FFF2-40B4-BE49-F238E27FC236}">
                <a16:creationId xmlns:a16="http://schemas.microsoft.com/office/drawing/2014/main" id="{5AB43999-BDAE-A41F-7697-54B17B082DC9}"/>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744C7168-D198-3708-538C-ED7B7AEAD5CF}"/>
              </a:ext>
            </a:extLst>
          </p:cNvPr>
          <p:cNvSpPr>
            <a:spLocks noGrp="1" noChangeArrowheads="1"/>
          </p:cNvSpPr>
          <p:nvPr>
            <p:ph type="body" idx="1"/>
          </p:nvPr>
        </p:nvSpPr>
        <p:spPr/>
        <p:txBody>
          <a:bodyPr/>
          <a:lstStyle/>
          <a:p>
            <a:r>
              <a:rPr lang="en-US" altLang="en-US"/>
              <a:t>Stallings Figure 12.6 shows an overview of Whirlpool, which takes as input a message with a maximum length of less than 2^256 bits and produces as output a 512-bit message digest. The input is processed in 512-bit blocks. The processing consists of the following steps: </a:t>
            </a:r>
          </a:p>
          <a:p>
            <a:r>
              <a:rPr lang="en-US" altLang="en-US"/>
              <a:t>• Step 1: Append padding bits</a:t>
            </a:r>
          </a:p>
          <a:p>
            <a:r>
              <a:rPr lang="en-US" altLang="en-US"/>
              <a:t>• Step 2: Append length</a:t>
            </a:r>
          </a:p>
          <a:p>
            <a:r>
              <a:rPr lang="en-US" altLang="en-US"/>
              <a:t>• Step 3: Initialize hash matrix</a:t>
            </a:r>
          </a:p>
          <a:p>
            <a:r>
              <a:rPr lang="en-US" altLang="en-US"/>
              <a:t>• Step 4: Process message in 512-bit (64-byte) blocks, using as its core, the block cipher W. </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6C678E2-4001-DC4F-A6F7-590050633C61}"/>
              </a:ext>
            </a:extLst>
          </p:cNvPr>
          <p:cNvSpPr>
            <a:spLocks noGrp="1" noChangeArrowheads="1"/>
          </p:cNvSpPr>
          <p:nvPr>
            <p:ph type="sldNum" sz="quarter" idx="5"/>
          </p:nvPr>
        </p:nvSpPr>
        <p:spPr>
          <a:ln/>
        </p:spPr>
        <p:txBody>
          <a:bodyPr/>
          <a:lstStyle/>
          <a:p>
            <a:fld id="{16A99A68-DB0B-4ACB-A7C3-0EB63F44A710}" type="slidenum">
              <a:rPr lang="en-AU" altLang="en-US"/>
              <a:pPr/>
              <a:t>12</a:t>
            </a:fld>
            <a:endParaRPr lang="en-AU" altLang="en-US"/>
          </a:p>
        </p:txBody>
      </p:sp>
      <p:sp>
        <p:nvSpPr>
          <p:cNvPr id="110594" name="Rectangle 2">
            <a:extLst>
              <a:ext uri="{FF2B5EF4-FFF2-40B4-BE49-F238E27FC236}">
                <a16:creationId xmlns:a16="http://schemas.microsoft.com/office/drawing/2014/main" id="{70AB3C3A-9D29-F348-B4F8-F3BCC8056A28}"/>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4200ABBF-EFC8-7F1D-52EA-96279F8E5116}"/>
              </a:ext>
            </a:extLst>
          </p:cNvPr>
          <p:cNvSpPr>
            <a:spLocks noGrp="1" noChangeArrowheads="1"/>
          </p:cNvSpPr>
          <p:nvPr>
            <p:ph type="body" idx="1"/>
          </p:nvPr>
        </p:nvSpPr>
        <p:spPr/>
        <p:txBody>
          <a:bodyPr/>
          <a:lstStyle/>
          <a:p>
            <a:r>
              <a:rPr lang="en-US" altLang="en-US"/>
              <a:t>Unlike virtually all other proposals for a block-cipher-based hash function, Whirlpool uses a block cipher that is specifically designed for use in the hash function and that is unlikely ever to be used as a standalone encryption function. The reason for this is that the designers wanted to make use of an block cipher with the security and efficiency of AES but with a hash length that provided a potential security equal to SHA-512. The result is the block cipher W, which has a similar structure and uses the same elementary functions as AES, but which uses a block size and a key size of 512 bits. See Stallings Table12.2 which compares AES and W.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09A2FD7B-B535-EBDF-5BA9-D62CEC1B67D6}"/>
              </a:ext>
            </a:extLst>
          </p:cNvPr>
          <p:cNvSpPr>
            <a:spLocks noGrp="1" noChangeArrowheads="1"/>
          </p:cNvSpPr>
          <p:nvPr>
            <p:ph type="sldNum" sz="quarter" idx="5"/>
          </p:nvPr>
        </p:nvSpPr>
        <p:spPr>
          <a:ln/>
        </p:spPr>
        <p:txBody>
          <a:bodyPr/>
          <a:lstStyle/>
          <a:p>
            <a:fld id="{DF3BF038-7643-412C-ADA7-58A541160DD2}" type="slidenum">
              <a:rPr lang="en-AU" altLang="en-US"/>
              <a:pPr/>
              <a:t>13</a:t>
            </a:fld>
            <a:endParaRPr lang="en-AU" altLang="en-US"/>
          </a:p>
        </p:txBody>
      </p:sp>
      <p:sp>
        <p:nvSpPr>
          <p:cNvPr id="111618" name="Rectangle 2">
            <a:extLst>
              <a:ext uri="{FF2B5EF4-FFF2-40B4-BE49-F238E27FC236}">
                <a16:creationId xmlns:a16="http://schemas.microsoft.com/office/drawing/2014/main" id="{E70A971D-968D-6F04-7469-85C7C6B90C83}"/>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C323E100-9FFB-F83A-01FA-0F91DB324997}"/>
              </a:ext>
            </a:extLst>
          </p:cNvPr>
          <p:cNvSpPr>
            <a:spLocks noGrp="1" noChangeArrowheads="1"/>
          </p:cNvSpPr>
          <p:nvPr>
            <p:ph type="body" idx="1"/>
          </p:nvPr>
        </p:nvSpPr>
        <p:spPr/>
        <p:txBody>
          <a:bodyPr/>
          <a:lstStyle/>
          <a:p>
            <a:r>
              <a:rPr lang="en-US" altLang="en-US"/>
              <a:t>Stallings Figure 12.7 shows the structure of Block Cipher W. The encryption algorithm takes a 512-bit block of plaintext as input and a 512-bit key and produces a 512-bit block of ciphertext as output. The encryption algorithm involves the use of four different functions, or transformations: add key (AK), substitute bytes (SB), shift columns (SC), and mix rows (MR). Note that the input is mapped by rows (unlike AES which is mapped by column). Hence the use of “Mix Rows” as the diffusion layer; and “Shift Columns” as the permutation (vs Mix Columns &amp; Shift Rows in AES). Note also that the Key Schedule uses the same W round function, but with round constants RC[I] (being S-box outputs) taking the role of “subkeys” in the AddKey function.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F53C5396-5068-CDB5-39C7-B4DA97F2EF1A}"/>
              </a:ext>
            </a:extLst>
          </p:cNvPr>
          <p:cNvSpPr>
            <a:spLocks noGrp="1" noChangeArrowheads="1"/>
          </p:cNvSpPr>
          <p:nvPr>
            <p:ph type="sldNum" sz="quarter" idx="5"/>
          </p:nvPr>
        </p:nvSpPr>
        <p:spPr>
          <a:ln/>
        </p:spPr>
        <p:txBody>
          <a:bodyPr/>
          <a:lstStyle/>
          <a:p>
            <a:fld id="{51EEFF80-44E1-47AF-85F6-82146932FF1C}" type="slidenum">
              <a:rPr lang="en-AU" altLang="en-US"/>
              <a:pPr/>
              <a:t>14</a:t>
            </a:fld>
            <a:endParaRPr lang="en-AU" altLang="en-US"/>
          </a:p>
        </p:txBody>
      </p:sp>
      <p:sp>
        <p:nvSpPr>
          <p:cNvPr id="112642" name="Rectangle 2">
            <a:extLst>
              <a:ext uri="{FF2B5EF4-FFF2-40B4-BE49-F238E27FC236}">
                <a16:creationId xmlns:a16="http://schemas.microsoft.com/office/drawing/2014/main" id="{E4689DC1-31B0-47AA-DCC9-03494CBE67A1}"/>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67B38DDC-0092-9970-54A2-FFAA45DEFBC0}"/>
              </a:ext>
            </a:extLst>
          </p:cNvPr>
          <p:cNvSpPr>
            <a:spLocks noGrp="1" noChangeArrowheads="1"/>
          </p:cNvSpPr>
          <p:nvPr>
            <p:ph type="body" idx="1"/>
          </p:nvPr>
        </p:nvSpPr>
        <p:spPr/>
        <p:txBody>
          <a:bodyPr/>
          <a:lstStyle/>
          <a:p>
            <a:r>
              <a:rPr lang="en-US" altLang="en-US"/>
              <a:t>Whirlpool is a very new proposal, hence there is little experience with use, though many AES findings should apply to it. As yet, there has been little implementation experience with Whirlpool. One study  [KITS04] compared Whirlpool with a number of other secure hash functions. The authors developed multiple hardware implementations of each hash function and concluded that, compared to SHA-512, Whirlpool requires more hardware resources but performs much better in terms of throughput.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4D092887-F2F6-DA9B-0CF5-FD50AEBA8B9F}"/>
              </a:ext>
            </a:extLst>
          </p:cNvPr>
          <p:cNvSpPr>
            <a:spLocks noGrp="1" noChangeArrowheads="1"/>
          </p:cNvSpPr>
          <p:nvPr>
            <p:ph type="sldNum" sz="quarter" idx="5"/>
          </p:nvPr>
        </p:nvSpPr>
        <p:spPr>
          <a:ln/>
        </p:spPr>
        <p:txBody>
          <a:bodyPr/>
          <a:lstStyle/>
          <a:p>
            <a:fld id="{2E032795-0F32-48E7-861E-B1CFA13F139D}" type="slidenum">
              <a:rPr lang="en-AU" altLang="en-US"/>
              <a:pPr/>
              <a:t>15</a:t>
            </a:fld>
            <a:endParaRPr lang="en-AU" altLang="en-US"/>
          </a:p>
        </p:txBody>
      </p:sp>
      <p:sp>
        <p:nvSpPr>
          <p:cNvPr id="113666" name="Rectangle 2">
            <a:extLst>
              <a:ext uri="{FF2B5EF4-FFF2-40B4-BE49-F238E27FC236}">
                <a16:creationId xmlns:a16="http://schemas.microsoft.com/office/drawing/2014/main" id="{B0784414-3AF6-2BF3-A98C-104EA83CA714}"/>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C8DFCADE-F2D0-4997-0FD8-8B4388334A7E}"/>
              </a:ext>
            </a:extLst>
          </p:cNvPr>
          <p:cNvSpPr>
            <a:spLocks noGrp="1" noChangeArrowheads="1"/>
          </p:cNvSpPr>
          <p:nvPr>
            <p:ph type="body" idx="1"/>
          </p:nvPr>
        </p:nvSpPr>
        <p:spPr/>
        <p:txBody>
          <a:bodyPr/>
          <a:lstStyle/>
          <a:p>
            <a:r>
              <a:rPr lang="en-US" altLang="en-US"/>
              <a:t>In recent years, there has been increased interest in developing a MAC derived from a cryptographic hash function. A hash function such as SHA was not designed for use as a MAC and cannot be used directly for that purpose because it does not rely on a secret key. There have been a number of proposals for the incorporation of a secret key into an existing hash algorithm, originally by just pre-pending a key to the message. Problems were found with these earlier, simpler proposals, but they resulted in the development of HMAC.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098FFDD4-CE07-1779-3682-0CFEC5EEB3B9}"/>
              </a:ext>
            </a:extLst>
          </p:cNvPr>
          <p:cNvSpPr>
            <a:spLocks noGrp="1" noChangeArrowheads="1"/>
          </p:cNvSpPr>
          <p:nvPr>
            <p:ph type="sldNum" sz="quarter" idx="5"/>
          </p:nvPr>
        </p:nvSpPr>
        <p:spPr>
          <a:ln/>
        </p:spPr>
        <p:txBody>
          <a:bodyPr/>
          <a:lstStyle/>
          <a:p>
            <a:fld id="{B5088A3E-1D3C-4FD4-BA12-CCF752AD6C51}" type="slidenum">
              <a:rPr lang="en-AU" altLang="en-US"/>
              <a:pPr/>
              <a:t>16</a:t>
            </a:fld>
            <a:endParaRPr lang="en-AU" altLang="en-US"/>
          </a:p>
        </p:txBody>
      </p:sp>
      <p:sp>
        <p:nvSpPr>
          <p:cNvPr id="84994" name="Rectangle 2">
            <a:extLst>
              <a:ext uri="{FF2B5EF4-FFF2-40B4-BE49-F238E27FC236}">
                <a16:creationId xmlns:a16="http://schemas.microsoft.com/office/drawing/2014/main" id="{D771C2B6-B9F6-5B2F-A77C-5EB99B6898BB}"/>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AE51965A-96C5-E4E4-12B4-B9055F92DDFF}"/>
              </a:ext>
            </a:extLst>
          </p:cNvPr>
          <p:cNvSpPr>
            <a:spLocks noGrp="1" noChangeArrowheads="1"/>
          </p:cNvSpPr>
          <p:nvPr>
            <p:ph type="body" idx="1"/>
          </p:nvPr>
        </p:nvSpPr>
        <p:spPr/>
        <p:txBody>
          <a:bodyPr/>
          <a:lstStyle/>
          <a:p>
            <a:r>
              <a:rPr lang="en-AU" altLang="en-US"/>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CC7B4C09-4575-A3E3-131C-FFE0DECB7A8C}"/>
              </a:ext>
            </a:extLst>
          </p:cNvPr>
          <p:cNvSpPr>
            <a:spLocks noGrp="1" noChangeArrowheads="1"/>
          </p:cNvSpPr>
          <p:nvPr>
            <p:ph type="sldNum" sz="quarter" idx="5"/>
          </p:nvPr>
        </p:nvSpPr>
        <p:spPr>
          <a:ln/>
        </p:spPr>
        <p:txBody>
          <a:bodyPr/>
          <a:lstStyle/>
          <a:p>
            <a:fld id="{9F935F13-C967-4E44-A0B6-65189699445E}" type="slidenum">
              <a:rPr lang="en-AU" altLang="en-US"/>
              <a:pPr/>
              <a:t>17</a:t>
            </a:fld>
            <a:endParaRPr lang="en-AU" altLang="en-US"/>
          </a:p>
        </p:txBody>
      </p:sp>
      <p:sp>
        <p:nvSpPr>
          <p:cNvPr id="114690" name="Rectangle 2">
            <a:extLst>
              <a:ext uri="{FF2B5EF4-FFF2-40B4-BE49-F238E27FC236}">
                <a16:creationId xmlns:a16="http://schemas.microsoft.com/office/drawing/2014/main" id="{856DC984-7E95-8DD1-866B-08C600B8EC70}"/>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E5A308B5-443D-665F-60AC-FFA583A5897E}"/>
              </a:ext>
            </a:extLst>
          </p:cNvPr>
          <p:cNvSpPr>
            <a:spLocks noGrp="1" noChangeArrowheads="1"/>
          </p:cNvSpPr>
          <p:nvPr>
            <p:ph type="body" idx="1"/>
          </p:nvPr>
        </p:nvSpPr>
        <p:spPr/>
        <p:txBody>
          <a:bodyPr/>
          <a:lstStyle/>
          <a:p>
            <a:r>
              <a:rPr lang="en-US" altLang="en-US"/>
              <a:t>Stallings Figure 12.10 shows the structure of HMAC, which implements the function:</a:t>
            </a:r>
          </a:p>
          <a:p>
            <a:pPr lvl="1"/>
            <a:r>
              <a:rPr lang="en-AU" altLang="en-US">
                <a:latin typeface="Courier New" panose="02070309020205020404" pitchFamily="49" charset="0"/>
              </a:rPr>
              <a:t>HMAC</a:t>
            </a:r>
            <a:r>
              <a:rPr lang="en-AU" altLang="en-US" baseline="-25000">
                <a:latin typeface="Courier New" panose="02070309020205020404" pitchFamily="49" charset="0"/>
              </a:rPr>
              <a:t>K</a:t>
            </a:r>
            <a:r>
              <a:rPr lang="en-AU" altLang="en-US">
                <a:latin typeface="Courier New" panose="02070309020205020404" pitchFamily="49" charset="0"/>
              </a:rPr>
              <a:t> = Hash[(K</a:t>
            </a:r>
            <a:r>
              <a:rPr lang="en-AU" altLang="en-US" baseline="30000">
                <a:latin typeface="Courier New" panose="02070309020205020404" pitchFamily="49" charset="0"/>
              </a:rPr>
              <a:t>+</a:t>
            </a:r>
            <a:r>
              <a:rPr lang="en-AU" altLang="en-US">
                <a:latin typeface="Courier New" panose="02070309020205020404" pitchFamily="49" charset="0"/>
              </a:rPr>
              <a:t> XOR opad) || Hash[(K</a:t>
            </a:r>
            <a:r>
              <a:rPr lang="en-AU" altLang="en-US" baseline="30000">
                <a:latin typeface="Courier New" panose="02070309020205020404" pitchFamily="49" charset="0"/>
              </a:rPr>
              <a:t>+</a:t>
            </a:r>
            <a:r>
              <a:rPr lang="en-AU" altLang="en-US">
                <a:latin typeface="Courier New" panose="02070309020205020404" pitchFamily="49" charset="0"/>
              </a:rPr>
              <a:t> XOR ipad) || M)]</a:t>
            </a:r>
          </a:p>
          <a:p>
            <a:pPr lvl="1"/>
            <a:r>
              <a:rPr lang="en-AU" altLang="en-US">
                <a:latin typeface="Courier New" panose="02070309020205020404" pitchFamily="49" charset="0"/>
              </a:rPr>
              <a:t>elements are:</a:t>
            </a:r>
          </a:p>
          <a:p>
            <a:pPr lvl="1"/>
            <a:r>
              <a:rPr lang="en-AU" altLang="en-US">
                <a:latin typeface="Courier New" panose="02070309020205020404" pitchFamily="49" charset="0"/>
              </a:rPr>
              <a:t>K</a:t>
            </a:r>
            <a:r>
              <a:rPr lang="en-AU" altLang="en-US" baseline="30000">
                <a:latin typeface="Courier New" panose="02070309020205020404" pitchFamily="49" charset="0"/>
              </a:rPr>
              <a:t>+</a:t>
            </a:r>
            <a:r>
              <a:rPr lang="en-AU" altLang="en-US">
                <a:latin typeface="Courier New" panose="02070309020205020404" pitchFamily="49" charset="0"/>
              </a:rPr>
              <a:t> is</a:t>
            </a:r>
            <a:r>
              <a:rPr lang="en-US" altLang="en-US"/>
              <a:t> K padded with zeros on the left so that the result is b bits in length</a:t>
            </a:r>
          </a:p>
          <a:p>
            <a:pPr lvl="1"/>
            <a:r>
              <a:rPr lang="en-US" altLang="en-US"/>
              <a:t>ipad is a pad value of 36 hex repeated to fill block</a:t>
            </a:r>
          </a:p>
          <a:p>
            <a:pPr lvl="1"/>
            <a:r>
              <a:rPr lang="en-US" altLang="en-US"/>
              <a:t>opad is a pad value of 5C hex repeated to fill block</a:t>
            </a:r>
          </a:p>
          <a:p>
            <a:pPr lvl="1"/>
            <a:r>
              <a:rPr lang="en-US" altLang="en-US"/>
              <a:t>M is the message input to HMAC (including the padding specified in the embedded hash function)</a:t>
            </a:r>
          </a:p>
          <a:p>
            <a:pPr lvl="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5B18D621-A169-3F92-8FD5-E3BABE2DD4CD}"/>
              </a:ext>
            </a:extLst>
          </p:cNvPr>
          <p:cNvSpPr>
            <a:spLocks noGrp="1" noChangeArrowheads="1"/>
          </p:cNvSpPr>
          <p:nvPr>
            <p:ph type="sldNum" sz="quarter" idx="5"/>
          </p:nvPr>
        </p:nvSpPr>
        <p:spPr>
          <a:ln/>
        </p:spPr>
        <p:txBody>
          <a:bodyPr/>
          <a:lstStyle/>
          <a:p>
            <a:fld id="{3008A61A-01D7-4AFA-8DAB-556C6651ADBF}" type="slidenum">
              <a:rPr lang="en-AU" altLang="en-US"/>
              <a:pPr/>
              <a:t>18</a:t>
            </a:fld>
            <a:endParaRPr lang="en-AU" altLang="en-US"/>
          </a:p>
        </p:txBody>
      </p:sp>
      <p:sp>
        <p:nvSpPr>
          <p:cNvPr id="115714" name="Rectangle 2">
            <a:extLst>
              <a:ext uri="{FF2B5EF4-FFF2-40B4-BE49-F238E27FC236}">
                <a16:creationId xmlns:a16="http://schemas.microsoft.com/office/drawing/2014/main" id="{5A861FDC-AF1A-609F-FEB2-02D3431814B0}"/>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3D6589CB-48FC-A079-FE72-5161E4F34A2F}"/>
              </a:ext>
            </a:extLst>
          </p:cNvPr>
          <p:cNvSpPr>
            <a:spLocks noGrp="1" noChangeArrowheads="1"/>
          </p:cNvSpPr>
          <p:nvPr>
            <p:ph type="body" idx="1"/>
          </p:nvPr>
        </p:nvSpPr>
        <p:spPr/>
        <p:txBody>
          <a:bodyPr/>
          <a:lstStyle/>
          <a:p>
            <a:r>
              <a:rPr lang="en-US" altLang="en-US"/>
              <a:t>The appeal of HMAC is that its designers have been able to prove an exact relationship between the strength of the embedded hash function and the strength of HMAC. The security of a MAC function is generally expressed in terms of the probability of successful forgery with a given amount of time spent by the forger and a given number of message-MAC pairs created with the same key. Have two classes of attacks: brute force attack on key used which has work of order 2^n; or a birthday attack which requires work of order 2^(n/2) - but which requires the attacker to observe 2^n blocks of messages using the same key - very unlikely. So even MD5 is still secure for use in HMAC given these constraints.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6F30E0B8-D8BC-D03C-1311-5BA78B5B9487}"/>
              </a:ext>
            </a:extLst>
          </p:cNvPr>
          <p:cNvSpPr>
            <a:spLocks noGrp="1" noChangeArrowheads="1"/>
          </p:cNvSpPr>
          <p:nvPr>
            <p:ph type="sldNum" sz="quarter" idx="5"/>
          </p:nvPr>
        </p:nvSpPr>
        <p:spPr>
          <a:ln/>
        </p:spPr>
        <p:txBody>
          <a:bodyPr/>
          <a:lstStyle/>
          <a:p>
            <a:fld id="{A13163D9-D861-4CF8-83C1-24B0A8B797B6}" type="slidenum">
              <a:rPr lang="en-AU" altLang="en-US"/>
              <a:pPr/>
              <a:t>19</a:t>
            </a:fld>
            <a:endParaRPr lang="en-AU" altLang="en-US"/>
          </a:p>
        </p:txBody>
      </p:sp>
      <p:sp>
        <p:nvSpPr>
          <p:cNvPr id="117762" name="Rectangle 2">
            <a:extLst>
              <a:ext uri="{FF2B5EF4-FFF2-40B4-BE49-F238E27FC236}">
                <a16:creationId xmlns:a16="http://schemas.microsoft.com/office/drawing/2014/main" id="{2FF952E2-E2BC-4B3B-A393-F1846E66CB4E}"/>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6D93EA1B-1F51-8F43-5E1B-7406DE8D9589}"/>
              </a:ext>
            </a:extLst>
          </p:cNvPr>
          <p:cNvSpPr>
            <a:spLocks noGrp="1" noChangeArrowheads="1"/>
          </p:cNvSpPr>
          <p:nvPr>
            <p:ph type="body" idx="1"/>
          </p:nvPr>
        </p:nvSpPr>
        <p:spPr/>
        <p:txBody>
          <a:bodyPr/>
          <a:lstStyle/>
          <a:p>
            <a:r>
              <a:rPr lang="en-US" altLang="en-US"/>
              <a:t>CMAC was previously described as the Data Authentication Algorithm, FIPS PUB 113, also known as the CBC-MAC (cipher block chaining message authentication code). This cipher-based MAC has been widely adopted in government and industry. Has been shown to be secure, with the following restriction. Only messages of one fixed length of mn bits are processed, where n is the cipher block size and m is a fixed positive integer. This limitation can be overcome using multiple keys, which can be derived from a single key. This refinement has been adopted by NIST as the cipher-based message authentication code (CMAC) mode of operation, for use with AES and triple DES. It is specified in NIST Special Publication 800-38B.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0C367C07-893C-0E24-F5E3-96DFB9F51294}"/>
              </a:ext>
            </a:extLst>
          </p:cNvPr>
          <p:cNvSpPr>
            <a:spLocks noGrp="1" noChangeArrowheads="1"/>
          </p:cNvSpPr>
          <p:nvPr>
            <p:ph type="sldNum" sz="quarter" idx="5"/>
          </p:nvPr>
        </p:nvSpPr>
        <p:spPr>
          <a:ln/>
        </p:spPr>
        <p:txBody>
          <a:bodyPr/>
          <a:lstStyle/>
          <a:p>
            <a:fld id="{99ADB51B-1470-485D-B755-EF1483852A02}" type="slidenum">
              <a:rPr lang="en-AU" altLang="en-US"/>
              <a:pPr/>
              <a:t>20</a:t>
            </a:fld>
            <a:endParaRPr lang="en-AU" altLang="en-US"/>
          </a:p>
        </p:txBody>
      </p:sp>
      <p:sp>
        <p:nvSpPr>
          <p:cNvPr id="119810" name="Rectangle 2">
            <a:extLst>
              <a:ext uri="{FF2B5EF4-FFF2-40B4-BE49-F238E27FC236}">
                <a16:creationId xmlns:a16="http://schemas.microsoft.com/office/drawing/2014/main" id="{76820352-4340-CA77-EE91-242F99DA1999}"/>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19811" name="Rectangle 3">
            <a:extLst>
              <a:ext uri="{FF2B5EF4-FFF2-40B4-BE49-F238E27FC236}">
                <a16:creationId xmlns:a16="http://schemas.microsoft.com/office/drawing/2014/main" id="{8B5FF664-6042-0DFC-AE2E-8D37F9B84278}"/>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Stallings Figure 12.12 shows the structure of CMAC.</a:t>
            </a:r>
          </a:p>
          <a:p>
            <a:r>
              <a:rPr lang="en-US" altLang="en-US"/>
              <a:t>It uses the blocksize of the underlying cipher (ie 128-bits for AES or 64-bits for triple-DES). The message is divided into n blocks M1..Mn, padded if necessary. The algorithm makes use of a k-bit encryption key K and an n-bit constant K1 or K2 (depending on whether the message was padded or not).  For AES, the key size k is 128,192, or 256 bits; for triple DES, the key size is 112 or 168 bits. The two constants K1 &amp; K2 are derived from the original key K using encryption of 0 and multiplication in GF(2^n), as detailed in the text.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E9F6A8AD-9F26-9787-78E9-3C7A737EB758}"/>
              </a:ext>
            </a:extLst>
          </p:cNvPr>
          <p:cNvSpPr>
            <a:spLocks noGrp="1" noChangeArrowheads="1"/>
          </p:cNvSpPr>
          <p:nvPr>
            <p:ph type="sldNum" sz="quarter" idx="5"/>
          </p:nvPr>
        </p:nvSpPr>
        <p:spPr>
          <a:ln/>
        </p:spPr>
        <p:txBody>
          <a:bodyPr/>
          <a:lstStyle/>
          <a:p>
            <a:fld id="{C2017190-FA31-4211-9896-3A8410209BE6}" type="slidenum">
              <a:rPr lang="en-AU" altLang="en-US"/>
              <a:pPr/>
              <a:t>3</a:t>
            </a:fld>
            <a:endParaRPr lang="en-AU" altLang="en-US"/>
          </a:p>
        </p:txBody>
      </p:sp>
      <p:sp>
        <p:nvSpPr>
          <p:cNvPr id="96258" name="Rectangle 1026">
            <a:extLst>
              <a:ext uri="{FF2B5EF4-FFF2-40B4-BE49-F238E27FC236}">
                <a16:creationId xmlns:a16="http://schemas.microsoft.com/office/drawing/2014/main" id="{9F15AFDD-A3FE-260A-FDA4-7813FE8324DF}"/>
              </a:ext>
            </a:extLst>
          </p:cNvPr>
          <p:cNvSpPr>
            <a:spLocks noGrp="1" noRot="1" noChangeAspect="1" noChangeArrowheads="1" noTextEdit="1"/>
          </p:cNvSpPr>
          <p:nvPr>
            <p:ph type="sldImg"/>
          </p:nvPr>
        </p:nvSpPr>
        <p:spPr>
          <a:ln/>
        </p:spPr>
      </p:sp>
      <p:sp>
        <p:nvSpPr>
          <p:cNvPr id="96259" name="Rectangle 1027">
            <a:extLst>
              <a:ext uri="{FF2B5EF4-FFF2-40B4-BE49-F238E27FC236}">
                <a16:creationId xmlns:a16="http://schemas.microsoft.com/office/drawing/2014/main" id="{C648AE1A-6D78-7DA5-3D65-557F5BF35D60}"/>
              </a:ext>
            </a:extLst>
          </p:cNvPr>
          <p:cNvSpPr>
            <a:spLocks noGrp="1" noChangeArrowheads="1"/>
          </p:cNvSpPr>
          <p:nvPr>
            <p:ph type="body" idx="1"/>
          </p:nvPr>
        </p:nvSpPr>
        <p:spPr/>
        <p:txBody>
          <a:bodyPr/>
          <a:lstStyle/>
          <a:p>
            <a:r>
              <a:rPr lang="en-US" altLang="en-US"/>
              <a:t>Most important modern hash functions follow the basic structure shown in this figure, Stallings Figure 11.9. This has proved to be a fundamentally sound structure, and newer designs simply refine the structure and add to the hash code length. Within this basic structure, two approaches have been followed in the design of the compression function, as mentioned previously, which is the basic building block of the hash function.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8D450ECF-FB10-FD8E-06B7-945D2DDD86B1}"/>
              </a:ext>
            </a:extLst>
          </p:cNvPr>
          <p:cNvSpPr>
            <a:spLocks noGrp="1" noChangeArrowheads="1"/>
          </p:cNvSpPr>
          <p:nvPr>
            <p:ph type="sldNum" sz="quarter" idx="5"/>
          </p:nvPr>
        </p:nvSpPr>
        <p:spPr>
          <a:ln/>
        </p:spPr>
        <p:txBody>
          <a:bodyPr/>
          <a:lstStyle/>
          <a:p>
            <a:fld id="{CD5325D2-2E2D-4D62-BC5B-F92BF16978CE}" type="slidenum">
              <a:rPr lang="en-AU" altLang="en-US"/>
              <a:pPr/>
              <a:t>21</a:t>
            </a:fld>
            <a:endParaRPr lang="en-AU" altLang="en-US"/>
          </a:p>
        </p:txBody>
      </p:sp>
      <p:sp>
        <p:nvSpPr>
          <p:cNvPr id="120834" name="Rectangle 2">
            <a:extLst>
              <a:ext uri="{FF2B5EF4-FFF2-40B4-BE49-F238E27FC236}">
                <a16:creationId xmlns:a16="http://schemas.microsoft.com/office/drawing/2014/main" id="{B5455408-57F0-753B-A428-EF00E7A8A0C7}"/>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5AA01039-1DC5-B331-480B-3D48FB96F3EC}"/>
              </a:ext>
            </a:extLst>
          </p:cNvPr>
          <p:cNvSpPr>
            <a:spLocks noGrp="1" noChangeArrowheads="1"/>
          </p:cNvSpPr>
          <p:nvPr>
            <p:ph type="body" idx="1"/>
          </p:nvPr>
        </p:nvSpPr>
        <p:spPr/>
        <p:txBody>
          <a:bodyPr/>
          <a:lstStyle/>
          <a:p>
            <a:r>
              <a:rPr lang="en-US" altLang="en-US"/>
              <a:t>Chapter 12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5148A11F-926E-A700-ABDE-77BB1A9FDEE4}"/>
              </a:ext>
            </a:extLst>
          </p:cNvPr>
          <p:cNvSpPr>
            <a:spLocks noGrp="1" noChangeArrowheads="1"/>
          </p:cNvSpPr>
          <p:nvPr>
            <p:ph type="sldNum" sz="quarter" idx="5"/>
          </p:nvPr>
        </p:nvSpPr>
        <p:spPr>
          <a:ln/>
        </p:spPr>
        <p:txBody>
          <a:bodyPr/>
          <a:lstStyle/>
          <a:p>
            <a:fld id="{00C8EF05-E159-425F-95B8-59A94306BAD2}" type="slidenum">
              <a:rPr lang="en-AU" altLang="en-US"/>
              <a:pPr/>
              <a:t>4</a:t>
            </a:fld>
            <a:endParaRPr lang="en-AU" altLang="en-US"/>
          </a:p>
        </p:txBody>
      </p:sp>
      <p:sp>
        <p:nvSpPr>
          <p:cNvPr id="60418" name="Rectangle 2">
            <a:extLst>
              <a:ext uri="{FF2B5EF4-FFF2-40B4-BE49-F238E27FC236}">
                <a16:creationId xmlns:a16="http://schemas.microsoft.com/office/drawing/2014/main" id="{27C053DB-979F-8A70-7371-E3CC53716166}"/>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2B61412-EA7F-65BD-BD93-536F3AEE9CE5}"/>
              </a:ext>
            </a:extLst>
          </p:cNvPr>
          <p:cNvSpPr>
            <a:spLocks noGrp="1" noChangeArrowheads="1"/>
          </p:cNvSpPr>
          <p:nvPr>
            <p:ph type="body" idx="1"/>
          </p:nvPr>
        </p:nvSpPr>
        <p:spPr/>
        <p:txBody>
          <a:bodyPr/>
          <a:lstStyle/>
          <a:p>
            <a:r>
              <a:rPr lang="en-US" altLang="en-US"/>
              <a:t>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should hasten the transition to newer, longer versions of SHA.</a:t>
            </a:r>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F7F9B2F8-A8F5-4593-5109-9146D2C3DDEB}"/>
              </a:ext>
            </a:extLst>
          </p:cNvPr>
          <p:cNvSpPr>
            <a:spLocks noGrp="1" noChangeArrowheads="1"/>
          </p:cNvSpPr>
          <p:nvPr>
            <p:ph type="sldNum" sz="quarter" idx="5"/>
          </p:nvPr>
        </p:nvSpPr>
        <p:spPr>
          <a:ln/>
        </p:spPr>
        <p:txBody>
          <a:bodyPr/>
          <a:lstStyle/>
          <a:p>
            <a:fld id="{4B04CA5E-1AAB-4A21-82FF-F2632CC2BE01}" type="slidenum">
              <a:rPr lang="en-AU" altLang="en-US"/>
              <a:pPr/>
              <a:t>5</a:t>
            </a:fld>
            <a:endParaRPr lang="en-AU" altLang="en-US"/>
          </a:p>
        </p:txBody>
      </p:sp>
      <p:sp>
        <p:nvSpPr>
          <p:cNvPr id="98306" name="Rectangle 2">
            <a:extLst>
              <a:ext uri="{FF2B5EF4-FFF2-40B4-BE49-F238E27FC236}">
                <a16:creationId xmlns:a16="http://schemas.microsoft.com/office/drawing/2014/main" id="{E594084A-4BCD-09AF-5CC1-37ED067FE8C9}"/>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98307" name="Rectangle 3">
            <a:extLst>
              <a:ext uri="{FF2B5EF4-FFF2-40B4-BE49-F238E27FC236}">
                <a16:creationId xmlns:a16="http://schemas.microsoft.com/office/drawing/2014/main" id="{0AFEBF42-DB48-5B09-D8D9-124649AF7844}"/>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In 2002, NIST produced a revised version of the standard, FIPS 180-2, that defined three new versions of SHA, with hash value lengths of 256, 384, and 512 bits, known as SHA-256, SHA-384, and SHA-512. These new versions have the same underlying structure and use the same types of modular arithmetic and logical binary operations as SHA-1, hence analyses should be similar. In 2005, NIST announced the intention to phase out approval of SHA-1 and move to a reliance on the other SHA versions by 2010. See Stallings Table12.1 for comparative details of these algorithms.</a:t>
            </a:r>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0F2808BD-A416-33D3-8413-46DE70507236}"/>
              </a:ext>
            </a:extLst>
          </p:cNvPr>
          <p:cNvSpPr>
            <a:spLocks noGrp="1" noChangeArrowheads="1"/>
          </p:cNvSpPr>
          <p:nvPr>
            <p:ph type="sldNum" sz="quarter" idx="5"/>
          </p:nvPr>
        </p:nvSpPr>
        <p:spPr>
          <a:ln/>
        </p:spPr>
        <p:txBody>
          <a:bodyPr/>
          <a:lstStyle/>
          <a:p>
            <a:fld id="{9E0E9D98-B534-45CF-8B0D-339D0BC29FD2}" type="slidenum">
              <a:rPr lang="en-AU" altLang="en-US"/>
              <a:pPr/>
              <a:t>6</a:t>
            </a:fld>
            <a:endParaRPr lang="en-AU" altLang="en-US"/>
          </a:p>
        </p:txBody>
      </p:sp>
      <p:sp>
        <p:nvSpPr>
          <p:cNvPr id="67586" name="Rectangle 2">
            <a:extLst>
              <a:ext uri="{FF2B5EF4-FFF2-40B4-BE49-F238E27FC236}">
                <a16:creationId xmlns:a16="http://schemas.microsoft.com/office/drawing/2014/main" id="{31031AF5-CDEB-909C-D7F8-0680E557DD58}"/>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C6A408D-A480-1217-D889-1080DD7B4D70}"/>
              </a:ext>
            </a:extLst>
          </p:cNvPr>
          <p:cNvSpPr>
            <a:spLocks noGrp="1" noChangeArrowheads="1"/>
          </p:cNvSpPr>
          <p:nvPr>
            <p:ph type="body" idx="1"/>
          </p:nvPr>
        </p:nvSpPr>
        <p:spPr/>
        <p:txBody>
          <a:bodyPr/>
          <a:lstStyle/>
          <a:p>
            <a:r>
              <a:rPr lang="en-AU" altLang="en-US"/>
              <a:t>Now examine the structure of </a:t>
            </a:r>
            <a:r>
              <a:rPr lang="en-US" altLang="en-US"/>
              <a:t>SHA-512, noting that the other versions are quite similar.</a:t>
            </a:r>
          </a:p>
          <a:p>
            <a:r>
              <a:rPr lang="en-US" altLang="en-US"/>
              <a:t>SHA-512 follows the structure depicted in Stallings Figure 12.1. The processing consists of the following steps: </a:t>
            </a:r>
          </a:p>
          <a:p>
            <a:r>
              <a:rPr lang="en-US" altLang="en-US"/>
              <a:t>• Step 1: Append padding bits </a:t>
            </a:r>
          </a:p>
          <a:p>
            <a:r>
              <a:rPr lang="en-US" altLang="en-US"/>
              <a:t>• Step 2: Append length</a:t>
            </a:r>
          </a:p>
          <a:p>
            <a:r>
              <a:rPr lang="en-US" altLang="en-US"/>
              <a:t>• Step 3: Initialize hash buffer</a:t>
            </a:r>
          </a:p>
          <a:p>
            <a:r>
              <a:rPr lang="en-US" altLang="en-US"/>
              <a:t>• Step 4: Process the message in 1024-bit (128-word) blocks, which forms the heart of the algorithm</a:t>
            </a:r>
          </a:p>
          <a:p>
            <a:r>
              <a:rPr lang="en-US" altLang="en-US"/>
              <a:t>• Step 5: Output the final state value as the resulting hash</a:t>
            </a:r>
          </a:p>
          <a:p>
            <a:r>
              <a:rPr lang="en-US" altLang="en-US"/>
              <a:t>See text for details.</a:t>
            </a:r>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69A703D6-01B1-5077-50CD-CD06E88B8F48}"/>
              </a:ext>
            </a:extLst>
          </p:cNvPr>
          <p:cNvSpPr>
            <a:spLocks noGrp="1" noChangeArrowheads="1"/>
          </p:cNvSpPr>
          <p:nvPr>
            <p:ph type="sldNum" sz="quarter" idx="5"/>
          </p:nvPr>
        </p:nvSpPr>
        <p:spPr>
          <a:ln/>
        </p:spPr>
        <p:txBody>
          <a:bodyPr/>
          <a:lstStyle/>
          <a:p>
            <a:fld id="{A2FB2E69-DC0B-4DB2-9862-B9DFE70C5494}" type="slidenum">
              <a:rPr lang="en-AU" altLang="en-US"/>
              <a:pPr/>
              <a:t>7</a:t>
            </a:fld>
            <a:endParaRPr lang="en-AU" altLang="en-US"/>
          </a:p>
        </p:txBody>
      </p:sp>
      <p:sp>
        <p:nvSpPr>
          <p:cNvPr id="64514" name="Rectangle 2">
            <a:extLst>
              <a:ext uri="{FF2B5EF4-FFF2-40B4-BE49-F238E27FC236}">
                <a16:creationId xmlns:a16="http://schemas.microsoft.com/office/drawing/2014/main" id="{A955418E-53C5-1FA1-61BB-2005017E4306}"/>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DA0F05E0-3F1A-3076-3102-F5E580654D93}"/>
              </a:ext>
            </a:extLst>
          </p:cNvPr>
          <p:cNvSpPr>
            <a:spLocks noGrp="1" noChangeArrowheads="1"/>
          </p:cNvSpPr>
          <p:nvPr>
            <p:ph type="body" idx="1"/>
          </p:nvPr>
        </p:nvSpPr>
        <p:spPr/>
        <p:txBody>
          <a:bodyPr/>
          <a:lstStyle/>
          <a:p>
            <a:r>
              <a:rPr lang="en-US" altLang="en-US"/>
              <a:t>The </a:t>
            </a:r>
            <a:r>
              <a:rPr lang="en-AU" altLang="en-US"/>
              <a:t>SHA-512 Compression Function</a:t>
            </a:r>
            <a:r>
              <a:rPr lang="en-US" altLang="en-US"/>
              <a:t> is the </a:t>
            </a:r>
            <a:r>
              <a:rPr lang="en-AU" altLang="en-US"/>
              <a:t>heart of the algorithm. In this</a:t>
            </a:r>
            <a:r>
              <a:rPr lang="en-US" altLang="en-US"/>
              <a:t> Step 4, it processes the message in 1024-bit (128-word) blocks, using a module that consists of 80 rounds, labeled F in Stallings Figure 12, as shown in Figure 12.2. Each round takes as input the 512-bit buffer value, and updates the contents of the buffer. Each round t makes use of a 64-bit value Wt derived using a message schedule from the current 1024-bit block being processed. Each round also makes use of an additive constant Kt, based on the fractional parts of the cube roots of the first eighty prime numbers. The output of the eightieth round is added to the input to the first round to produce the final hash value for this message block, which forms the input to the next iteration of this compression function, as shown on the previous slide.</a:t>
            </a:r>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D50F67D2-3AC5-2CDE-780F-A74CC6DC89FE}"/>
              </a:ext>
            </a:extLst>
          </p:cNvPr>
          <p:cNvSpPr>
            <a:spLocks noGrp="1" noChangeArrowheads="1"/>
          </p:cNvSpPr>
          <p:nvPr>
            <p:ph type="sldNum" sz="quarter" idx="5"/>
          </p:nvPr>
        </p:nvSpPr>
        <p:spPr>
          <a:ln/>
        </p:spPr>
        <p:txBody>
          <a:bodyPr/>
          <a:lstStyle/>
          <a:p>
            <a:fld id="{4B7D0929-035B-40F3-B2C6-AF6469DB3363}" type="slidenum">
              <a:rPr lang="en-AU" altLang="en-US"/>
              <a:pPr/>
              <a:t>8</a:t>
            </a:fld>
            <a:endParaRPr lang="en-AU" altLang="en-US"/>
          </a:p>
        </p:txBody>
      </p:sp>
      <p:sp>
        <p:nvSpPr>
          <p:cNvPr id="99330" name="Rectangle 2">
            <a:extLst>
              <a:ext uri="{FF2B5EF4-FFF2-40B4-BE49-F238E27FC236}">
                <a16:creationId xmlns:a16="http://schemas.microsoft.com/office/drawing/2014/main" id="{92AAFA27-DB01-F685-4DCA-EEFB291C9930}"/>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5DF5DC15-FB69-A86B-1151-2F62AD2E88C3}"/>
              </a:ext>
            </a:extLst>
          </p:cNvPr>
          <p:cNvSpPr>
            <a:spLocks noGrp="1" noChangeArrowheads="1"/>
          </p:cNvSpPr>
          <p:nvPr>
            <p:ph type="body" idx="1"/>
          </p:nvPr>
        </p:nvSpPr>
        <p:spPr/>
        <p:txBody>
          <a:bodyPr/>
          <a:lstStyle/>
          <a:p>
            <a:r>
              <a:rPr lang="en-US" altLang="en-US"/>
              <a:t>The structure of each of the 80 rounds is shown in Stallings Figure 12.3. Each 64-bit word shuffled along one place, and in some cases manipulated using a series of simple logical functions (ANDs, NOTs, ORs, XORs, ROTates), in order to provide the avalanche &amp; completeness properties of the hash function. The elements are:</a:t>
            </a:r>
          </a:p>
          <a:p>
            <a:r>
              <a:rPr lang="en-US" altLang="en-US"/>
              <a:t>Ch(e,f,g) = (e AND f) XOR (NOT e AND g)</a:t>
            </a:r>
          </a:p>
          <a:p>
            <a:r>
              <a:rPr lang="en-US" altLang="en-US"/>
              <a:t>Maj(a,b,c) = (a AND b) XOR (a AND c) XOR (b AND c)</a:t>
            </a:r>
          </a:p>
          <a:p>
            <a:r>
              <a:rPr lang="en-US" altLang="en-US"/>
              <a:t>∑(a) = ROTR(a,28) XOR ROTR(a,34) XOR ROTR(a,39)</a:t>
            </a:r>
          </a:p>
          <a:p>
            <a:r>
              <a:rPr lang="en-US" altLang="en-US"/>
              <a:t>∑(e) = ROTR(e,14) XOR ROTR(e,18) XOR ROTR(e,41)</a:t>
            </a:r>
          </a:p>
          <a:p>
            <a:r>
              <a:rPr lang="en-US" altLang="en-US"/>
              <a:t>+ = addition modulo 2^64</a:t>
            </a:r>
          </a:p>
          <a:p>
            <a:r>
              <a:rPr lang="en-US" altLang="en-US"/>
              <a:t>Kt  = a 64-bit additive constant </a:t>
            </a:r>
          </a:p>
          <a:p>
            <a:r>
              <a:rPr lang="en-US" altLang="en-US"/>
              <a:t>Wt = a 64-bit word derived from the current 512-bit input block.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6BA1E49F-D746-9762-81EA-0FEE4FA05DF9}"/>
              </a:ext>
            </a:extLst>
          </p:cNvPr>
          <p:cNvSpPr>
            <a:spLocks noGrp="1" noChangeArrowheads="1"/>
          </p:cNvSpPr>
          <p:nvPr>
            <p:ph type="sldNum" sz="quarter" idx="5"/>
          </p:nvPr>
        </p:nvSpPr>
        <p:spPr>
          <a:ln/>
        </p:spPr>
        <p:txBody>
          <a:bodyPr/>
          <a:lstStyle/>
          <a:p>
            <a:fld id="{D67477FD-201F-49DB-9CAD-EF5C43662DBA}" type="slidenum">
              <a:rPr lang="en-AU" altLang="en-US"/>
              <a:pPr/>
              <a:t>9</a:t>
            </a:fld>
            <a:endParaRPr lang="en-AU" altLang="en-US"/>
          </a:p>
        </p:txBody>
      </p:sp>
      <p:sp>
        <p:nvSpPr>
          <p:cNvPr id="103426" name="Rectangle 2">
            <a:extLst>
              <a:ext uri="{FF2B5EF4-FFF2-40B4-BE49-F238E27FC236}">
                <a16:creationId xmlns:a16="http://schemas.microsoft.com/office/drawing/2014/main" id="{A920FB46-876A-275A-3912-931BFD23EAE5}"/>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1460BE02-BEDF-4A9D-33AC-A8DAA2B32135}"/>
              </a:ext>
            </a:extLst>
          </p:cNvPr>
          <p:cNvSpPr>
            <a:spLocks noGrp="1" noChangeArrowheads="1"/>
          </p:cNvSpPr>
          <p:nvPr>
            <p:ph type="body" idx="1"/>
          </p:nvPr>
        </p:nvSpPr>
        <p:spPr/>
        <p:txBody>
          <a:bodyPr/>
          <a:lstStyle/>
          <a:p>
            <a:r>
              <a:rPr lang="en-US" altLang="en-US"/>
              <a:t>Stallings Figure 12.4 details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p>
          <a:p>
            <a:r>
              <a:rPr lang="en-US" altLang="en-US"/>
              <a:t>∂0(x) = ROTR(x,1) XOR ROTR(x,8) XOR SHR(x,7)</a:t>
            </a:r>
          </a:p>
          <a:p>
            <a:r>
              <a:rPr lang="en-US" altLang="en-US"/>
              <a:t>∂1(x) = ROTR(x,19) XOR ROTR(x,61) XOR SHR(x,6).</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a:extLst>
              <a:ext uri="{FF2B5EF4-FFF2-40B4-BE49-F238E27FC236}">
                <a16:creationId xmlns:a16="http://schemas.microsoft.com/office/drawing/2014/main" id="{0A89EB73-85FE-CBB4-0045-E514176E485C}"/>
              </a:ext>
            </a:extLst>
          </p:cNvPr>
          <p:cNvSpPr>
            <a:spLocks noGrp="1" noChangeArrowheads="1"/>
          </p:cNvSpPr>
          <p:nvPr>
            <p:ph type="sldNum" sz="quarter" idx="5"/>
          </p:nvPr>
        </p:nvSpPr>
        <p:spPr>
          <a:ln/>
        </p:spPr>
        <p:txBody>
          <a:bodyPr/>
          <a:lstStyle/>
          <a:p>
            <a:fld id="{E9294A2E-8392-4515-9047-C74E63A9ACD7}" type="slidenum">
              <a:rPr lang="en-AU" altLang="en-US"/>
              <a:pPr/>
              <a:t>10</a:t>
            </a:fld>
            <a:endParaRPr lang="en-AU" altLang="en-US"/>
          </a:p>
        </p:txBody>
      </p:sp>
      <p:sp>
        <p:nvSpPr>
          <p:cNvPr id="107522" name="Rectangle 2">
            <a:extLst>
              <a:ext uri="{FF2B5EF4-FFF2-40B4-BE49-F238E27FC236}">
                <a16:creationId xmlns:a16="http://schemas.microsoft.com/office/drawing/2014/main" id="{E7CA5830-A5D5-39D7-3993-6B8F9FF872EC}"/>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50E2A4E-7BB7-DC48-5A5C-172C7B39E08E}"/>
              </a:ext>
            </a:extLst>
          </p:cNvPr>
          <p:cNvSpPr>
            <a:spLocks noGrp="1" noChangeArrowheads="1"/>
          </p:cNvSpPr>
          <p:nvPr>
            <p:ph type="body" idx="1"/>
          </p:nvPr>
        </p:nvSpPr>
        <p:spPr/>
        <p:txBody>
          <a:bodyPr/>
          <a:lstStyle/>
          <a:p>
            <a:r>
              <a:rPr lang="en-US" altLang="en-US"/>
              <a:t>Next examine the hash function Whirlpool [BARR03]. Whirlpool is one of only two hash functions endorsed by the NESSIE (New European Schemes for Signatures, Integrity, and Encryption) project, a European Union–sponsored effort to put forward a portfolio of strong cryptographic primitives of various types. Whirlpool is based on the use of a modified AES block cipher as the compression function, and is intended to provide security and performance that is comparable, if not better, than that found in non block-cipher based hash functions, such as the MD or SHA families.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446745" cy="1323439"/>
          </a:xfrm>
          <a:prstGeom prst="rect">
            <a:avLst/>
          </a:prstGeom>
        </p:spPr>
        <p:txBody>
          <a:bodyPr wrap="square">
            <a:spAutoFit/>
          </a:bodyPr>
          <a:lstStyle/>
          <a:p>
            <a:pPr algn="ctr"/>
            <a:r>
              <a:rPr lang="en-US" altLang="en-US" sz="4000" i="0" dirty="0">
                <a:latin typeface="Arial" panose="020B0604020202020204" pitchFamily="34" charset="0"/>
              </a:rPr>
              <a:t>Hash and MAC Algorithms</a:t>
            </a:r>
            <a:br>
              <a:rPr lang="en-US" altLang="en-US" sz="4000" i="0" dirty="0">
                <a:latin typeface="Arial" panose="020B0604020202020204" pitchFamily="34" charset="0"/>
              </a:rPr>
            </a:br>
            <a:endParaRPr lang="en-US" altLang="en-US" sz="4000" i="0" dirty="0">
              <a:latin typeface="Arial" panose="020B0604020202020204" pitchFamily="34" charset="0"/>
            </a:endParaRP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3C0F5D2-0067-0232-55C3-D86D964DC6F6}"/>
              </a:ext>
            </a:extLst>
          </p:cNvPr>
          <p:cNvSpPr>
            <a:spLocks noGrp="1" noChangeArrowheads="1"/>
          </p:cNvSpPr>
          <p:nvPr>
            <p:ph type="title"/>
          </p:nvPr>
        </p:nvSpPr>
        <p:spPr>
          <a:xfrm>
            <a:off x="1510553" y="0"/>
            <a:ext cx="10515600" cy="1325563"/>
          </a:xfrm>
        </p:spPr>
        <p:txBody>
          <a:bodyPr/>
          <a:lstStyle/>
          <a:p>
            <a:r>
              <a:rPr lang="en-US" altLang="en-US" dirty="0"/>
              <a:t>Whirlpool</a:t>
            </a:r>
            <a:endParaRPr lang="en-AU" altLang="en-US" dirty="0"/>
          </a:p>
        </p:txBody>
      </p:sp>
      <p:sp>
        <p:nvSpPr>
          <p:cNvPr id="101379" name="Rectangle 3">
            <a:extLst>
              <a:ext uri="{FF2B5EF4-FFF2-40B4-BE49-F238E27FC236}">
                <a16:creationId xmlns:a16="http://schemas.microsoft.com/office/drawing/2014/main" id="{7AF981EB-8FF8-3F9B-5F0F-D54DCF00B72A}"/>
              </a:ext>
            </a:extLst>
          </p:cNvPr>
          <p:cNvSpPr>
            <a:spLocks noGrp="1" noChangeArrowheads="1"/>
          </p:cNvSpPr>
          <p:nvPr>
            <p:ph type="body" idx="1"/>
          </p:nvPr>
        </p:nvSpPr>
        <p:spPr/>
        <p:txBody>
          <a:bodyPr/>
          <a:lstStyle/>
          <a:p>
            <a:r>
              <a:rPr lang="en-US" altLang="en-US"/>
              <a:t>now examine the Whirlpool hash function</a:t>
            </a:r>
          </a:p>
          <a:p>
            <a:r>
              <a:rPr lang="en-US" altLang="en-US"/>
              <a:t>endorsed by European NESSIE project</a:t>
            </a:r>
          </a:p>
          <a:p>
            <a:r>
              <a:rPr lang="en-US" altLang="en-US"/>
              <a:t>uses modified AES internals as compression function</a:t>
            </a:r>
          </a:p>
          <a:p>
            <a:r>
              <a:rPr lang="en-US" altLang="en-US"/>
              <a:t>addressing concerns on use of block ciphers seen previously</a:t>
            </a:r>
          </a:p>
          <a:p>
            <a:r>
              <a:rPr lang="en-US" altLang="en-US"/>
              <a:t>with performance comparable to dedicated algorithms like SHA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a:extLst>
              <a:ext uri="{FF2B5EF4-FFF2-40B4-BE49-F238E27FC236}">
                <a16:creationId xmlns:a16="http://schemas.microsoft.com/office/drawing/2014/main" id="{1E03E36C-5FDE-8368-0363-28A05FD22C8F}"/>
              </a:ext>
            </a:extLst>
          </p:cNvPr>
          <p:cNvSpPr>
            <a:spLocks noGrp="1" noChangeArrowheads="1"/>
          </p:cNvSpPr>
          <p:nvPr>
            <p:ph type="title"/>
          </p:nvPr>
        </p:nvSpPr>
        <p:spPr>
          <a:xfrm>
            <a:off x="1510553" y="0"/>
            <a:ext cx="10515600" cy="1325563"/>
          </a:xfrm>
        </p:spPr>
        <p:txBody>
          <a:bodyPr/>
          <a:lstStyle/>
          <a:p>
            <a:r>
              <a:rPr lang="en-US" altLang="en-US" dirty="0"/>
              <a:t>Whirlpool Overview</a:t>
            </a:r>
            <a:endParaRPr lang="en-AU" altLang="en-US" dirty="0"/>
          </a:p>
        </p:txBody>
      </p:sp>
      <p:pic>
        <p:nvPicPr>
          <p:cNvPr id="104452" name="Picture 1028">
            <a:extLst>
              <a:ext uri="{FF2B5EF4-FFF2-40B4-BE49-F238E27FC236}">
                <a16:creationId xmlns:a16="http://schemas.microsoft.com/office/drawing/2014/main" id="{0F1E63DB-9B8B-F926-CF95-529B36DA1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581" b="11581"/>
          <a:stretch>
            <a:fillRect/>
          </a:stretch>
        </p:blipFill>
        <p:spPr bwMode="auto">
          <a:xfrm>
            <a:off x="2057401" y="1524000"/>
            <a:ext cx="8043863" cy="47752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a:extLst>
              <a:ext uri="{FF2B5EF4-FFF2-40B4-BE49-F238E27FC236}">
                <a16:creationId xmlns:a16="http://schemas.microsoft.com/office/drawing/2014/main" id="{5F00E786-EA0F-3980-8F3E-408BC98D43F3}"/>
              </a:ext>
            </a:extLst>
          </p:cNvPr>
          <p:cNvSpPr>
            <a:spLocks noGrp="1" noChangeArrowheads="1"/>
          </p:cNvSpPr>
          <p:nvPr>
            <p:ph type="title"/>
          </p:nvPr>
        </p:nvSpPr>
        <p:spPr>
          <a:xfrm>
            <a:off x="1510553" y="-154828"/>
            <a:ext cx="10515600" cy="1325563"/>
          </a:xfrm>
        </p:spPr>
        <p:txBody>
          <a:bodyPr/>
          <a:lstStyle/>
          <a:p>
            <a:r>
              <a:rPr lang="en-US" altLang="en-US" dirty="0"/>
              <a:t>Whirlpool Block Cipher W</a:t>
            </a:r>
            <a:endParaRPr lang="en-AU" altLang="en-US" dirty="0"/>
          </a:p>
        </p:txBody>
      </p:sp>
      <p:sp>
        <p:nvSpPr>
          <p:cNvPr id="105475" name="Rectangle 1027">
            <a:extLst>
              <a:ext uri="{FF2B5EF4-FFF2-40B4-BE49-F238E27FC236}">
                <a16:creationId xmlns:a16="http://schemas.microsoft.com/office/drawing/2014/main" id="{0FF27581-0B67-F24A-1E29-D1EF9B9E7F9E}"/>
              </a:ext>
            </a:extLst>
          </p:cNvPr>
          <p:cNvSpPr>
            <a:spLocks noGrp="1" noChangeArrowheads="1"/>
          </p:cNvSpPr>
          <p:nvPr>
            <p:ph type="body" idx="1"/>
          </p:nvPr>
        </p:nvSpPr>
        <p:spPr/>
        <p:txBody>
          <a:bodyPr/>
          <a:lstStyle/>
          <a:p>
            <a:r>
              <a:rPr lang="en-US" altLang="en-US"/>
              <a:t>designed specifically for hash function use</a:t>
            </a:r>
          </a:p>
          <a:p>
            <a:r>
              <a:rPr lang="en-US" altLang="en-US"/>
              <a:t>with security and efficiency of AES</a:t>
            </a:r>
          </a:p>
          <a:p>
            <a:r>
              <a:rPr lang="en-US" altLang="en-US"/>
              <a:t>but with 512-bit block size and hence hash</a:t>
            </a:r>
          </a:p>
          <a:p>
            <a:r>
              <a:rPr lang="en-US" altLang="en-US"/>
              <a:t>similar structure &amp; functions as AES but</a:t>
            </a:r>
          </a:p>
          <a:p>
            <a:pPr lvl="1"/>
            <a:r>
              <a:rPr lang="en-US" altLang="en-US"/>
              <a:t>input is mapped row wise</a:t>
            </a:r>
          </a:p>
          <a:p>
            <a:pPr lvl="1"/>
            <a:r>
              <a:rPr lang="en-US" altLang="en-US"/>
              <a:t>has 10 rounds</a:t>
            </a:r>
          </a:p>
          <a:p>
            <a:pPr lvl="1"/>
            <a:r>
              <a:rPr lang="en-US" altLang="en-US"/>
              <a:t>a different primitive polynomial for GF(2^8)</a:t>
            </a:r>
          </a:p>
          <a:p>
            <a:pPr lvl="1"/>
            <a:r>
              <a:rPr lang="en-US" altLang="en-US"/>
              <a:t>uses different S-box design &amp; values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B9E88C2A-6201-33BE-7D1D-63C6E69661EC}"/>
              </a:ext>
            </a:extLst>
          </p:cNvPr>
          <p:cNvSpPr>
            <a:spLocks noGrp="1" noChangeArrowheads="1"/>
          </p:cNvSpPr>
          <p:nvPr>
            <p:ph type="title"/>
          </p:nvPr>
        </p:nvSpPr>
        <p:spPr>
          <a:xfrm>
            <a:off x="1582270" y="-127934"/>
            <a:ext cx="10515600" cy="1325563"/>
          </a:xfrm>
        </p:spPr>
        <p:txBody>
          <a:bodyPr/>
          <a:lstStyle/>
          <a:p>
            <a:r>
              <a:rPr lang="en-US" altLang="en-US" dirty="0"/>
              <a:t>Whirlpool Block Cipher W</a:t>
            </a:r>
            <a:endParaRPr lang="en-AU" altLang="en-US" dirty="0"/>
          </a:p>
        </p:txBody>
      </p:sp>
      <p:pic>
        <p:nvPicPr>
          <p:cNvPr id="109572" name="Picture 1028">
            <a:extLst>
              <a:ext uri="{FF2B5EF4-FFF2-40B4-BE49-F238E27FC236}">
                <a16:creationId xmlns:a16="http://schemas.microsoft.com/office/drawing/2014/main" id="{7C7CE010-4BDC-ADC5-48FC-AAE350FFC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80" b="7159"/>
          <a:stretch>
            <a:fillRect/>
          </a:stretch>
        </p:blipFill>
        <p:spPr bwMode="auto">
          <a:xfrm>
            <a:off x="3733800" y="1282701"/>
            <a:ext cx="4660900" cy="53832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a:extLst>
              <a:ext uri="{FF2B5EF4-FFF2-40B4-BE49-F238E27FC236}">
                <a16:creationId xmlns:a16="http://schemas.microsoft.com/office/drawing/2014/main" id="{0DFE3785-0EE7-2FF5-7F15-59D5E1D6C11D}"/>
              </a:ext>
            </a:extLst>
          </p:cNvPr>
          <p:cNvSpPr>
            <a:spLocks noGrp="1" noChangeArrowheads="1"/>
          </p:cNvSpPr>
          <p:nvPr>
            <p:ph type="title"/>
          </p:nvPr>
        </p:nvSpPr>
        <p:spPr>
          <a:xfrm>
            <a:off x="1609165" y="-110004"/>
            <a:ext cx="10515600" cy="1325563"/>
          </a:xfrm>
        </p:spPr>
        <p:txBody>
          <a:bodyPr/>
          <a:lstStyle/>
          <a:p>
            <a:r>
              <a:rPr lang="en-US" altLang="en-US" dirty="0"/>
              <a:t>Whirlpool Performance &amp; Security</a:t>
            </a:r>
            <a:endParaRPr lang="en-AU" altLang="en-US" dirty="0"/>
          </a:p>
        </p:txBody>
      </p:sp>
      <p:sp>
        <p:nvSpPr>
          <p:cNvPr id="106499" name="Rectangle 1027">
            <a:extLst>
              <a:ext uri="{FF2B5EF4-FFF2-40B4-BE49-F238E27FC236}">
                <a16:creationId xmlns:a16="http://schemas.microsoft.com/office/drawing/2014/main" id="{D2C19751-1C5E-717F-217A-83ECB002BC84}"/>
              </a:ext>
            </a:extLst>
          </p:cNvPr>
          <p:cNvSpPr>
            <a:spLocks noGrp="1" noChangeArrowheads="1"/>
          </p:cNvSpPr>
          <p:nvPr>
            <p:ph type="body" idx="1"/>
          </p:nvPr>
        </p:nvSpPr>
        <p:spPr/>
        <p:txBody>
          <a:bodyPr/>
          <a:lstStyle/>
          <a:p>
            <a:r>
              <a:rPr lang="en-US" altLang="en-US"/>
              <a:t>Whirlpool is a very new proposal</a:t>
            </a:r>
          </a:p>
          <a:p>
            <a:r>
              <a:rPr lang="en-US" altLang="en-US"/>
              <a:t>hence little experience with use</a:t>
            </a:r>
          </a:p>
          <a:p>
            <a:r>
              <a:rPr lang="en-US" altLang="en-US"/>
              <a:t>but many AES findings should apply</a:t>
            </a:r>
          </a:p>
          <a:p>
            <a:r>
              <a:rPr lang="en-US" altLang="en-US"/>
              <a:t>does seem to need more h/w than SHA, but with better resulting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BDD7BD1-90D1-AC3E-3D73-5E3678D69523}"/>
              </a:ext>
            </a:extLst>
          </p:cNvPr>
          <p:cNvSpPr>
            <a:spLocks noGrp="1" noChangeArrowheads="1"/>
          </p:cNvSpPr>
          <p:nvPr>
            <p:ph type="title"/>
          </p:nvPr>
        </p:nvSpPr>
        <p:spPr>
          <a:xfrm>
            <a:off x="1528482" y="0"/>
            <a:ext cx="10515600" cy="1325563"/>
          </a:xfrm>
        </p:spPr>
        <p:txBody>
          <a:bodyPr/>
          <a:lstStyle/>
          <a:p>
            <a:r>
              <a:rPr lang="en-AU" altLang="en-US" sz="4000" dirty="0"/>
              <a:t>Keyed Hash Functions as MACs</a:t>
            </a:r>
          </a:p>
        </p:txBody>
      </p:sp>
      <p:sp>
        <p:nvSpPr>
          <p:cNvPr id="82947" name="Rectangle 3">
            <a:extLst>
              <a:ext uri="{FF2B5EF4-FFF2-40B4-BE49-F238E27FC236}">
                <a16:creationId xmlns:a16="http://schemas.microsoft.com/office/drawing/2014/main" id="{558AAD29-A5E8-8C38-ED2C-BE48F428B62C}"/>
              </a:ext>
            </a:extLst>
          </p:cNvPr>
          <p:cNvSpPr>
            <a:spLocks noGrp="1" noChangeArrowheads="1"/>
          </p:cNvSpPr>
          <p:nvPr>
            <p:ph type="body" idx="1"/>
          </p:nvPr>
        </p:nvSpPr>
        <p:spPr>
          <a:xfrm>
            <a:off x="1981200" y="1447800"/>
            <a:ext cx="8229600" cy="5181600"/>
          </a:xfrm>
        </p:spPr>
        <p:txBody>
          <a:bodyPr/>
          <a:lstStyle/>
          <a:p>
            <a:r>
              <a:rPr lang="en-US" altLang="en-US"/>
              <a:t>want a MAC based on a hash function </a:t>
            </a:r>
          </a:p>
          <a:p>
            <a:pPr lvl="1"/>
            <a:r>
              <a:rPr lang="en-US" altLang="en-US"/>
              <a:t>because hash functions are generally faster</a:t>
            </a:r>
          </a:p>
          <a:p>
            <a:pPr lvl="1"/>
            <a:r>
              <a:rPr lang="en-US" altLang="en-US"/>
              <a:t>code for crypto hash functions widely available</a:t>
            </a:r>
          </a:p>
          <a:p>
            <a:r>
              <a:rPr lang="en-AU" altLang="en-US"/>
              <a:t>hash includes a key along with message</a:t>
            </a:r>
          </a:p>
          <a:p>
            <a:r>
              <a:rPr lang="en-AU" altLang="en-US"/>
              <a:t>original proposal:</a:t>
            </a:r>
          </a:p>
          <a:p>
            <a:pPr lvl="1">
              <a:buFont typeface="Wingdings" panose="05000000000000000000" pitchFamily="2" charset="2"/>
              <a:buNone/>
            </a:pPr>
            <a:r>
              <a:rPr lang="en-AU" altLang="en-US">
                <a:latin typeface="Courier New" panose="02070309020205020404" pitchFamily="49" charset="0"/>
              </a:rPr>
              <a:t>KeyedHash = Hash(Key|Message) </a:t>
            </a:r>
          </a:p>
          <a:p>
            <a:pPr lvl="1"/>
            <a:r>
              <a:rPr lang="en-AU" altLang="en-US"/>
              <a:t>some weaknesses were found with this </a:t>
            </a:r>
          </a:p>
          <a:p>
            <a:r>
              <a:rPr lang="en-AU" altLang="en-US"/>
              <a:t>eventually led to development of HMAC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F52DD18-94BF-401A-1440-2F987B276380}"/>
              </a:ext>
            </a:extLst>
          </p:cNvPr>
          <p:cNvSpPr>
            <a:spLocks noGrp="1" noChangeArrowheads="1"/>
          </p:cNvSpPr>
          <p:nvPr>
            <p:ph type="title"/>
          </p:nvPr>
        </p:nvSpPr>
        <p:spPr>
          <a:xfrm>
            <a:off x="1546411" y="0"/>
            <a:ext cx="10515600" cy="1325563"/>
          </a:xfrm>
        </p:spPr>
        <p:txBody>
          <a:bodyPr/>
          <a:lstStyle/>
          <a:p>
            <a:r>
              <a:rPr lang="en-US" altLang="en-US" dirty="0"/>
              <a:t>HMAC</a:t>
            </a:r>
            <a:endParaRPr lang="en-AU" altLang="en-US" dirty="0"/>
          </a:p>
        </p:txBody>
      </p:sp>
      <p:sp>
        <p:nvSpPr>
          <p:cNvPr id="83971" name="Rectangle 3">
            <a:extLst>
              <a:ext uri="{FF2B5EF4-FFF2-40B4-BE49-F238E27FC236}">
                <a16:creationId xmlns:a16="http://schemas.microsoft.com/office/drawing/2014/main" id="{DA13208C-5268-0BAB-6859-D2C30032C22B}"/>
              </a:ext>
            </a:extLst>
          </p:cNvPr>
          <p:cNvSpPr>
            <a:spLocks noGrp="1" noChangeArrowheads="1"/>
          </p:cNvSpPr>
          <p:nvPr>
            <p:ph type="body" idx="1"/>
          </p:nvPr>
        </p:nvSpPr>
        <p:spPr/>
        <p:txBody>
          <a:bodyPr>
            <a:normAutofit lnSpcReduction="10000"/>
          </a:bodyPr>
          <a:lstStyle/>
          <a:p>
            <a:pPr>
              <a:lnSpc>
                <a:spcPct val="90000"/>
              </a:lnSpc>
            </a:pPr>
            <a:r>
              <a:rPr lang="en-AU" altLang="en-US"/>
              <a:t>specified as Internet standard RFC2104 </a:t>
            </a:r>
          </a:p>
          <a:p>
            <a:pPr>
              <a:lnSpc>
                <a:spcPct val="90000"/>
              </a:lnSpc>
            </a:pPr>
            <a:r>
              <a:rPr lang="en-AU" altLang="en-US"/>
              <a:t>uses hash function on the message:</a:t>
            </a:r>
          </a:p>
          <a:p>
            <a:pPr lvl="1">
              <a:lnSpc>
                <a:spcPct val="90000"/>
              </a:lnSpc>
              <a:buFont typeface="Wingdings" panose="05000000000000000000" pitchFamily="2" charset="2"/>
              <a:buNone/>
            </a:pPr>
            <a:r>
              <a:rPr lang="en-AU" altLang="en-US">
                <a:latin typeface="Courier New" panose="02070309020205020404" pitchFamily="49" charset="0"/>
              </a:rPr>
              <a:t>HMAC</a:t>
            </a:r>
            <a:r>
              <a:rPr lang="en-AU" altLang="en-US" baseline="-25000">
                <a:latin typeface="Courier New" panose="02070309020205020404" pitchFamily="49" charset="0"/>
              </a:rPr>
              <a:t>K</a:t>
            </a:r>
            <a:r>
              <a:rPr lang="en-AU" altLang="en-US">
                <a:latin typeface="Courier New" panose="02070309020205020404" pitchFamily="49" charset="0"/>
              </a:rPr>
              <a:t> = Hash[(K</a:t>
            </a:r>
            <a:r>
              <a:rPr lang="en-AU" altLang="en-US" baseline="30000">
                <a:latin typeface="Courier New" panose="02070309020205020404" pitchFamily="49" charset="0"/>
              </a:rPr>
              <a:t>+</a:t>
            </a:r>
            <a:r>
              <a:rPr lang="en-AU" altLang="en-US">
                <a:latin typeface="Courier New" panose="02070309020205020404" pitchFamily="49" charset="0"/>
              </a:rPr>
              <a:t> XOR opad) || </a:t>
            </a:r>
          </a:p>
          <a:p>
            <a:pPr lvl="1">
              <a:lnSpc>
                <a:spcPct val="90000"/>
              </a:lnSpc>
              <a:buFont typeface="Wingdings" panose="05000000000000000000" pitchFamily="2" charset="2"/>
              <a:buNone/>
            </a:pPr>
            <a:r>
              <a:rPr lang="en-AU" altLang="en-US">
                <a:latin typeface="Courier New" panose="02070309020205020404" pitchFamily="49" charset="0"/>
              </a:rPr>
              <a:t>				Hash[(K</a:t>
            </a:r>
            <a:r>
              <a:rPr lang="en-AU" altLang="en-US" baseline="30000">
                <a:latin typeface="Courier New" panose="02070309020205020404" pitchFamily="49" charset="0"/>
              </a:rPr>
              <a:t>+</a:t>
            </a:r>
            <a:r>
              <a:rPr lang="en-AU" altLang="en-US">
                <a:latin typeface="Courier New" panose="02070309020205020404" pitchFamily="49" charset="0"/>
              </a:rPr>
              <a:t> XOR ipad)||M)]]</a:t>
            </a:r>
          </a:p>
          <a:p>
            <a:pPr>
              <a:lnSpc>
                <a:spcPct val="90000"/>
              </a:lnSpc>
            </a:pPr>
            <a:r>
              <a:rPr lang="en-AU" altLang="en-US"/>
              <a:t>where K</a:t>
            </a:r>
            <a:r>
              <a:rPr lang="en-AU" altLang="en-US" baseline="30000"/>
              <a:t>+</a:t>
            </a:r>
            <a:r>
              <a:rPr lang="en-AU" altLang="en-US"/>
              <a:t> is the key padded out to size </a:t>
            </a:r>
          </a:p>
          <a:p>
            <a:pPr>
              <a:lnSpc>
                <a:spcPct val="90000"/>
              </a:lnSpc>
            </a:pPr>
            <a:r>
              <a:rPr lang="en-AU" altLang="en-US"/>
              <a:t>and opad, ipad are specified padding constants </a:t>
            </a:r>
          </a:p>
          <a:p>
            <a:pPr>
              <a:lnSpc>
                <a:spcPct val="90000"/>
              </a:lnSpc>
            </a:pPr>
            <a:r>
              <a:rPr lang="en-AU" altLang="en-US"/>
              <a:t>overhead is just 3 more hash calculations than the message needs alone</a:t>
            </a:r>
          </a:p>
          <a:p>
            <a:pPr>
              <a:lnSpc>
                <a:spcPct val="90000"/>
              </a:lnSpc>
            </a:pPr>
            <a:r>
              <a:rPr lang="en-AU" altLang="en-US"/>
              <a:t>any hash function can be used</a:t>
            </a:r>
          </a:p>
          <a:p>
            <a:pPr lvl="1">
              <a:lnSpc>
                <a:spcPct val="90000"/>
              </a:lnSpc>
            </a:pPr>
            <a:r>
              <a:rPr lang="en-AU" altLang="en-US"/>
              <a:t>eg. MD5, SHA-1, RIPEMD-160, Whirlpool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a:extLst>
              <a:ext uri="{FF2B5EF4-FFF2-40B4-BE49-F238E27FC236}">
                <a16:creationId xmlns:a16="http://schemas.microsoft.com/office/drawing/2014/main" id="{8386ADEF-0409-9F2B-53FD-1056344207E2}"/>
              </a:ext>
            </a:extLst>
          </p:cNvPr>
          <p:cNvSpPr>
            <a:spLocks noGrp="1" noChangeArrowheads="1"/>
          </p:cNvSpPr>
          <p:nvPr>
            <p:ph type="title"/>
          </p:nvPr>
        </p:nvSpPr>
        <p:spPr>
          <a:xfrm>
            <a:off x="1555376" y="-101040"/>
            <a:ext cx="10515600" cy="1325563"/>
          </a:xfrm>
        </p:spPr>
        <p:txBody>
          <a:bodyPr/>
          <a:lstStyle/>
          <a:p>
            <a:r>
              <a:rPr lang="en-US" altLang="en-US" dirty="0"/>
              <a:t>HMAC Overview</a:t>
            </a:r>
            <a:endParaRPr lang="en-AU" altLang="en-US" dirty="0"/>
          </a:p>
        </p:txBody>
      </p:sp>
      <p:pic>
        <p:nvPicPr>
          <p:cNvPr id="86021" name="Picture 1029">
            <a:extLst>
              <a:ext uri="{FF2B5EF4-FFF2-40B4-BE49-F238E27FC236}">
                <a16:creationId xmlns:a16="http://schemas.microsoft.com/office/drawing/2014/main" id="{F9020E67-D545-F817-EB24-3D54159B8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949" b="21477"/>
          <a:stretch>
            <a:fillRect/>
          </a:stretch>
        </p:blipFill>
        <p:spPr bwMode="auto">
          <a:xfrm>
            <a:off x="3276601" y="1430338"/>
            <a:ext cx="5826125" cy="52451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ADA2F8B-B105-6298-F1C8-2764775360C0}"/>
              </a:ext>
            </a:extLst>
          </p:cNvPr>
          <p:cNvSpPr>
            <a:spLocks noGrp="1" noChangeArrowheads="1"/>
          </p:cNvSpPr>
          <p:nvPr>
            <p:ph type="title"/>
          </p:nvPr>
        </p:nvSpPr>
        <p:spPr>
          <a:xfrm>
            <a:off x="1537447" y="-101040"/>
            <a:ext cx="10515600" cy="1325563"/>
          </a:xfrm>
        </p:spPr>
        <p:txBody>
          <a:bodyPr/>
          <a:lstStyle/>
          <a:p>
            <a:r>
              <a:rPr lang="en-US" altLang="en-US" dirty="0"/>
              <a:t>HMAC Security</a:t>
            </a:r>
            <a:endParaRPr lang="en-AU" altLang="en-US" dirty="0"/>
          </a:p>
        </p:txBody>
      </p:sp>
      <p:sp>
        <p:nvSpPr>
          <p:cNvPr id="87043" name="Rectangle 3">
            <a:extLst>
              <a:ext uri="{FF2B5EF4-FFF2-40B4-BE49-F238E27FC236}">
                <a16:creationId xmlns:a16="http://schemas.microsoft.com/office/drawing/2014/main" id="{AD9FF68B-1F94-8A46-E0B9-D65F85263863}"/>
              </a:ext>
            </a:extLst>
          </p:cNvPr>
          <p:cNvSpPr>
            <a:spLocks noGrp="1" noChangeArrowheads="1"/>
          </p:cNvSpPr>
          <p:nvPr>
            <p:ph type="body" idx="1"/>
          </p:nvPr>
        </p:nvSpPr>
        <p:spPr/>
        <p:txBody>
          <a:bodyPr/>
          <a:lstStyle/>
          <a:p>
            <a:pPr>
              <a:lnSpc>
                <a:spcPct val="90000"/>
              </a:lnSpc>
            </a:pPr>
            <a:r>
              <a:rPr lang="en-US" altLang="en-US"/>
              <a:t>proved </a:t>
            </a:r>
            <a:r>
              <a:rPr lang="en-AU" altLang="en-US"/>
              <a:t>security of HMAC relates to that of the underlying hash algorithm</a:t>
            </a:r>
          </a:p>
          <a:p>
            <a:pPr>
              <a:lnSpc>
                <a:spcPct val="90000"/>
              </a:lnSpc>
            </a:pPr>
            <a:r>
              <a:rPr lang="en-US" altLang="en-US"/>
              <a:t>attacking HMAC requires either:</a:t>
            </a:r>
          </a:p>
          <a:p>
            <a:pPr lvl="1">
              <a:lnSpc>
                <a:spcPct val="90000"/>
              </a:lnSpc>
            </a:pPr>
            <a:r>
              <a:rPr lang="en-US" altLang="en-US"/>
              <a:t>brute force attack on key used</a:t>
            </a:r>
          </a:p>
          <a:p>
            <a:pPr lvl="1">
              <a:lnSpc>
                <a:spcPct val="90000"/>
              </a:lnSpc>
            </a:pPr>
            <a:r>
              <a:rPr lang="en-US" altLang="en-US"/>
              <a:t>birthday attack (but since keyed would need to observe a very large number of messages)</a:t>
            </a:r>
          </a:p>
          <a:p>
            <a:pPr>
              <a:lnSpc>
                <a:spcPct val="90000"/>
              </a:lnSpc>
            </a:pPr>
            <a:r>
              <a:rPr lang="en-US" altLang="en-US"/>
              <a:t>choose hash function used based on speed verses security constraints</a:t>
            </a:r>
            <a:endParaRPr lang="en-AU" altLang="en-US"/>
          </a:p>
          <a:p>
            <a:pPr>
              <a:lnSpc>
                <a:spcPct val="90000"/>
              </a:lnSpc>
            </a:pPr>
            <a:endParaRPr lang="en-AU"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17B67D2-5B40-3161-3BB3-F372D6409CFB}"/>
              </a:ext>
            </a:extLst>
          </p:cNvPr>
          <p:cNvSpPr>
            <a:spLocks noGrp="1" noChangeArrowheads="1"/>
          </p:cNvSpPr>
          <p:nvPr>
            <p:ph type="title"/>
          </p:nvPr>
        </p:nvSpPr>
        <p:spPr>
          <a:xfrm>
            <a:off x="1501588" y="18255"/>
            <a:ext cx="10515600" cy="1325563"/>
          </a:xfrm>
        </p:spPr>
        <p:txBody>
          <a:bodyPr/>
          <a:lstStyle/>
          <a:p>
            <a:r>
              <a:rPr lang="en-US" altLang="en-US" dirty="0"/>
              <a:t>CMAC</a:t>
            </a:r>
            <a:endParaRPr lang="en-AU" altLang="en-US" dirty="0"/>
          </a:p>
        </p:txBody>
      </p:sp>
      <p:sp>
        <p:nvSpPr>
          <p:cNvPr id="116739" name="Rectangle 3">
            <a:extLst>
              <a:ext uri="{FF2B5EF4-FFF2-40B4-BE49-F238E27FC236}">
                <a16:creationId xmlns:a16="http://schemas.microsoft.com/office/drawing/2014/main" id="{B845368C-2820-4E40-C070-AE1704EFCFBA}"/>
              </a:ext>
            </a:extLst>
          </p:cNvPr>
          <p:cNvSpPr>
            <a:spLocks noGrp="1" noChangeArrowheads="1"/>
          </p:cNvSpPr>
          <p:nvPr>
            <p:ph type="body" idx="1"/>
          </p:nvPr>
        </p:nvSpPr>
        <p:spPr/>
        <p:txBody>
          <a:bodyPr/>
          <a:lstStyle/>
          <a:p>
            <a:r>
              <a:rPr lang="en-US" altLang="en-US"/>
              <a:t>previously saw the DAA (CBC-MAC)</a:t>
            </a:r>
          </a:p>
          <a:p>
            <a:r>
              <a:rPr lang="en-US" altLang="en-US"/>
              <a:t>widely used in govt &amp; industry</a:t>
            </a:r>
          </a:p>
          <a:p>
            <a:r>
              <a:rPr lang="en-US" altLang="en-US"/>
              <a:t>but has message size limitation</a:t>
            </a:r>
          </a:p>
          <a:p>
            <a:r>
              <a:rPr lang="en-US" altLang="en-US"/>
              <a:t>can overcome using 2 keys &amp; padding</a:t>
            </a:r>
          </a:p>
          <a:p>
            <a:r>
              <a:rPr lang="en-US" altLang="en-US"/>
              <a:t>thus forming the Cipher-based Message Authentication Code (CMAC)</a:t>
            </a:r>
          </a:p>
          <a:p>
            <a:r>
              <a:rPr lang="en-US" altLang="en-US"/>
              <a:t>adopted by NIST SP800-38B</a:t>
            </a:r>
            <a:endParaRPr lang="en-US" altLang="en-US" sz="3600"/>
          </a:p>
          <a:p>
            <a:pPr lvl="1"/>
            <a:endParaRPr lang="en-A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a:extLst>
              <a:ext uri="{FF2B5EF4-FFF2-40B4-BE49-F238E27FC236}">
                <a16:creationId xmlns:a16="http://schemas.microsoft.com/office/drawing/2014/main" id="{24A83930-C4BD-EA42-5A55-16F2C315727E}"/>
              </a:ext>
            </a:extLst>
          </p:cNvPr>
          <p:cNvSpPr>
            <a:spLocks noGrp="1" noChangeArrowheads="1"/>
          </p:cNvSpPr>
          <p:nvPr>
            <p:ph type="title"/>
          </p:nvPr>
        </p:nvSpPr>
        <p:spPr>
          <a:xfrm>
            <a:off x="1483659" y="-74146"/>
            <a:ext cx="10515600" cy="1325563"/>
          </a:xfrm>
        </p:spPr>
        <p:txBody>
          <a:bodyPr/>
          <a:lstStyle/>
          <a:p>
            <a:r>
              <a:rPr lang="en-US" altLang="en-US" dirty="0"/>
              <a:t>Hash and MAC Algorithms</a:t>
            </a:r>
            <a:endParaRPr lang="en-AU" altLang="en-US" dirty="0"/>
          </a:p>
        </p:txBody>
      </p:sp>
      <p:sp>
        <p:nvSpPr>
          <p:cNvPr id="93187" name="Rectangle 1027">
            <a:extLst>
              <a:ext uri="{FF2B5EF4-FFF2-40B4-BE49-F238E27FC236}">
                <a16:creationId xmlns:a16="http://schemas.microsoft.com/office/drawing/2014/main" id="{175084C3-A9F9-72A6-9C62-CE4C2FDADD8E}"/>
              </a:ext>
            </a:extLst>
          </p:cNvPr>
          <p:cNvSpPr>
            <a:spLocks noGrp="1" noChangeArrowheads="1"/>
          </p:cNvSpPr>
          <p:nvPr>
            <p:ph type="body" idx="1"/>
          </p:nvPr>
        </p:nvSpPr>
        <p:spPr/>
        <p:txBody>
          <a:bodyPr/>
          <a:lstStyle/>
          <a:p>
            <a:pPr>
              <a:lnSpc>
                <a:spcPct val="90000"/>
              </a:lnSpc>
            </a:pPr>
            <a:r>
              <a:rPr lang="en-US" altLang="en-US"/>
              <a:t>Hash Functions</a:t>
            </a:r>
          </a:p>
          <a:p>
            <a:pPr lvl="1">
              <a:lnSpc>
                <a:spcPct val="90000"/>
              </a:lnSpc>
            </a:pPr>
            <a:r>
              <a:rPr lang="en-AU" altLang="en-US"/>
              <a:t>condense arbitrary size message to fixed size</a:t>
            </a:r>
          </a:p>
          <a:p>
            <a:pPr lvl="1">
              <a:lnSpc>
                <a:spcPct val="90000"/>
              </a:lnSpc>
            </a:pPr>
            <a:r>
              <a:rPr lang="en-AU" altLang="en-US"/>
              <a:t>by processing message in blocks</a:t>
            </a:r>
          </a:p>
          <a:p>
            <a:pPr lvl="1">
              <a:lnSpc>
                <a:spcPct val="90000"/>
              </a:lnSpc>
            </a:pPr>
            <a:r>
              <a:rPr lang="en-AU" altLang="en-US"/>
              <a:t>through some compression function</a:t>
            </a:r>
          </a:p>
          <a:p>
            <a:pPr lvl="1">
              <a:lnSpc>
                <a:spcPct val="90000"/>
              </a:lnSpc>
            </a:pPr>
            <a:r>
              <a:rPr lang="en-AU" altLang="en-US"/>
              <a:t>either custom or block cipher based</a:t>
            </a:r>
          </a:p>
          <a:p>
            <a:pPr>
              <a:lnSpc>
                <a:spcPct val="90000"/>
              </a:lnSpc>
            </a:pPr>
            <a:r>
              <a:rPr lang="en-US" altLang="en-US"/>
              <a:t>Message Authentication Code (MAC)</a:t>
            </a:r>
          </a:p>
          <a:p>
            <a:pPr lvl="1">
              <a:lnSpc>
                <a:spcPct val="90000"/>
              </a:lnSpc>
            </a:pPr>
            <a:r>
              <a:rPr lang="en-US" altLang="en-US"/>
              <a:t>fixed sized authenticator for some message</a:t>
            </a:r>
          </a:p>
          <a:p>
            <a:pPr lvl="1">
              <a:lnSpc>
                <a:spcPct val="90000"/>
              </a:lnSpc>
            </a:pPr>
            <a:r>
              <a:rPr lang="en-AU" altLang="en-US"/>
              <a:t>to provide authentication for message</a:t>
            </a:r>
          </a:p>
          <a:p>
            <a:pPr lvl="1">
              <a:lnSpc>
                <a:spcPct val="90000"/>
              </a:lnSpc>
            </a:pPr>
            <a:r>
              <a:rPr lang="en-AU" altLang="en-US"/>
              <a:t>by using block cipher mode or hash function</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6F5B914-8BD6-D384-C62D-0DAF6C347997}"/>
              </a:ext>
            </a:extLst>
          </p:cNvPr>
          <p:cNvSpPr>
            <a:spLocks noGrp="1" noChangeArrowheads="1"/>
          </p:cNvSpPr>
          <p:nvPr>
            <p:ph type="title"/>
          </p:nvPr>
        </p:nvSpPr>
        <p:spPr>
          <a:xfrm>
            <a:off x="1555376" y="-235511"/>
            <a:ext cx="10515600" cy="1325563"/>
          </a:xfrm>
        </p:spPr>
        <p:txBody>
          <a:bodyPr/>
          <a:lstStyle/>
          <a:p>
            <a:r>
              <a:rPr lang="en-US" altLang="en-US" dirty="0"/>
              <a:t>CMAC Overview</a:t>
            </a:r>
            <a:endParaRPr lang="en-AU" altLang="en-US" dirty="0"/>
          </a:p>
        </p:txBody>
      </p:sp>
      <p:pic>
        <p:nvPicPr>
          <p:cNvPr id="118788" name="Picture 4">
            <a:extLst>
              <a:ext uri="{FF2B5EF4-FFF2-40B4-BE49-F238E27FC236}">
                <a16:creationId xmlns:a16="http://schemas.microsoft.com/office/drawing/2014/main" id="{0718915F-6066-5C32-916E-AEE5F15D0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219200"/>
            <a:ext cx="7035800" cy="543718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DE1DEDD-C2D4-9616-A1D3-59FD3308744E}"/>
              </a:ext>
            </a:extLst>
          </p:cNvPr>
          <p:cNvSpPr>
            <a:spLocks noGrp="1" noChangeArrowheads="1"/>
          </p:cNvSpPr>
          <p:nvPr>
            <p:ph type="title"/>
          </p:nvPr>
        </p:nvSpPr>
        <p:spPr>
          <a:xfrm>
            <a:off x="1564341" y="0"/>
            <a:ext cx="10515600" cy="1325563"/>
          </a:xfrm>
        </p:spPr>
        <p:txBody>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1B465856-AD39-CE84-6D9D-8C5ABC3D2C33}"/>
              </a:ext>
            </a:extLst>
          </p:cNvPr>
          <p:cNvSpPr>
            <a:spLocks noGrp="1" noChangeArrowheads="1"/>
          </p:cNvSpPr>
          <p:nvPr>
            <p:ph type="body" idx="1"/>
          </p:nvPr>
        </p:nvSpPr>
        <p:spPr/>
        <p:txBody>
          <a:bodyPr/>
          <a:lstStyle/>
          <a:p>
            <a:r>
              <a:rPr lang="en-US" altLang="en-US"/>
              <a:t>have considered:</a:t>
            </a:r>
          </a:p>
          <a:p>
            <a:pPr lvl="1"/>
            <a:r>
              <a:rPr lang="en-US" altLang="en-US"/>
              <a:t>some current hash algorithms</a:t>
            </a:r>
          </a:p>
          <a:p>
            <a:pPr lvl="2"/>
            <a:r>
              <a:rPr lang="en-US" altLang="en-US"/>
              <a:t>SHA-512 &amp; Whirlpool</a:t>
            </a:r>
          </a:p>
          <a:p>
            <a:pPr lvl="1"/>
            <a:r>
              <a:rPr lang="en-US" altLang="en-US"/>
              <a:t>HMAC authentication using hash function</a:t>
            </a:r>
          </a:p>
          <a:p>
            <a:pPr lvl="1"/>
            <a:r>
              <a:rPr lang="en-US" altLang="en-US"/>
              <a:t>CMAC authentication using a block cipher</a:t>
            </a:r>
          </a:p>
          <a:p>
            <a:pPr lvl="1"/>
            <a:endParaRPr lang="en-US" altLang="en-US"/>
          </a:p>
          <a:p>
            <a:pPr lvl="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A150877-0D7D-CF9C-0AD0-EA5E339EFD2E}"/>
              </a:ext>
            </a:extLst>
          </p:cNvPr>
          <p:cNvSpPr>
            <a:spLocks noGrp="1" noChangeArrowheads="1"/>
          </p:cNvSpPr>
          <p:nvPr>
            <p:ph type="title"/>
          </p:nvPr>
        </p:nvSpPr>
        <p:spPr>
          <a:xfrm>
            <a:off x="1483658" y="-65181"/>
            <a:ext cx="10515600" cy="1325563"/>
          </a:xfrm>
        </p:spPr>
        <p:txBody>
          <a:bodyPr/>
          <a:lstStyle/>
          <a:p>
            <a:r>
              <a:rPr lang="en-AU" altLang="en-US" dirty="0"/>
              <a:t>Hash Algorithm Structure</a:t>
            </a:r>
          </a:p>
        </p:txBody>
      </p:sp>
      <p:pic>
        <p:nvPicPr>
          <p:cNvPr id="95237" name="Picture 5">
            <a:extLst>
              <a:ext uri="{FF2B5EF4-FFF2-40B4-BE49-F238E27FC236}">
                <a16:creationId xmlns:a16="http://schemas.microsoft.com/office/drawing/2014/main" id="{7F3F2F2B-7796-CFC1-2EDE-D51B6941E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70" t="11581" r="14319" b="32426"/>
          <a:stretch>
            <a:fillRect/>
          </a:stretch>
        </p:blipFill>
        <p:spPr bwMode="auto">
          <a:xfrm>
            <a:off x="2057401" y="1676400"/>
            <a:ext cx="8075613" cy="434975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5146BC8-F751-EC82-BA09-B8791BDD7904}"/>
              </a:ext>
            </a:extLst>
          </p:cNvPr>
          <p:cNvSpPr>
            <a:spLocks noGrp="1" noChangeArrowheads="1"/>
          </p:cNvSpPr>
          <p:nvPr>
            <p:ph type="title"/>
          </p:nvPr>
        </p:nvSpPr>
        <p:spPr>
          <a:xfrm>
            <a:off x="1474694" y="-83111"/>
            <a:ext cx="10515600" cy="1325563"/>
          </a:xfrm>
        </p:spPr>
        <p:txBody>
          <a:bodyPr/>
          <a:lstStyle/>
          <a:p>
            <a:r>
              <a:rPr lang="en-US" altLang="en-US" dirty="0"/>
              <a:t>Secure Hash Algorithm</a:t>
            </a:r>
            <a:endParaRPr lang="en-AU" altLang="en-US" dirty="0"/>
          </a:p>
        </p:txBody>
      </p:sp>
      <p:sp>
        <p:nvSpPr>
          <p:cNvPr id="59395" name="Rectangle 3">
            <a:extLst>
              <a:ext uri="{FF2B5EF4-FFF2-40B4-BE49-F238E27FC236}">
                <a16:creationId xmlns:a16="http://schemas.microsoft.com/office/drawing/2014/main" id="{0760815B-35DA-E3CF-F3C5-5E7F0FAE5140}"/>
              </a:ext>
            </a:extLst>
          </p:cNvPr>
          <p:cNvSpPr>
            <a:spLocks noGrp="1" noChangeArrowheads="1"/>
          </p:cNvSpPr>
          <p:nvPr>
            <p:ph type="body" idx="1"/>
          </p:nvPr>
        </p:nvSpPr>
        <p:spPr/>
        <p:txBody>
          <a:bodyPr/>
          <a:lstStyle/>
          <a:p>
            <a:r>
              <a:rPr lang="en-AU" altLang="en-US"/>
              <a:t>SHA originally designed by NIST &amp; NSA in 1993</a:t>
            </a:r>
          </a:p>
          <a:p>
            <a:r>
              <a:rPr lang="en-AU" altLang="en-US"/>
              <a:t>was revised in 1995 as SHA-1</a:t>
            </a:r>
          </a:p>
          <a:p>
            <a:r>
              <a:rPr lang="en-AU" altLang="en-US"/>
              <a:t>US standard for use with DSA signature scheme </a:t>
            </a:r>
          </a:p>
          <a:p>
            <a:pPr lvl="1"/>
            <a:r>
              <a:rPr lang="en-US" altLang="en-US"/>
              <a:t>standard is FIPS 180-1 1995, also Internet RFC3174</a:t>
            </a:r>
            <a:endParaRPr lang="en-AU" altLang="en-US"/>
          </a:p>
          <a:p>
            <a:pPr lvl="1"/>
            <a:r>
              <a:rPr lang="en-AU" altLang="en-US"/>
              <a:t>nb. the algorithm is SHA, the standard is SHS </a:t>
            </a:r>
          </a:p>
          <a:p>
            <a:r>
              <a:rPr lang="en-AU" altLang="en-US"/>
              <a:t>based on design of MD4 with key differences </a:t>
            </a:r>
          </a:p>
          <a:p>
            <a:r>
              <a:rPr lang="en-AU" altLang="en-US"/>
              <a:t>produces 160-bit hash values </a:t>
            </a:r>
          </a:p>
          <a:p>
            <a:r>
              <a:rPr lang="en-AU" altLang="en-US"/>
              <a:t>recent 2005 results on security of SHA-1 have raised concerns on its use in future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CE69DC1E-A87E-EB52-628F-96DE7513916E}"/>
              </a:ext>
            </a:extLst>
          </p:cNvPr>
          <p:cNvSpPr>
            <a:spLocks noGrp="1" noChangeArrowheads="1"/>
          </p:cNvSpPr>
          <p:nvPr>
            <p:ph type="title"/>
          </p:nvPr>
        </p:nvSpPr>
        <p:spPr>
          <a:xfrm>
            <a:off x="1501588" y="-74145"/>
            <a:ext cx="10515600" cy="1325563"/>
          </a:xfrm>
        </p:spPr>
        <p:txBody>
          <a:bodyPr/>
          <a:lstStyle/>
          <a:p>
            <a:r>
              <a:rPr lang="en-US" altLang="en-US" dirty="0"/>
              <a:t>Revised Secure Hash Standard</a:t>
            </a:r>
            <a:endParaRPr lang="en-AU" altLang="en-US" dirty="0"/>
          </a:p>
        </p:txBody>
      </p:sp>
      <p:sp>
        <p:nvSpPr>
          <p:cNvPr id="97283" name="Rectangle 3">
            <a:extLst>
              <a:ext uri="{FF2B5EF4-FFF2-40B4-BE49-F238E27FC236}">
                <a16:creationId xmlns:a16="http://schemas.microsoft.com/office/drawing/2014/main" id="{642AD8E2-3377-FB1C-902B-6D4D76F17CB1}"/>
              </a:ext>
            </a:extLst>
          </p:cNvPr>
          <p:cNvSpPr>
            <a:spLocks noGrp="1" noChangeArrowheads="1"/>
          </p:cNvSpPr>
          <p:nvPr>
            <p:ph type="body" idx="1"/>
          </p:nvPr>
        </p:nvSpPr>
        <p:spPr/>
        <p:txBody>
          <a:bodyPr/>
          <a:lstStyle/>
          <a:p>
            <a:pPr>
              <a:lnSpc>
                <a:spcPct val="90000"/>
              </a:lnSpc>
            </a:pPr>
            <a:r>
              <a:rPr lang="en-US" altLang="en-US"/>
              <a:t>NIST issued revision FIPS 180-2 in 2002</a:t>
            </a:r>
          </a:p>
          <a:p>
            <a:pPr>
              <a:lnSpc>
                <a:spcPct val="90000"/>
              </a:lnSpc>
            </a:pPr>
            <a:r>
              <a:rPr lang="en-US" altLang="en-US"/>
              <a:t>adds 3 additional versions of SHA </a:t>
            </a:r>
          </a:p>
          <a:p>
            <a:pPr lvl="1">
              <a:lnSpc>
                <a:spcPct val="90000"/>
              </a:lnSpc>
            </a:pPr>
            <a:r>
              <a:rPr lang="en-US" altLang="en-US"/>
              <a:t>SHA-256, SHA-384, SHA-512</a:t>
            </a:r>
          </a:p>
          <a:p>
            <a:pPr>
              <a:lnSpc>
                <a:spcPct val="90000"/>
              </a:lnSpc>
            </a:pPr>
            <a:r>
              <a:rPr lang="en-US" altLang="en-US"/>
              <a:t>designed for compatibility with increased security provided by the AES cipher</a:t>
            </a:r>
          </a:p>
          <a:p>
            <a:pPr>
              <a:lnSpc>
                <a:spcPct val="90000"/>
              </a:lnSpc>
            </a:pPr>
            <a:r>
              <a:rPr lang="en-US" altLang="en-US"/>
              <a:t>structure &amp; detail is similar to SHA-1</a:t>
            </a:r>
          </a:p>
          <a:p>
            <a:pPr>
              <a:lnSpc>
                <a:spcPct val="90000"/>
              </a:lnSpc>
            </a:pPr>
            <a:r>
              <a:rPr lang="en-US" altLang="en-US"/>
              <a:t>hence analysis should be similar</a:t>
            </a:r>
          </a:p>
          <a:p>
            <a:pPr>
              <a:lnSpc>
                <a:spcPct val="90000"/>
              </a:lnSpc>
            </a:pPr>
            <a:r>
              <a:rPr lang="en-AU" altLang="en-US"/>
              <a:t>but security levels are rather higher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AB3ABEA-17A2-18AE-99ED-E2EDE4CB9103}"/>
              </a:ext>
            </a:extLst>
          </p:cNvPr>
          <p:cNvSpPr>
            <a:spLocks noGrp="1" noChangeArrowheads="1"/>
          </p:cNvSpPr>
          <p:nvPr>
            <p:ph type="title"/>
          </p:nvPr>
        </p:nvSpPr>
        <p:spPr>
          <a:xfrm>
            <a:off x="1555377" y="-65181"/>
            <a:ext cx="10515600" cy="1325563"/>
          </a:xfrm>
        </p:spPr>
        <p:txBody>
          <a:bodyPr/>
          <a:lstStyle/>
          <a:p>
            <a:r>
              <a:rPr lang="en-AU" altLang="en-US" dirty="0"/>
              <a:t>SHA-512 Overview</a:t>
            </a:r>
          </a:p>
        </p:txBody>
      </p:sp>
      <p:pic>
        <p:nvPicPr>
          <p:cNvPr id="61444" name="Picture 4">
            <a:extLst>
              <a:ext uri="{FF2B5EF4-FFF2-40B4-BE49-F238E27FC236}">
                <a16:creationId xmlns:a16="http://schemas.microsoft.com/office/drawing/2014/main" id="{32460379-B0F1-1075-35EB-AA4E1CAC4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2133601" y="1447801"/>
            <a:ext cx="8043863" cy="50657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7CFC304-01B1-4478-5722-3A7928D1F720}"/>
              </a:ext>
            </a:extLst>
          </p:cNvPr>
          <p:cNvSpPr>
            <a:spLocks noGrp="1" noChangeArrowheads="1"/>
          </p:cNvSpPr>
          <p:nvPr>
            <p:ph type="title"/>
          </p:nvPr>
        </p:nvSpPr>
        <p:spPr>
          <a:xfrm>
            <a:off x="1573306" y="-74146"/>
            <a:ext cx="10515600" cy="1325563"/>
          </a:xfrm>
        </p:spPr>
        <p:txBody>
          <a:bodyPr/>
          <a:lstStyle/>
          <a:p>
            <a:r>
              <a:rPr lang="en-AU" altLang="en-US" dirty="0"/>
              <a:t>SHA-512 Compression Function</a:t>
            </a:r>
          </a:p>
        </p:txBody>
      </p:sp>
      <p:sp>
        <p:nvSpPr>
          <p:cNvPr id="62467" name="Rectangle 3">
            <a:extLst>
              <a:ext uri="{FF2B5EF4-FFF2-40B4-BE49-F238E27FC236}">
                <a16:creationId xmlns:a16="http://schemas.microsoft.com/office/drawing/2014/main" id="{B3DB6C0D-7674-E0E8-27E5-F0A07F6C6145}"/>
              </a:ext>
            </a:extLst>
          </p:cNvPr>
          <p:cNvSpPr>
            <a:spLocks noGrp="1" noChangeArrowheads="1"/>
          </p:cNvSpPr>
          <p:nvPr>
            <p:ph type="body" idx="1"/>
          </p:nvPr>
        </p:nvSpPr>
        <p:spPr/>
        <p:txBody>
          <a:bodyPr/>
          <a:lstStyle/>
          <a:p>
            <a:r>
              <a:rPr lang="en-AU" altLang="en-US"/>
              <a:t>heart of the algorithm</a:t>
            </a:r>
          </a:p>
          <a:p>
            <a:r>
              <a:rPr lang="en-US" altLang="en-US"/>
              <a:t>processing message in 1024-bit blocks</a:t>
            </a:r>
            <a:endParaRPr lang="en-AU" altLang="en-US"/>
          </a:p>
          <a:p>
            <a:r>
              <a:rPr lang="en-AU" altLang="en-US"/>
              <a:t>consists of 80 rounds</a:t>
            </a:r>
          </a:p>
          <a:p>
            <a:pPr lvl="1"/>
            <a:r>
              <a:rPr lang="en-AU" altLang="en-US"/>
              <a:t>updating a 512-bit buffer </a:t>
            </a:r>
          </a:p>
          <a:p>
            <a:pPr lvl="1"/>
            <a:r>
              <a:rPr lang="en-AU" altLang="en-US"/>
              <a:t>using a 64-bit value Wt derived from the current message block</a:t>
            </a:r>
          </a:p>
          <a:p>
            <a:pPr lvl="1"/>
            <a:r>
              <a:rPr lang="en-AU" altLang="en-US"/>
              <a:t>and a round constant based on cube root of first 80 prime numbers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4EE7F11-0DB3-5DED-E9AA-F43CD9EA1345}"/>
              </a:ext>
            </a:extLst>
          </p:cNvPr>
          <p:cNvSpPr>
            <a:spLocks noGrp="1" noChangeArrowheads="1"/>
          </p:cNvSpPr>
          <p:nvPr>
            <p:ph type="title"/>
          </p:nvPr>
        </p:nvSpPr>
        <p:spPr>
          <a:xfrm>
            <a:off x="1537447" y="-163793"/>
            <a:ext cx="10515600" cy="1325563"/>
          </a:xfrm>
        </p:spPr>
        <p:txBody>
          <a:bodyPr/>
          <a:lstStyle/>
          <a:p>
            <a:r>
              <a:rPr lang="en-AU" altLang="en-US" dirty="0"/>
              <a:t>SHA-512 Round Function</a:t>
            </a:r>
          </a:p>
        </p:txBody>
      </p:sp>
      <p:pic>
        <p:nvPicPr>
          <p:cNvPr id="65542" name="Picture 6">
            <a:extLst>
              <a:ext uri="{FF2B5EF4-FFF2-40B4-BE49-F238E27FC236}">
                <a16:creationId xmlns:a16="http://schemas.microsoft.com/office/drawing/2014/main" id="{9F5D20AD-D72B-952A-7E1A-B8B72D309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9265"/>
          <a:stretch>
            <a:fillRect/>
          </a:stretch>
        </p:blipFill>
        <p:spPr bwMode="auto">
          <a:xfrm>
            <a:off x="2438400" y="1295401"/>
            <a:ext cx="7539038" cy="528637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BAE3207-704C-EB61-4AFE-B80BA1D50E01}"/>
              </a:ext>
            </a:extLst>
          </p:cNvPr>
          <p:cNvSpPr>
            <a:spLocks noGrp="1" noChangeArrowheads="1"/>
          </p:cNvSpPr>
          <p:nvPr>
            <p:ph type="title"/>
          </p:nvPr>
        </p:nvSpPr>
        <p:spPr>
          <a:xfrm>
            <a:off x="1519518" y="-150813"/>
            <a:ext cx="10515600" cy="1325563"/>
          </a:xfrm>
        </p:spPr>
        <p:txBody>
          <a:bodyPr/>
          <a:lstStyle/>
          <a:p>
            <a:r>
              <a:rPr lang="en-US" altLang="en-US" dirty="0"/>
              <a:t>SHA-512 </a:t>
            </a:r>
            <a:r>
              <a:rPr lang="en-AU" altLang="en-US" dirty="0"/>
              <a:t>Round Function</a:t>
            </a:r>
          </a:p>
        </p:txBody>
      </p:sp>
      <p:pic>
        <p:nvPicPr>
          <p:cNvPr id="100357" name="Picture 5">
            <a:extLst>
              <a:ext uri="{FF2B5EF4-FFF2-40B4-BE49-F238E27FC236}">
                <a16:creationId xmlns:a16="http://schemas.microsoft.com/office/drawing/2014/main" id="{D222181F-2C9A-1AC4-D023-842124E07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898" b="27794"/>
          <a:stretch>
            <a:fillRect/>
          </a:stretch>
        </p:blipFill>
        <p:spPr bwMode="auto">
          <a:xfrm>
            <a:off x="2133601" y="2057400"/>
            <a:ext cx="8043863" cy="362585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2937</Words>
  <Application>Microsoft Office PowerPoint</Application>
  <PresentationFormat>Widescreen</PresentationFormat>
  <Paragraphs>174</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Times New Roman</vt:lpstr>
      <vt:lpstr>Wingdings</vt:lpstr>
      <vt:lpstr>Office Theme</vt:lpstr>
      <vt:lpstr>PowerPoint Presentation</vt:lpstr>
      <vt:lpstr>Hash and MAC Algorithms</vt:lpstr>
      <vt:lpstr>Hash Algorithm Structure</vt:lpstr>
      <vt:lpstr>Secure Hash Algorithm</vt:lpstr>
      <vt:lpstr>Revised Secure Hash Standard</vt:lpstr>
      <vt:lpstr>SHA-512 Overview</vt:lpstr>
      <vt:lpstr>SHA-512 Compression Function</vt:lpstr>
      <vt:lpstr>SHA-512 Round Function</vt:lpstr>
      <vt:lpstr>SHA-512 Round Function</vt:lpstr>
      <vt:lpstr>Whirlpool</vt:lpstr>
      <vt:lpstr>Whirlpool Overview</vt:lpstr>
      <vt:lpstr>Whirlpool Block Cipher W</vt:lpstr>
      <vt:lpstr>Whirlpool Block Cipher W</vt:lpstr>
      <vt:lpstr>Whirlpool Performance &amp; Security</vt:lpstr>
      <vt:lpstr>Keyed Hash Functions as MACs</vt:lpstr>
      <vt:lpstr>HMAC</vt:lpstr>
      <vt:lpstr>HMAC Overview</vt:lpstr>
      <vt:lpstr>HMAC Security</vt:lpstr>
      <vt:lpstr>CMAC</vt:lpstr>
      <vt:lpstr>CMAC Overview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80</cp:revision>
  <dcterms:created xsi:type="dcterms:W3CDTF">2020-10-17T09:21:13Z</dcterms:created>
  <dcterms:modified xsi:type="dcterms:W3CDTF">2022-11-11T07:42:00Z</dcterms:modified>
</cp:coreProperties>
</file>