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327" r:id="rId3"/>
    <p:sldId id="328" r:id="rId4"/>
    <p:sldId id="329" r:id="rId5"/>
    <p:sldId id="330" r:id="rId6"/>
    <p:sldId id="296" r:id="rId7"/>
    <p:sldId id="331" r:id="rId8"/>
    <p:sldId id="297" r:id="rId9"/>
    <p:sldId id="332" r:id="rId10"/>
    <p:sldId id="282" r:id="rId11"/>
    <p:sldId id="283" r:id="rId12"/>
    <p:sldId id="285" r:id="rId13"/>
    <p:sldId id="337"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876831-85E4-40A8-BD7C-33C506E634D8}">
          <p14:sldIdLst>
            <p14:sldId id="257"/>
            <p14:sldId id="327"/>
            <p14:sldId id="328"/>
            <p14:sldId id="329"/>
            <p14:sldId id="330"/>
            <p14:sldId id="296"/>
            <p14:sldId id="331"/>
            <p14:sldId id="297"/>
            <p14:sldId id="332"/>
            <p14:sldId id="282"/>
            <p14:sldId id="283"/>
            <p14:sldId id="285"/>
            <p14:sldId id="337"/>
            <p14:sldId id="27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D6D93-1A17-4171-8080-C224A47E9741}" type="datetimeFigureOut">
              <a:rPr lang="en-IN" smtClean="0"/>
              <a:t>11-11-2022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E4FEE-6481-4931-9900-94365AF02995}" type="slidenum">
              <a:rPr lang="en-IN" smtClean="0"/>
              <a:t>‹#›</a:t>
            </a:fld>
            <a:endParaRPr lang="en-IN"/>
          </a:p>
        </p:txBody>
      </p:sp>
    </p:spTree>
    <p:extLst>
      <p:ext uri="{BB962C8B-B14F-4D97-AF65-F5344CB8AC3E}">
        <p14:creationId xmlns:p14="http://schemas.microsoft.com/office/powerpoint/2010/main" val="3936725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60B53377-B49C-2996-008F-760182B381DC}"/>
              </a:ext>
            </a:extLst>
          </p:cNvPr>
          <p:cNvSpPr>
            <a:spLocks noGrp="1" noChangeArrowheads="1"/>
          </p:cNvSpPr>
          <p:nvPr>
            <p:ph type="sldNum" sz="quarter" idx="5"/>
          </p:nvPr>
        </p:nvSpPr>
        <p:spPr>
          <a:ln/>
        </p:spPr>
        <p:txBody>
          <a:bodyPr/>
          <a:lstStyle/>
          <a:p>
            <a:fld id="{BAB028EB-394D-4E2B-8131-97C24A5BFE1C}" type="slidenum">
              <a:rPr lang="en-AU" altLang="en-US"/>
              <a:pPr/>
              <a:t>2</a:t>
            </a:fld>
            <a:endParaRPr lang="en-AU" altLang="en-US"/>
          </a:p>
        </p:txBody>
      </p:sp>
      <p:sp>
        <p:nvSpPr>
          <p:cNvPr id="80898" name="Rectangle 2">
            <a:extLst>
              <a:ext uri="{FF2B5EF4-FFF2-40B4-BE49-F238E27FC236}">
                <a16:creationId xmlns:a16="http://schemas.microsoft.com/office/drawing/2014/main" id="{66ACE879-FD40-E83F-20DE-EDEBDEB4B8D0}"/>
              </a:ext>
            </a:extLst>
          </p:cNvPr>
          <p:cNvSpPr>
            <a:spLocks noRot="1" noChangeArrowheads="1" noTextEdit="1"/>
          </p:cNvSpPr>
          <p:nvPr>
            <p:ph type="sldImg"/>
          </p:nvPr>
        </p:nvSpPr>
        <p:spPr>
          <a:ln/>
        </p:spPr>
      </p:sp>
      <p:sp>
        <p:nvSpPr>
          <p:cNvPr id="80899" name="Rectangle 3">
            <a:extLst>
              <a:ext uri="{FF2B5EF4-FFF2-40B4-BE49-F238E27FC236}">
                <a16:creationId xmlns:a16="http://schemas.microsoft.com/office/drawing/2014/main" id="{F976BEDF-82A4-29D4-C2A4-A444334C14CB}"/>
              </a:ext>
            </a:extLst>
          </p:cNvPr>
          <p:cNvSpPr>
            <a:spLocks noGrp="1" noChangeArrowheads="1"/>
          </p:cNvSpPr>
          <p:nvPr>
            <p:ph type="body" idx="1"/>
          </p:nvPr>
        </p:nvSpPr>
        <p:spPr/>
        <p:txBody>
          <a:bodyPr/>
          <a:lstStyle/>
          <a:p>
            <a:r>
              <a:rPr lang="en-US" altLang="en-US">
                <a:latin typeface="Times-Roman" charset="0"/>
              </a:rPr>
              <a:t>This chapter examines some of the authentication functions that have been developed to support application-level authentication and digital signatures. </a:t>
            </a:r>
          </a:p>
          <a:p>
            <a:r>
              <a:rPr lang="en-US" altLang="en-US">
                <a:latin typeface="Times-Roman" charset="0"/>
              </a:rPr>
              <a:t>Will first look at one of the earliest and most widely used services: Kerberos. Then examine the X.509 directory authentication service.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4CE37885-70AD-F70F-AC7B-B818AC7517F6}"/>
              </a:ext>
            </a:extLst>
          </p:cNvPr>
          <p:cNvSpPr>
            <a:spLocks noGrp="1" noChangeArrowheads="1"/>
          </p:cNvSpPr>
          <p:nvPr>
            <p:ph type="sldNum" sz="quarter" idx="5"/>
          </p:nvPr>
        </p:nvSpPr>
        <p:spPr>
          <a:ln/>
        </p:spPr>
        <p:txBody>
          <a:bodyPr/>
          <a:lstStyle/>
          <a:p>
            <a:fld id="{0839DA44-405E-415B-A03E-0199BDBC66F5}" type="slidenum">
              <a:rPr lang="en-AU" altLang="en-US"/>
              <a:pPr/>
              <a:t>11</a:t>
            </a:fld>
            <a:endParaRPr lang="en-AU" altLang="en-US"/>
          </a:p>
        </p:txBody>
      </p:sp>
      <p:sp>
        <p:nvSpPr>
          <p:cNvPr id="63490" name="Rectangle 1026">
            <a:extLst>
              <a:ext uri="{FF2B5EF4-FFF2-40B4-BE49-F238E27FC236}">
                <a16:creationId xmlns:a16="http://schemas.microsoft.com/office/drawing/2014/main" id="{92081384-776E-4410-E8C1-D8C1B1CB9AD2}"/>
              </a:ext>
            </a:extLst>
          </p:cNvPr>
          <p:cNvSpPr>
            <a:spLocks noRot="1" noChangeArrowheads="1" noTextEdit="1"/>
          </p:cNvSpPr>
          <p:nvPr>
            <p:ph type="sldImg"/>
          </p:nvPr>
        </p:nvSpPr>
        <p:spPr>
          <a:ln/>
        </p:spPr>
      </p:sp>
      <p:sp>
        <p:nvSpPr>
          <p:cNvPr id="63491" name="Rectangle 1027">
            <a:extLst>
              <a:ext uri="{FF2B5EF4-FFF2-40B4-BE49-F238E27FC236}">
                <a16:creationId xmlns:a16="http://schemas.microsoft.com/office/drawing/2014/main" id="{DCB85D2E-1AF0-8FA4-9CB1-D28C5CCAE525}"/>
              </a:ext>
            </a:extLst>
          </p:cNvPr>
          <p:cNvSpPr>
            <a:spLocks noGrp="1" noChangeArrowheads="1"/>
          </p:cNvSpPr>
          <p:nvPr>
            <p:ph type="body" idx="1"/>
          </p:nvPr>
        </p:nvSpPr>
        <p:spPr/>
        <p:txBody>
          <a:bodyPr/>
          <a:lstStyle/>
          <a:p>
            <a:r>
              <a:rPr lang="en-AU" altLang="en-US"/>
              <a:t>The X.509 certificate is the heart of the standard. There are 3 versions, with successively more info in the certificate - must be v2 if either unique identifier field exists, must be v3 if any extensions are used. </a:t>
            </a:r>
            <a:r>
              <a:rPr lang="en-US" altLang="en-US">
                <a:latin typeface="Times-Roman" charset="0"/>
              </a:rPr>
              <a:t>These user certificates are assumed to be created by some trusted certification authority (CA) and placed in the directory by the CA or by the user. The directory server itself is not responsible for the creation of public keys or for the certification function; it merely provides an easily accessible location for users to obtain certificates. The certificate includes the elements shown. </a:t>
            </a:r>
          </a:p>
          <a:p>
            <a:r>
              <a:rPr lang="en-US" altLang="en-US">
                <a:latin typeface="Times-Roman" charset="0"/>
              </a:rPr>
              <a:t>The standard uses the notation for a certificate of: CA&lt;&lt;A&gt;&gt; where the CA signs the certificate for user A with its private key.</a:t>
            </a:r>
            <a:endParaRPr lang="en-AU" altLang="en-US">
              <a:latin typeface="Times-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88A85FE3-602B-60E0-2ED8-182D42407C5D}"/>
              </a:ext>
            </a:extLst>
          </p:cNvPr>
          <p:cNvSpPr>
            <a:spLocks noGrp="1" noChangeArrowheads="1"/>
          </p:cNvSpPr>
          <p:nvPr>
            <p:ph type="sldNum" sz="quarter" idx="5"/>
          </p:nvPr>
        </p:nvSpPr>
        <p:spPr>
          <a:ln/>
        </p:spPr>
        <p:txBody>
          <a:bodyPr/>
          <a:lstStyle/>
          <a:p>
            <a:fld id="{8E872FE4-A929-45D0-8DF0-8BEBDE2A253B}" type="slidenum">
              <a:rPr lang="en-AU" altLang="en-US"/>
              <a:pPr/>
              <a:t>12</a:t>
            </a:fld>
            <a:endParaRPr lang="en-AU" altLang="en-US"/>
          </a:p>
        </p:txBody>
      </p:sp>
      <p:sp>
        <p:nvSpPr>
          <p:cNvPr id="88066" name="Rectangle 2">
            <a:extLst>
              <a:ext uri="{FF2B5EF4-FFF2-40B4-BE49-F238E27FC236}">
                <a16:creationId xmlns:a16="http://schemas.microsoft.com/office/drawing/2014/main" id="{E795732B-DEE4-68F4-173E-FC783016EF8A}"/>
              </a:ext>
            </a:extLst>
          </p:cNvPr>
          <p:cNvSpPr>
            <a:spLocks noRot="1" noChangeArrowheads="1" noTextEdit="1"/>
          </p:cNvSpPr>
          <p:nvPr>
            <p:ph type="sldImg"/>
          </p:nvPr>
        </p:nvSpPr>
        <p:spPr>
          <a:ln/>
        </p:spPr>
      </p:sp>
      <p:sp>
        <p:nvSpPr>
          <p:cNvPr id="88067" name="Rectangle 3">
            <a:extLst>
              <a:ext uri="{FF2B5EF4-FFF2-40B4-BE49-F238E27FC236}">
                <a16:creationId xmlns:a16="http://schemas.microsoft.com/office/drawing/2014/main" id="{FDE923D4-AD1D-FD96-4C68-EDFD67E4E007}"/>
              </a:ext>
            </a:extLst>
          </p:cNvPr>
          <p:cNvSpPr>
            <a:spLocks noGrp="1" noChangeArrowheads="1"/>
          </p:cNvSpPr>
          <p:nvPr>
            <p:ph type="body" idx="1"/>
          </p:nvPr>
        </p:nvSpPr>
        <p:spPr/>
        <p:txBody>
          <a:bodyPr/>
          <a:lstStyle/>
          <a:p>
            <a:r>
              <a:rPr lang="en-US" altLang="en-US">
                <a:latin typeface="Times-Roman" charset="0"/>
              </a:rPr>
              <a:t>User certificates generated by a CA have the characteristics that any user with access to the public key of the CA can verify the user public key that was certified, and no party other than the certification authority can modify the certificate without this being detected. Because certificates are unforgeable, they can be placed in a directory without the need for the directory to make special efforts to protect them.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3D9F47E0-60DA-2302-3FD2-CB8BB21D69D8}"/>
              </a:ext>
            </a:extLst>
          </p:cNvPr>
          <p:cNvSpPr>
            <a:spLocks noGrp="1" noChangeArrowheads="1"/>
          </p:cNvSpPr>
          <p:nvPr>
            <p:ph type="sldNum" sz="quarter" idx="5"/>
          </p:nvPr>
        </p:nvSpPr>
        <p:spPr>
          <a:ln/>
        </p:spPr>
        <p:txBody>
          <a:bodyPr/>
          <a:lstStyle/>
          <a:p>
            <a:fld id="{DF450E86-52AD-477B-8D5D-DB8E60BFECC3}" type="slidenum">
              <a:rPr lang="en-AU" altLang="en-US"/>
              <a:pPr/>
              <a:t>13</a:t>
            </a:fld>
            <a:endParaRPr lang="en-AU" altLang="en-US"/>
          </a:p>
        </p:txBody>
      </p:sp>
      <p:sp>
        <p:nvSpPr>
          <p:cNvPr id="69634" name="Rectangle 2">
            <a:extLst>
              <a:ext uri="{FF2B5EF4-FFF2-40B4-BE49-F238E27FC236}">
                <a16:creationId xmlns:a16="http://schemas.microsoft.com/office/drawing/2014/main" id="{147D2133-4F5F-9347-31DF-101096A1473C}"/>
              </a:ext>
            </a:extLst>
          </p:cNvPr>
          <p:cNvSpPr>
            <a:spLocks noRot="1" noChangeArrowheads="1" noTextEdit="1"/>
          </p:cNvSpPr>
          <p:nvPr>
            <p:ph type="sldImg"/>
          </p:nvPr>
        </p:nvSpPr>
        <p:spPr>
          <a:ln/>
        </p:spPr>
      </p:sp>
      <p:sp>
        <p:nvSpPr>
          <p:cNvPr id="69635" name="Rectangle 3">
            <a:extLst>
              <a:ext uri="{FF2B5EF4-FFF2-40B4-BE49-F238E27FC236}">
                <a16:creationId xmlns:a16="http://schemas.microsoft.com/office/drawing/2014/main" id="{ABA3E217-2635-3B2D-A15C-17FE212D5EC4}"/>
              </a:ext>
            </a:extLst>
          </p:cNvPr>
          <p:cNvSpPr>
            <a:spLocks noGrp="1" noChangeArrowheads="1"/>
          </p:cNvSpPr>
          <p:nvPr>
            <p:ph type="body" idx="1"/>
          </p:nvPr>
        </p:nvSpPr>
        <p:spPr/>
        <p:txBody>
          <a:bodyPr/>
          <a:lstStyle/>
          <a:p>
            <a:r>
              <a:rPr lang="en-US" altLang="en-US">
                <a:latin typeface="Times-Roman" charset="0"/>
              </a:rPr>
              <a:t>X.509 also includes three alternative authentication procedures that are intended for use across a variety of applications, </a:t>
            </a:r>
            <a:r>
              <a:rPr lang="en-AU" altLang="en-US"/>
              <a:t>used when obtaining and using certificates. 1-way for unidirectional messages (like email), 2-way for interactive sessions when timestamps are used, 3-way for interactive sessions with no need for timestamps (and hence synchronised clocks). See Stallings Figure 14.6 for details of each of these alternatives.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1FAB5A9D-BBAC-3368-8DF0-9BE911E24D90}"/>
              </a:ext>
            </a:extLst>
          </p:cNvPr>
          <p:cNvSpPr>
            <a:spLocks noGrp="1" noChangeArrowheads="1"/>
          </p:cNvSpPr>
          <p:nvPr>
            <p:ph type="sldNum" sz="quarter" idx="5"/>
          </p:nvPr>
        </p:nvSpPr>
        <p:spPr>
          <a:ln/>
        </p:spPr>
        <p:txBody>
          <a:bodyPr/>
          <a:lstStyle/>
          <a:p>
            <a:fld id="{F2E44F4C-5F86-4362-9782-FAD8D3E5E5BC}" type="slidenum">
              <a:rPr lang="en-AU" altLang="en-US"/>
              <a:pPr/>
              <a:t>14</a:t>
            </a:fld>
            <a:endParaRPr lang="en-AU" altLang="en-US"/>
          </a:p>
        </p:txBody>
      </p:sp>
      <p:sp>
        <p:nvSpPr>
          <p:cNvPr id="95234" name="Rectangle 2">
            <a:extLst>
              <a:ext uri="{FF2B5EF4-FFF2-40B4-BE49-F238E27FC236}">
                <a16:creationId xmlns:a16="http://schemas.microsoft.com/office/drawing/2014/main" id="{0EAB3CA4-BC51-9068-AAFF-E71E40F3A7BA}"/>
              </a:ext>
            </a:extLst>
          </p:cNvPr>
          <p:cNvSpPr>
            <a:spLocks noRot="1" noChangeArrowheads="1" noTextEdit="1"/>
          </p:cNvSpPr>
          <p:nvPr>
            <p:ph type="sldImg"/>
          </p:nvPr>
        </p:nvSpPr>
        <p:spPr>
          <a:ln/>
        </p:spPr>
      </p:sp>
      <p:sp>
        <p:nvSpPr>
          <p:cNvPr id="95235" name="Rectangle 3">
            <a:extLst>
              <a:ext uri="{FF2B5EF4-FFF2-40B4-BE49-F238E27FC236}">
                <a16:creationId xmlns:a16="http://schemas.microsoft.com/office/drawing/2014/main" id="{5630A60C-033C-0322-C4D2-2DE31181B93F}"/>
              </a:ext>
            </a:extLst>
          </p:cNvPr>
          <p:cNvSpPr>
            <a:spLocks noGrp="1" noChangeArrowheads="1"/>
          </p:cNvSpPr>
          <p:nvPr>
            <p:ph type="body" idx="1"/>
          </p:nvPr>
        </p:nvSpPr>
        <p:spPr/>
        <p:txBody>
          <a:bodyPr/>
          <a:lstStyle/>
          <a:p>
            <a:r>
              <a:rPr lang="en-US" altLang="en-US"/>
              <a:t>Chapter 14 summary.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A2430E63-484D-372C-5E24-D0777414DC3A}"/>
              </a:ext>
            </a:extLst>
          </p:cNvPr>
          <p:cNvSpPr>
            <a:spLocks noGrp="1" noChangeArrowheads="1"/>
          </p:cNvSpPr>
          <p:nvPr>
            <p:ph type="sldNum" sz="quarter" idx="5"/>
          </p:nvPr>
        </p:nvSpPr>
        <p:spPr>
          <a:ln/>
        </p:spPr>
        <p:txBody>
          <a:bodyPr/>
          <a:lstStyle/>
          <a:p>
            <a:fld id="{126EAA69-3484-45E9-98DC-034D94359D20}" type="slidenum">
              <a:rPr lang="en-AU" altLang="en-US"/>
              <a:pPr/>
              <a:t>3</a:t>
            </a:fld>
            <a:endParaRPr lang="en-AU" altLang="en-US"/>
          </a:p>
        </p:txBody>
      </p:sp>
      <p:sp>
        <p:nvSpPr>
          <p:cNvPr id="48130" name="Rectangle 2">
            <a:extLst>
              <a:ext uri="{FF2B5EF4-FFF2-40B4-BE49-F238E27FC236}">
                <a16:creationId xmlns:a16="http://schemas.microsoft.com/office/drawing/2014/main" id="{75AC8943-3ED4-E61F-DFD4-CEB9CEBF579A}"/>
              </a:ext>
            </a:extLst>
          </p:cNvPr>
          <p:cNvSpPr>
            <a:spLocks noRot="1" noChangeArrowheads="1" noTextEdit="1"/>
          </p:cNvSpPr>
          <p:nvPr>
            <p:ph type="sldImg"/>
          </p:nvPr>
        </p:nvSpPr>
        <p:spPr>
          <a:ln/>
        </p:spPr>
      </p:sp>
      <p:sp>
        <p:nvSpPr>
          <p:cNvPr id="48131" name="Rectangle 3">
            <a:extLst>
              <a:ext uri="{FF2B5EF4-FFF2-40B4-BE49-F238E27FC236}">
                <a16:creationId xmlns:a16="http://schemas.microsoft.com/office/drawing/2014/main" id="{F52BDB48-361A-6FDF-ED90-86A6F9E14A6C}"/>
              </a:ext>
            </a:extLst>
          </p:cNvPr>
          <p:cNvSpPr>
            <a:spLocks noGrp="1" noChangeArrowheads="1"/>
          </p:cNvSpPr>
          <p:nvPr>
            <p:ph type="body" idx="1"/>
          </p:nvPr>
        </p:nvSpPr>
        <p:spPr/>
        <p:txBody>
          <a:bodyPr/>
          <a:lstStyle/>
          <a:p>
            <a:r>
              <a:rPr lang="en-US" altLang="en-US">
                <a:latin typeface="Times-Roman" charset="0"/>
              </a:rPr>
              <a:t>Kerberos is an authentication service developed as part of Project Athena at MIT, and is </a:t>
            </a:r>
            <a:r>
              <a:rPr lang="en-AU" altLang="en-US"/>
              <a:t>one of the best known and most widely implemented </a:t>
            </a:r>
            <a:r>
              <a:rPr lang="en-AU" altLang="en-US" b="1"/>
              <a:t>trusted third party</a:t>
            </a:r>
            <a:r>
              <a:rPr lang="en-AU" altLang="en-US"/>
              <a:t> key distribution systems.</a:t>
            </a:r>
          </a:p>
          <a:p>
            <a:r>
              <a:rPr lang="en-US" altLang="en-US">
                <a:latin typeface="Times-Roman" charset="0"/>
              </a:rPr>
              <a:t>Kerberos provides a centralized authentication server whose function is to authenticate users to servers and servers to users. Unlike most other authentication schemes, Kerberos relies exclusively on symmetric encryption, making no use of public-key encryption. Two versions of Kerberos are in common use: v4 &amp; v5.</a:t>
            </a:r>
            <a:endParaRPr lang="en-AU" altLang="en-US">
              <a:latin typeface="Times-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E093147F-EC09-2DAD-8461-C6CCD5586D81}"/>
              </a:ext>
            </a:extLst>
          </p:cNvPr>
          <p:cNvSpPr>
            <a:spLocks noGrp="1" noChangeArrowheads="1"/>
          </p:cNvSpPr>
          <p:nvPr>
            <p:ph type="sldNum" sz="quarter" idx="5"/>
          </p:nvPr>
        </p:nvSpPr>
        <p:spPr>
          <a:ln/>
        </p:spPr>
        <p:txBody>
          <a:bodyPr/>
          <a:lstStyle/>
          <a:p>
            <a:fld id="{47BA18A9-547D-4751-8692-6BE5F84CAE15}" type="slidenum">
              <a:rPr lang="en-AU" altLang="en-US"/>
              <a:pPr/>
              <a:t>4</a:t>
            </a:fld>
            <a:endParaRPr lang="en-AU" altLang="en-US"/>
          </a:p>
        </p:txBody>
      </p:sp>
      <p:sp>
        <p:nvSpPr>
          <p:cNvPr id="1026" name="Rectangle 2">
            <a:extLst>
              <a:ext uri="{FF2B5EF4-FFF2-40B4-BE49-F238E27FC236}">
                <a16:creationId xmlns:a16="http://schemas.microsoft.com/office/drawing/2014/main" id="{1A7A825C-F65F-5B9B-C27F-10E446C4539D}"/>
              </a:ext>
            </a:extLst>
          </p:cNvPr>
          <p:cNvSpPr>
            <a:spLocks noRot="1" noChangeArrowheads="1" noTextEdit="1"/>
          </p:cNvSpPr>
          <p:nvPr>
            <p:ph type="sldImg"/>
          </p:nvPr>
        </p:nvSpPr>
        <p:spPr>
          <a:ln/>
        </p:spPr>
      </p:sp>
      <p:sp>
        <p:nvSpPr>
          <p:cNvPr id="1027" name="Rectangle 3">
            <a:extLst>
              <a:ext uri="{FF2B5EF4-FFF2-40B4-BE49-F238E27FC236}">
                <a16:creationId xmlns:a16="http://schemas.microsoft.com/office/drawing/2014/main" id="{89A6842D-7A4F-FF24-B91A-23A85436C5F3}"/>
              </a:ext>
            </a:extLst>
          </p:cNvPr>
          <p:cNvSpPr>
            <a:spLocks noGrp="1" noChangeArrowheads="1"/>
          </p:cNvSpPr>
          <p:nvPr>
            <p:ph type="body" idx="1"/>
          </p:nvPr>
        </p:nvSpPr>
        <p:spPr/>
        <p:txBody>
          <a:bodyPr/>
          <a:lstStyle/>
          <a:p>
            <a:r>
              <a:rPr lang="en-US" altLang="en-US">
                <a:latin typeface="Times-Roman" charset="0"/>
              </a:rPr>
              <a:t>The first published report on Kerberos [STEI88] listed the requirements shown above. To support these requirements, Kerberos is a trusted third-party authentication service that uses a protocol based on that proposed by Needham and Schroeder [NEED78], which was discussed in Chapter 7.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1F7DB252-3276-05D8-04EB-7AC1B86BBC2C}"/>
              </a:ext>
            </a:extLst>
          </p:cNvPr>
          <p:cNvSpPr>
            <a:spLocks noGrp="1" noChangeArrowheads="1"/>
          </p:cNvSpPr>
          <p:nvPr>
            <p:ph type="sldNum" sz="quarter" idx="5"/>
          </p:nvPr>
        </p:nvSpPr>
        <p:spPr>
          <a:ln/>
        </p:spPr>
        <p:txBody>
          <a:bodyPr/>
          <a:lstStyle/>
          <a:p>
            <a:fld id="{8481E66E-0328-477B-8DD7-8539E8969768}" type="slidenum">
              <a:rPr lang="en-AU" altLang="en-US"/>
              <a:pPr/>
              <a:t>5</a:t>
            </a:fld>
            <a:endParaRPr lang="en-AU" altLang="en-US"/>
          </a:p>
        </p:txBody>
      </p:sp>
      <p:sp>
        <p:nvSpPr>
          <p:cNvPr id="52226" name="Rectangle 2">
            <a:extLst>
              <a:ext uri="{FF2B5EF4-FFF2-40B4-BE49-F238E27FC236}">
                <a16:creationId xmlns:a16="http://schemas.microsoft.com/office/drawing/2014/main" id="{78CC8C02-0875-C18B-8A6A-0F45DB48DCD5}"/>
              </a:ext>
            </a:extLst>
          </p:cNvPr>
          <p:cNvSpPr>
            <a:spLocks noRot="1" noChangeArrowheads="1" noTextEdit="1"/>
          </p:cNvSpPr>
          <p:nvPr>
            <p:ph type="sldImg"/>
          </p:nvPr>
        </p:nvSpPr>
        <p:spPr>
          <a:ln/>
        </p:spPr>
      </p:sp>
      <p:sp>
        <p:nvSpPr>
          <p:cNvPr id="52227" name="Rectangle 3">
            <a:extLst>
              <a:ext uri="{FF2B5EF4-FFF2-40B4-BE49-F238E27FC236}">
                <a16:creationId xmlns:a16="http://schemas.microsoft.com/office/drawing/2014/main" id="{DA327E31-C550-9059-8A1E-9650FB450E0A}"/>
              </a:ext>
            </a:extLst>
          </p:cNvPr>
          <p:cNvSpPr>
            <a:spLocks noGrp="1" noChangeArrowheads="1"/>
          </p:cNvSpPr>
          <p:nvPr>
            <p:ph type="body" idx="1"/>
          </p:nvPr>
        </p:nvSpPr>
        <p:spPr/>
        <p:txBody>
          <a:bodyPr/>
          <a:lstStyle/>
          <a:p>
            <a:r>
              <a:rPr lang="en-US" altLang="en-US"/>
              <a:t>The core of Kerberos is the Authentication and Ticket Granting Servers – these are trusted by all users and servers and must be securely administered. The protocol includes a sequence of interactions between the client, AS, TGT and desired server.</a:t>
            </a:r>
            <a:endParaRPr lang="en-AU"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AB12C4D2-6A8E-AC86-C11F-FE966834B118}"/>
              </a:ext>
            </a:extLst>
          </p:cNvPr>
          <p:cNvSpPr>
            <a:spLocks noGrp="1" noChangeArrowheads="1"/>
          </p:cNvSpPr>
          <p:nvPr>
            <p:ph type="sldNum" sz="quarter" idx="5"/>
          </p:nvPr>
        </p:nvSpPr>
        <p:spPr>
          <a:ln/>
        </p:spPr>
        <p:txBody>
          <a:bodyPr/>
          <a:lstStyle/>
          <a:p>
            <a:fld id="{282933C0-7CFB-418E-AB71-D8D07403E27F}" type="slidenum">
              <a:rPr lang="en-AU" altLang="en-US"/>
              <a:pPr/>
              <a:t>6</a:t>
            </a:fld>
            <a:endParaRPr lang="en-AU" altLang="en-US"/>
          </a:p>
        </p:txBody>
      </p:sp>
      <p:sp>
        <p:nvSpPr>
          <p:cNvPr id="82946" name="Rectangle 2">
            <a:extLst>
              <a:ext uri="{FF2B5EF4-FFF2-40B4-BE49-F238E27FC236}">
                <a16:creationId xmlns:a16="http://schemas.microsoft.com/office/drawing/2014/main" id="{5ACCB004-BFE9-727F-18E9-1F94A9F92FE4}"/>
              </a:ext>
            </a:extLst>
          </p:cNvPr>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2947" name="Rectangle 3">
            <a:extLst>
              <a:ext uri="{FF2B5EF4-FFF2-40B4-BE49-F238E27FC236}">
                <a16:creationId xmlns:a16="http://schemas.microsoft.com/office/drawing/2014/main" id="{2B8A5373-801C-EA96-F2C8-D6B2624A04FC}"/>
              </a:ext>
            </a:extLst>
          </p:cNvPr>
          <p:cNvSpPr>
            <a:spLocks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AU" altLang="en-US"/>
              <a:t>The full Kerberos v4 authentication dialogue is shown in Stallings Table 14.1, divided into the 3 phases shown above. The justification for each item in the messages is given in Stallings Table 14.2.</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ED29BE65-991B-1BE5-0FC4-30542949C7CE}"/>
              </a:ext>
            </a:extLst>
          </p:cNvPr>
          <p:cNvSpPr>
            <a:spLocks noGrp="1" noChangeArrowheads="1"/>
          </p:cNvSpPr>
          <p:nvPr>
            <p:ph type="sldNum" sz="quarter" idx="5"/>
          </p:nvPr>
        </p:nvSpPr>
        <p:spPr>
          <a:ln/>
        </p:spPr>
        <p:txBody>
          <a:bodyPr/>
          <a:lstStyle/>
          <a:p>
            <a:fld id="{10FACC76-9FAA-4150-AD54-26ACDA8EAAE3}" type="slidenum">
              <a:rPr lang="en-AU" altLang="en-US"/>
              <a:pPr/>
              <a:t>7</a:t>
            </a:fld>
            <a:endParaRPr lang="en-AU" altLang="en-US"/>
          </a:p>
        </p:txBody>
      </p:sp>
      <p:sp>
        <p:nvSpPr>
          <p:cNvPr id="54274" name="Rectangle 2">
            <a:extLst>
              <a:ext uri="{FF2B5EF4-FFF2-40B4-BE49-F238E27FC236}">
                <a16:creationId xmlns:a16="http://schemas.microsoft.com/office/drawing/2014/main" id="{0331DD02-589C-615C-539D-11E56BCD36FF}"/>
              </a:ext>
            </a:extLst>
          </p:cNvPr>
          <p:cNvSpPr>
            <a:spLocks noRot="1" noChangeArrowheads="1" noTextEdit="1"/>
          </p:cNvSpPr>
          <p:nvPr>
            <p:ph type="sldImg"/>
          </p:nvPr>
        </p:nvSpPr>
        <p:spPr>
          <a:ln/>
        </p:spPr>
      </p:sp>
      <p:sp>
        <p:nvSpPr>
          <p:cNvPr id="54275" name="Rectangle 3">
            <a:extLst>
              <a:ext uri="{FF2B5EF4-FFF2-40B4-BE49-F238E27FC236}">
                <a16:creationId xmlns:a16="http://schemas.microsoft.com/office/drawing/2014/main" id="{5C6A0A97-8D6A-3EBE-840B-510E27C9E2BB}"/>
              </a:ext>
            </a:extLst>
          </p:cNvPr>
          <p:cNvSpPr>
            <a:spLocks noGrp="1" noChangeArrowheads="1"/>
          </p:cNvSpPr>
          <p:nvPr>
            <p:ph type="body" idx="1"/>
          </p:nvPr>
        </p:nvSpPr>
        <p:spPr/>
        <p:txBody>
          <a:bodyPr/>
          <a:lstStyle/>
          <a:p>
            <a:r>
              <a:rPr lang="en-US" altLang="en-US"/>
              <a:t>Stallings Figure 14.1 diagrammatically summarizes the </a:t>
            </a:r>
            <a:r>
              <a:rPr lang="en-AU" altLang="en-US"/>
              <a:t>Kerberos v4 authentication dialogue, with 3 pairs of messages, for each phase listed previously.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202C36C0-B70C-AFB2-E533-406B5F97F606}"/>
              </a:ext>
            </a:extLst>
          </p:cNvPr>
          <p:cNvSpPr>
            <a:spLocks noGrp="1" noChangeArrowheads="1"/>
          </p:cNvSpPr>
          <p:nvPr>
            <p:ph type="sldNum" sz="quarter" idx="5"/>
          </p:nvPr>
        </p:nvSpPr>
        <p:spPr>
          <a:ln/>
        </p:spPr>
        <p:txBody>
          <a:bodyPr/>
          <a:lstStyle/>
          <a:p>
            <a:fld id="{9DC9713F-16C1-49AD-A195-98D4709C643A}" type="slidenum">
              <a:rPr lang="en-AU" altLang="en-US"/>
              <a:pPr/>
              <a:t>8</a:t>
            </a:fld>
            <a:endParaRPr lang="en-AU" altLang="en-US"/>
          </a:p>
        </p:txBody>
      </p:sp>
      <p:sp>
        <p:nvSpPr>
          <p:cNvPr id="84994" name="Rectangle 1026">
            <a:extLst>
              <a:ext uri="{FF2B5EF4-FFF2-40B4-BE49-F238E27FC236}">
                <a16:creationId xmlns:a16="http://schemas.microsoft.com/office/drawing/2014/main" id="{4E92D455-7DE3-48EB-D7B8-14B825687475}"/>
              </a:ext>
            </a:extLst>
          </p:cNvPr>
          <p:cNvSpPr>
            <a:spLocks noRot="1" noChangeArrowheads="1" noTextEdit="1"/>
          </p:cNvSpPr>
          <p:nvPr>
            <p:ph type="sldImg"/>
          </p:nvPr>
        </p:nvSpPr>
        <p:spPr>
          <a:ln/>
        </p:spPr>
      </p:sp>
      <p:sp>
        <p:nvSpPr>
          <p:cNvPr id="84995" name="Rectangle 1027">
            <a:extLst>
              <a:ext uri="{FF2B5EF4-FFF2-40B4-BE49-F238E27FC236}">
                <a16:creationId xmlns:a16="http://schemas.microsoft.com/office/drawing/2014/main" id="{90C3E2AB-48D1-14FC-554A-59EB85A6DA60}"/>
              </a:ext>
            </a:extLst>
          </p:cNvPr>
          <p:cNvSpPr>
            <a:spLocks noGrp="1" noChangeArrowheads="1"/>
          </p:cNvSpPr>
          <p:nvPr>
            <p:ph type="body" idx="1"/>
          </p:nvPr>
        </p:nvSpPr>
        <p:spPr/>
        <p:txBody>
          <a:bodyPr/>
          <a:lstStyle/>
          <a:p>
            <a:r>
              <a:rPr lang="en-US" altLang="en-US">
                <a:latin typeface="Times-Roman" charset="0"/>
              </a:rPr>
              <a:t>A full-service Kerberos environment consisting of a Kerberos server, a number of clients, and a number of application servers is referred to as a Kerberos realm. A Kerberos realm is a set of managed nodes that share the same Kerberos database, and are part of the same administrative domain. I</a:t>
            </a:r>
            <a:r>
              <a:rPr lang="en-US" altLang="en-US"/>
              <a:t>f have multiple realms, their Kerberos servers must share keys and trust each other.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202C24DC-4557-6104-5ACD-4C28A9845BAA}"/>
              </a:ext>
            </a:extLst>
          </p:cNvPr>
          <p:cNvSpPr>
            <a:spLocks noGrp="1" noChangeArrowheads="1"/>
          </p:cNvSpPr>
          <p:nvPr>
            <p:ph type="sldNum" sz="quarter" idx="5"/>
          </p:nvPr>
        </p:nvSpPr>
        <p:spPr>
          <a:ln/>
        </p:spPr>
        <p:txBody>
          <a:bodyPr/>
          <a:lstStyle/>
          <a:p>
            <a:fld id="{F92BF44B-4BCA-4ECF-ACA9-526621A90F8D}" type="slidenum">
              <a:rPr lang="en-AU" altLang="en-US"/>
              <a:pPr/>
              <a:t>9</a:t>
            </a:fld>
            <a:endParaRPr lang="en-AU" altLang="en-US"/>
          </a:p>
        </p:txBody>
      </p:sp>
      <p:sp>
        <p:nvSpPr>
          <p:cNvPr id="86018" name="Rectangle 2">
            <a:extLst>
              <a:ext uri="{FF2B5EF4-FFF2-40B4-BE49-F238E27FC236}">
                <a16:creationId xmlns:a16="http://schemas.microsoft.com/office/drawing/2014/main" id="{14FFBF90-BF8D-7389-B138-46F6B1A09EEB}"/>
              </a:ext>
            </a:extLst>
          </p:cNvPr>
          <p:cNvSpPr>
            <a:spLocks noRot="1" noChangeArrowheads="1" noTextEdit="1"/>
          </p:cNvSpPr>
          <p:nvPr>
            <p:ph type="sldImg"/>
          </p:nvPr>
        </p:nvSpPr>
        <p:spPr>
          <a:ln/>
        </p:spPr>
      </p:sp>
      <p:sp>
        <p:nvSpPr>
          <p:cNvPr id="86019" name="Rectangle 3">
            <a:extLst>
              <a:ext uri="{FF2B5EF4-FFF2-40B4-BE49-F238E27FC236}">
                <a16:creationId xmlns:a16="http://schemas.microsoft.com/office/drawing/2014/main" id="{E4859F87-99D3-ED72-FAAF-AE65DA04F3F6}"/>
              </a:ext>
            </a:extLst>
          </p:cNvPr>
          <p:cNvSpPr>
            <a:spLocks noGrp="1" noChangeArrowheads="1"/>
          </p:cNvSpPr>
          <p:nvPr>
            <p:ph type="body" idx="1"/>
          </p:nvPr>
        </p:nvSpPr>
        <p:spPr/>
        <p:txBody>
          <a:bodyPr/>
          <a:lstStyle/>
          <a:p>
            <a:r>
              <a:rPr lang="en-US" altLang="en-US"/>
              <a:t>Stallings Figure 14.2 shows the authentication messages where service is being requested from another domain. </a:t>
            </a:r>
            <a:r>
              <a:rPr lang="en-US" altLang="en-US">
                <a:latin typeface="Times-Roman" charset="0"/>
              </a:rPr>
              <a:t>The ticket presented to the remote server indicates the realm in which the user was originally authenticated. The server chooses whether to honor the remote request. One problem presented by the foregoing approach is that it does not scale well to many realms, as each pair of realms need to share a key.</a:t>
            </a:r>
            <a:endParaRPr lang="en-US" altLang="en-US">
              <a:latin typeface="Helvetica"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D53EA2A9-8317-77B5-A57A-54E5BBD71887}"/>
              </a:ext>
            </a:extLst>
          </p:cNvPr>
          <p:cNvSpPr>
            <a:spLocks noGrp="1" noChangeArrowheads="1"/>
          </p:cNvSpPr>
          <p:nvPr>
            <p:ph type="sldNum" sz="quarter" idx="5"/>
          </p:nvPr>
        </p:nvSpPr>
        <p:spPr>
          <a:ln/>
        </p:spPr>
        <p:txBody>
          <a:bodyPr/>
          <a:lstStyle/>
          <a:p>
            <a:fld id="{CF9BF3AF-BBFB-45CA-9E3F-2A1968793E6D}" type="slidenum">
              <a:rPr lang="en-AU" altLang="en-US"/>
              <a:pPr/>
              <a:t>10</a:t>
            </a:fld>
            <a:endParaRPr lang="en-AU" altLang="en-US"/>
          </a:p>
        </p:txBody>
      </p:sp>
      <p:sp>
        <p:nvSpPr>
          <p:cNvPr id="58370" name="Rectangle 2">
            <a:extLst>
              <a:ext uri="{FF2B5EF4-FFF2-40B4-BE49-F238E27FC236}">
                <a16:creationId xmlns:a16="http://schemas.microsoft.com/office/drawing/2014/main" id="{444FDA69-C4DE-163A-0E69-8E413143D3A2}"/>
              </a:ext>
            </a:extLst>
          </p:cNvPr>
          <p:cNvSpPr>
            <a:spLocks noRot="1" noChangeArrowheads="1" noTextEdit="1"/>
          </p:cNvSpPr>
          <p:nvPr>
            <p:ph type="sldImg"/>
          </p:nvPr>
        </p:nvSpPr>
        <p:spPr>
          <a:ln/>
        </p:spPr>
      </p:sp>
      <p:sp>
        <p:nvSpPr>
          <p:cNvPr id="58371" name="Rectangle 3">
            <a:extLst>
              <a:ext uri="{FF2B5EF4-FFF2-40B4-BE49-F238E27FC236}">
                <a16:creationId xmlns:a16="http://schemas.microsoft.com/office/drawing/2014/main" id="{8BEEBFDE-A32F-9410-7599-52B8CE33D28F}"/>
              </a:ext>
            </a:extLst>
          </p:cNvPr>
          <p:cNvSpPr>
            <a:spLocks noGrp="1" noChangeArrowheads="1"/>
          </p:cNvSpPr>
          <p:nvPr>
            <p:ph type="body" idx="1"/>
          </p:nvPr>
        </p:nvSpPr>
        <p:spPr/>
        <p:txBody>
          <a:bodyPr/>
          <a:lstStyle/>
          <a:p>
            <a:r>
              <a:rPr lang="en-US" altLang="en-US">
                <a:latin typeface="Times-Roman" charset="0"/>
              </a:rPr>
              <a:t>X.509 is part of the X.500 series of recommendations that define a directory service, being a server or distributed set of servers that maintains a database of information about users.</a:t>
            </a:r>
            <a:endParaRPr lang="en-AU" altLang="en-US"/>
          </a:p>
          <a:p>
            <a:r>
              <a:rPr lang="en-US" altLang="en-US">
                <a:latin typeface="Times-Roman" charset="0"/>
              </a:rPr>
              <a:t>X.509 defines a framework for the provision of authentication services by the X.500 directory to its users. The directory may serve as a repository of public-key certificates. In addition, X.509 defines alternative authentication protocols based on the use of public-key certificates. X.509 is based on the use of public-key cryptography and digital signatures. The standard does not dictate the use of a specific algorithm but recommends RSA.</a:t>
            </a:r>
            <a:endParaRPr lang="en-AU" altLang="en-US"/>
          </a:p>
          <a:p>
            <a:r>
              <a:rPr lang="en-US" altLang="en-US">
                <a:latin typeface="Times-Roman" charset="0"/>
              </a:rPr>
              <a:t>The X.509 certificate format is </a:t>
            </a:r>
            <a:r>
              <a:rPr lang="en-AU" altLang="en-US"/>
              <a:t>widely used,</a:t>
            </a:r>
            <a:r>
              <a:rPr lang="en-US" altLang="en-US">
                <a:latin typeface="Times-Roman" charset="0"/>
              </a:rPr>
              <a:t> in for example S/MIME, IP Security and SSL/TLS and SET</a:t>
            </a:r>
            <a:r>
              <a:rPr lang="en-AU" altLang="en-US"/>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1013-EA34-445A-A9C4-06CD687231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60C6E4-AAB2-4ED6-ABBC-570308EB7A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15663-CD57-4FB3-82C0-61A6BA03AF2B}"/>
              </a:ext>
            </a:extLst>
          </p:cNvPr>
          <p:cNvSpPr>
            <a:spLocks noGrp="1"/>
          </p:cNvSpPr>
          <p:nvPr>
            <p:ph type="dt" sz="half" idx="10"/>
          </p:nvPr>
        </p:nvSpPr>
        <p:spPr/>
        <p:txBody>
          <a:bodyPr/>
          <a:lstStyle/>
          <a:p>
            <a:fld id="{7965A7D5-530F-4D3F-AF58-2CCB259E42E2}" type="datetime1">
              <a:rPr lang="en-US" smtClean="0"/>
              <a:t>11/11/2022</a:t>
            </a:fld>
            <a:endParaRPr lang="en-US"/>
          </a:p>
        </p:txBody>
      </p:sp>
      <p:sp>
        <p:nvSpPr>
          <p:cNvPr id="5" name="Footer Placeholder 4">
            <a:extLst>
              <a:ext uri="{FF2B5EF4-FFF2-40B4-BE49-F238E27FC236}">
                <a16:creationId xmlns:a16="http://schemas.microsoft.com/office/drawing/2014/main" id="{892978B3-FAF1-4595-A73C-CFE9E471E61A}"/>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2051D89E-AB19-4335-9496-6F61CF5AA2AE}"/>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1685501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E1B5-ADC9-40C0-9A55-D3FBC0AEC2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779CC6-53E0-4594-9465-0A761D2667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01061-970D-44AB-8A00-A9802B52DE37}"/>
              </a:ext>
            </a:extLst>
          </p:cNvPr>
          <p:cNvSpPr>
            <a:spLocks noGrp="1"/>
          </p:cNvSpPr>
          <p:nvPr>
            <p:ph type="dt" sz="half" idx="10"/>
          </p:nvPr>
        </p:nvSpPr>
        <p:spPr/>
        <p:txBody>
          <a:bodyPr/>
          <a:lstStyle/>
          <a:p>
            <a:fld id="{BA3C40A0-DC37-4047-9A41-C7A5681D3725}" type="datetime1">
              <a:rPr lang="en-US" smtClean="0"/>
              <a:t>11/11/2022</a:t>
            </a:fld>
            <a:endParaRPr lang="en-US"/>
          </a:p>
        </p:txBody>
      </p:sp>
      <p:sp>
        <p:nvSpPr>
          <p:cNvPr id="5" name="Footer Placeholder 4">
            <a:extLst>
              <a:ext uri="{FF2B5EF4-FFF2-40B4-BE49-F238E27FC236}">
                <a16:creationId xmlns:a16="http://schemas.microsoft.com/office/drawing/2014/main" id="{61D5DA39-0EAA-4C48-B4F0-742E44A3A861}"/>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06156435-2B6F-41FC-B513-348BF2C90B16}"/>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495109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DB205A-0DAB-47CB-8551-F9E2E60A7E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687201-74E1-4CBC-9D2C-DB699B9BF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B8E96-D030-4847-BB17-F7EC1821A24B}"/>
              </a:ext>
            </a:extLst>
          </p:cNvPr>
          <p:cNvSpPr>
            <a:spLocks noGrp="1"/>
          </p:cNvSpPr>
          <p:nvPr>
            <p:ph type="dt" sz="half" idx="10"/>
          </p:nvPr>
        </p:nvSpPr>
        <p:spPr/>
        <p:txBody>
          <a:bodyPr/>
          <a:lstStyle/>
          <a:p>
            <a:fld id="{982DE297-C4F4-4BE7-B88B-111DCE9202C1}" type="datetime1">
              <a:rPr lang="en-US" smtClean="0"/>
              <a:t>11/11/2022</a:t>
            </a:fld>
            <a:endParaRPr lang="en-US"/>
          </a:p>
        </p:txBody>
      </p:sp>
      <p:sp>
        <p:nvSpPr>
          <p:cNvPr id="5" name="Footer Placeholder 4">
            <a:extLst>
              <a:ext uri="{FF2B5EF4-FFF2-40B4-BE49-F238E27FC236}">
                <a16:creationId xmlns:a16="http://schemas.microsoft.com/office/drawing/2014/main" id="{D9A7E9C4-116F-43DB-8199-CCDF28005FCC}"/>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9170B5D0-6736-4661-BC2D-BEA8AB638815}"/>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074093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B551-A81F-484B-88A6-99EB03EADA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310CD5-58DC-42DE-B3A0-3ED529F067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E8075A-3033-4A33-B100-7FEE587A94B9}"/>
              </a:ext>
            </a:extLst>
          </p:cNvPr>
          <p:cNvSpPr>
            <a:spLocks noGrp="1"/>
          </p:cNvSpPr>
          <p:nvPr>
            <p:ph type="dt" sz="half" idx="10"/>
          </p:nvPr>
        </p:nvSpPr>
        <p:spPr/>
        <p:txBody>
          <a:bodyPr/>
          <a:lstStyle/>
          <a:p>
            <a:fld id="{392ACE1D-6157-4219-9E44-2099EDCB50F6}" type="datetime1">
              <a:rPr lang="en-US" smtClean="0"/>
              <a:t>11/11/2022</a:t>
            </a:fld>
            <a:endParaRPr lang="en-US"/>
          </a:p>
        </p:txBody>
      </p:sp>
      <p:sp>
        <p:nvSpPr>
          <p:cNvPr id="5" name="Footer Placeholder 4">
            <a:extLst>
              <a:ext uri="{FF2B5EF4-FFF2-40B4-BE49-F238E27FC236}">
                <a16:creationId xmlns:a16="http://schemas.microsoft.com/office/drawing/2014/main" id="{9628637A-30F8-408C-9F5C-8F70D86DACAD}"/>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3E9CAD37-13D5-4097-9F30-74663208512F}"/>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77045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66870-7C79-44EB-A11D-39C1BB5AED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C090A-4608-4AC3-AB0E-2D45D334EF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469907-1A11-43F2-BE03-65D167FE8BA5}"/>
              </a:ext>
            </a:extLst>
          </p:cNvPr>
          <p:cNvSpPr>
            <a:spLocks noGrp="1"/>
          </p:cNvSpPr>
          <p:nvPr>
            <p:ph type="dt" sz="half" idx="10"/>
          </p:nvPr>
        </p:nvSpPr>
        <p:spPr/>
        <p:txBody>
          <a:bodyPr/>
          <a:lstStyle/>
          <a:p>
            <a:fld id="{4193A8D2-CEFE-40B4-B213-644FB3148BA9}" type="datetime1">
              <a:rPr lang="en-US" smtClean="0"/>
              <a:t>11/11/2022</a:t>
            </a:fld>
            <a:endParaRPr lang="en-US"/>
          </a:p>
        </p:txBody>
      </p:sp>
      <p:sp>
        <p:nvSpPr>
          <p:cNvPr id="5" name="Footer Placeholder 4">
            <a:extLst>
              <a:ext uri="{FF2B5EF4-FFF2-40B4-BE49-F238E27FC236}">
                <a16:creationId xmlns:a16="http://schemas.microsoft.com/office/drawing/2014/main" id="{F85DF96C-FCE2-42C2-9DE5-5A24D901C72C}"/>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92CCD32B-404F-4688-AA3D-7BA64434F4BB}"/>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62130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0121-CA45-4920-9617-2BEB4AC76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D91DE0-C94C-4DCB-9F33-9AAF0A6D84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93B6C4-937F-473C-AEA9-409B68764F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551806-137D-4DF2-BE47-783054904034}"/>
              </a:ext>
            </a:extLst>
          </p:cNvPr>
          <p:cNvSpPr>
            <a:spLocks noGrp="1"/>
          </p:cNvSpPr>
          <p:nvPr>
            <p:ph type="dt" sz="half" idx="10"/>
          </p:nvPr>
        </p:nvSpPr>
        <p:spPr/>
        <p:txBody>
          <a:bodyPr/>
          <a:lstStyle/>
          <a:p>
            <a:fld id="{5B0D376D-0D85-4313-8613-FFBBF4F04CED}" type="datetime1">
              <a:rPr lang="en-US" smtClean="0"/>
              <a:t>11/11/2022</a:t>
            </a:fld>
            <a:endParaRPr lang="en-US"/>
          </a:p>
        </p:txBody>
      </p:sp>
      <p:sp>
        <p:nvSpPr>
          <p:cNvPr id="6" name="Footer Placeholder 5">
            <a:extLst>
              <a:ext uri="{FF2B5EF4-FFF2-40B4-BE49-F238E27FC236}">
                <a16:creationId xmlns:a16="http://schemas.microsoft.com/office/drawing/2014/main" id="{8E8D2B82-AD10-4D1E-BFAF-A4BE365B8602}"/>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8F7F3112-8097-4569-BE69-D8B45CF7EFF4}"/>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16382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E871-8964-41B9-A391-BF8137EA24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299173-A744-45D4-ABB5-7F0BAC735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75910B-1AAB-439A-A69F-C3AC9E8DEA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681A36-6AED-49C5-94AF-4A4AFEEFF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F8BFCB-1CD9-4C45-A121-844CF28F70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96112A-BD6B-47EA-BF41-D9B0D1FA9ABA}"/>
              </a:ext>
            </a:extLst>
          </p:cNvPr>
          <p:cNvSpPr>
            <a:spLocks noGrp="1"/>
          </p:cNvSpPr>
          <p:nvPr>
            <p:ph type="dt" sz="half" idx="10"/>
          </p:nvPr>
        </p:nvSpPr>
        <p:spPr/>
        <p:txBody>
          <a:bodyPr/>
          <a:lstStyle/>
          <a:p>
            <a:fld id="{2256B443-2A15-45E4-90C6-1FAC5E834E95}" type="datetime1">
              <a:rPr lang="en-US" smtClean="0"/>
              <a:t>11/11/2022</a:t>
            </a:fld>
            <a:endParaRPr lang="en-US"/>
          </a:p>
        </p:txBody>
      </p:sp>
      <p:sp>
        <p:nvSpPr>
          <p:cNvPr id="8" name="Footer Placeholder 7">
            <a:extLst>
              <a:ext uri="{FF2B5EF4-FFF2-40B4-BE49-F238E27FC236}">
                <a16:creationId xmlns:a16="http://schemas.microsoft.com/office/drawing/2014/main" id="{C8D0F6B6-2D01-404C-AF9E-D4AEB614D630}"/>
              </a:ext>
            </a:extLst>
          </p:cNvPr>
          <p:cNvSpPr>
            <a:spLocks noGrp="1"/>
          </p:cNvSpPr>
          <p:nvPr>
            <p:ph type="ftr" sz="quarter" idx="11"/>
          </p:nvPr>
        </p:nvSpPr>
        <p:spPr/>
        <p:txBody>
          <a:bodyPr/>
          <a:lstStyle/>
          <a:p>
            <a:r>
              <a:rPr lang="en-US"/>
              <a:t>Faculty Name: Rajkamal Kishor Gupta                            Program Name: B.Tech  CNCS</a:t>
            </a:r>
          </a:p>
        </p:txBody>
      </p:sp>
      <p:sp>
        <p:nvSpPr>
          <p:cNvPr id="9" name="Slide Number Placeholder 8">
            <a:extLst>
              <a:ext uri="{FF2B5EF4-FFF2-40B4-BE49-F238E27FC236}">
                <a16:creationId xmlns:a16="http://schemas.microsoft.com/office/drawing/2014/main" id="{C089DEA9-1FA8-49D0-B120-DBCB83EFB7E2}"/>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988354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F96E7-235F-49BF-B301-ED31612672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48D29D-980A-4C45-8BF3-EB692463B4F9}"/>
              </a:ext>
            </a:extLst>
          </p:cNvPr>
          <p:cNvSpPr>
            <a:spLocks noGrp="1"/>
          </p:cNvSpPr>
          <p:nvPr>
            <p:ph type="dt" sz="half" idx="10"/>
          </p:nvPr>
        </p:nvSpPr>
        <p:spPr/>
        <p:txBody>
          <a:bodyPr/>
          <a:lstStyle/>
          <a:p>
            <a:fld id="{F9F14863-72F6-48DD-9CAE-D3B5950EADE1}" type="datetime1">
              <a:rPr lang="en-US" smtClean="0"/>
              <a:t>11/11/2022</a:t>
            </a:fld>
            <a:endParaRPr lang="en-US"/>
          </a:p>
        </p:txBody>
      </p:sp>
      <p:sp>
        <p:nvSpPr>
          <p:cNvPr id="4" name="Footer Placeholder 3">
            <a:extLst>
              <a:ext uri="{FF2B5EF4-FFF2-40B4-BE49-F238E27FC236}">
                <a16:creationId xmlns:a16="http://schemas.microsoft.com/office/drawing/2014/main" id="{66F217C6-03F1-4EBF-9BCD-26461CB44693}"/>
              </a:ext>
            </a:extLst>
          </p:cNvPr>
          <p:cNvSpPr>
            <a:spLocks noGrp="1"/>
          </p:cNvSpPr>
          <p:nvPr>
            <p:ph type="ftr" sz="quarter" idx="11"/>
          </p:nvPr>
        </p:nvSpPr>
        <p:spPr/>
        <p:txBody>
          <a:bodyPr/>
          <a:lstStyle/>
          <a:p>
            <a:r>
              <a:rPr lang="en-US"/>
              <a:t>Faculty Name: Rajkamal Kishor Gupta                            Program Name: B.Tech  CNCS</a:t>
            </a:r>
          </a:p>
        </p:txBody>
      </p:sp>
      <p:sp>
        <p:nvSpPr>
          <p:cNvPr id="5" name="Slide Number Placeholder 4">
            <a:extLst>
              <a:ext uri="{FF2B5EF4-FFF2-40B4-BE49-F238E27FC236}">
                <a16:creationId xmlns:a16="http://schemas.microsoft.com/office/drawing/2014/main" id="{8F2EA513-04EE-426C-A4BB-EE38686469F0}"/>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42696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CF8168-67A6-4215-AF90-F4E885338662}"/>
              </a:ext>
            </a:extLst>
          </p:cNvPr>
          <p:cNvSpPr>
            <a:spLocks noGrp="1"/>
          </p:cNvSpPr>
          <p:nvPr>
            <p:ph type="dt" sz="half" idx="10"/>
          </p:nvPr>
        </p:nvSpPr>
        <p:spPr/>
        <p:txBody>
          <a:bodyPr/>
          <a:lstStyle/>
          <a:p>
            <a:fld id="{1038F068-BD5C-41D5-85B1-0ECB6A0D52CD}" type="datetime1">
              <a:rPr lang="en-US" smtClean="0"/>
              <a:t>11/11/2022</a:t>
            </a:fld>
            <a:endParaRPr lang="en-US"/>
          </a:p>
        </p:txBody>
      </p:sp>
      <p:sp>
        <p:nvSpPr>
          <p:cNvPr id="3" name="Footer Placeholder 2">
            <a:extLst>
              <a:ext uri="{FF2B5EF4-FFF2-40B4-BE49-F238E27FC236}">
                <a16:creationId xmlns:a16="http://schemas.microsoft.com/office/drawing/2014/main" id="{21FA38EF-EF7F-4F4C-9DF4-3F42784F98DE}"/>
              </a:ext>
            </a:extLst>
          </p:cNvPr>
          <p:cNvSpPr>
            <a:spLocks noGrp="1"/>
          </p:cNvSpPr>
          <p:nvPr>
            <p:ph type="ftr" sz="quarter" idx="11"/>
          </p:nvPr>
        </p:nvSpPr>
        <p:spPr/>
        <p:txBody>
          <a:bodyPr/>
          <a:lstStyle/>
          <a:p>
            <a:r>
              <a:rPr lang="en-US"/>
              <a:t>Faculty Name: Rajkamal Kishor Gupta                            Program Name: B.Tech  CNCS</a:t>
            </a:r>
          </a:p>
        </p:txBody>
      </p:sp>
      <p:sp>
        <p:nvSpPr>
          <p:cNvPr id="4" name="Slide Number Placeholder 3">
            <a:extLst>
              <a:ext uri="{FF2B5EF4-FFF2-40B4-BE49-F238E27FC236}">
                <a16:creationId xmlns:a16="http://schemas.microsoft.com/office/drawing/2014/main" id="{A7260D92-457C-4EF4-9CCE-83505ADF116B}"/>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66257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621E-4A07-44A9-A106-1229C6583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6CE463-3510-48DE-9E32-9ADAD3A45F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85A71B-BAC7-4149-B327-31E0D486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A25435-8FED-4BD3-9A66-495B567C2746}"/>
              </a:ext>
            </a:extLst>
          </p:cNvPr>
          <p:cNvSpPr>
            <a:spLocks noGrp="1"/>
          </p:cNvSpPr>
          <p:nvPr>
            <p:ph type="dt" sz="half" idx="10"/>
          </p:nvPr>
        </p:nvSpPr>
        <p:spPr/>
        <p:txBody>
          <a:bodyPr/>
          <a:lstStyle/>
          <a:p>
            <a:fld id="{92DA63DD-1315-4FDA-96A1-93EE44A671B9}" type="datetime1">
              <a:rPr lang="en-US" smtClean="0"/>
              <a:t>11/11/2022</a:t>
            </a:fld>
            <a:endParaRPr lang="en-US"/>
          </a:p>
        </p:txBody>
      </p:sp>
      <p:sp>
        <p:nvSpPr>
          <p:cNvPr id="6" name="Footer Placeholder 5">
            <a:extLst>
              <a:ext uri="{FF2B5EF4-FFF2-40B4-BE49-F238E27FC236}">
                <a16:creationId xmlns:a16="http://schemas.microsoft.com/office/drawing/2014/main" id="{E797442F-DD6B-44F2-AFFF-C45760CDD8A9}"/>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7A937C15-DE6F-4E59-B673-FB107583CBF7}"/>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985819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5F6A-63F9-44D5-B5C1-CABE422A11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36D7D8-1ED4-4FDD-97B6-52A607E7F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FF98D1-164F-4F1E-9216-3D657196F2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A02A35-6628-4BBE-823C-D765D7D208E2}"/>
              </a:ext>
            </a:extLst>
          </p:cNvPr>
          <p:cNvSpPr>
            <a:spLocks noGrp="1"/>
          </p:cNvSpPr>
          <p:nvPr>
            <p:ph type="dt" sz="half" idx="10"/>
          </p:nvPr>
        </p:nvSpPr>
        <p:spPr/>
        <p:txBody>
          <a:bodyPr/>
          <a:lstStyle/>
          <a:p>
            <a:fld id="{D5D367B4-E2C2-434C-A270-C9AF9387EA05}" type="datetime1">
              <a:rPr lang="en-US" smtClean="0"/>
              <a:t>11/11/2022</a:t>
            </a:fld>
            <a:endParaRPr lang="en-US"/>
          </a:p>
        </p:txBody>
      </p:sp>
      <p:sp>
        <p:nvSpPr>
          <p:cNvPr id="6" name="Footer Placeholder 5">
            <a:extLst>
              <a:ext uri="{FF2B5EF4-FFF2-40B4-BE49-F238E27FC236}">
                <a16:creationId xmlns:a16="http://schemas.microsoft.com/office/drawing/2014/main" id="{702F1176-C237-4A77-80C5-56ED398B1955}"/>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DDAB8BC8-DED9-4D4D-83EF-7605EAD9C7DA}"/>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533738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FB1599-301A-42DD-9665-A4E5521BFA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178E4C-EEC9-46F2-A9DF-8278C7D017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3B44A-27A5-4A0A-8A66-CD8547C0CB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72F5F-F146-409F-9B66-7487AD787CAE}" type="datetime1">
              <a:rPr lang="en-US" smtClean="0"/>
              <a:t>11/11/2022</a:t>
            </a:fld>
            <a:endParaRPr lang="en-US"/>
          </a:p>
        </p:txBody>
      </p:sp>
      <p:sp>
        <p:nvSpPr>
          <p:cNvPr id="5" name="Footer Placeholder 4">
            <a:extLst>
              <a:ext uri="{FF2B5EF4-FFF2-40B4-BE49-F238E27FC236}">
                <a16:creationId xmlns:a16="http://schemas.microsoft.com/office/drawing/2014/main" id="{131CBF2E-960C-4237-BB77-422BFE9C3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8C5B66F5-1C84-49C3-A4E0-8F3A18B3C6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04617F-F77A-4576-BEF4-6284457CB4A4}" type="slidenum">
              <a:rPr lang="en-US" smtClean="0"/>
              <a:t>‹#›</a:t>
            </a:fld>
            <a:endParaRPr lang="en-US"/>
          </a:p>
        </p:txBody>
      </p:sp>
    </p:spTree>
    <p:extLst>
      <p:ext uri="{BB962C8B-B14F-4D97-AF65-F5344CB8AC3E}">
        <p14:creationId xmlns:p14="http://schemas.microsoft.com/office/powerpoint/2010/main" val="270528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FBFA0AC-6A4C-4160-8ADD-1D911C2A1529}"/>
              </a:ext>
            </a:extLst>
          </p:cNvPr>
          <p:cNvSpPr/>
          <p:nvPr/>
        </p:nvSpPr>
        <p:spPr>
          <a:xfrm>
            <a:off x="1504949" y="2721114"/>
            <a:ext cx="6446745" cy="1323439"/>
          </a:xfrm>
          <a:prstGeom prst="rect">
            <a:avLst/>
          </a:prstGeom>
        </p:spPr>
        <p:txBody>
          <a:bodyPr wrap="square">
            <a:spAutoFit/>
          </a:bodyPr>
          <a:lstStyle/>
          <a:p>
            <a:pPr algn="ctr"/>
            <a:r>
              <a:rPr lang="en-US" altLang="en-US" sz="4000" i="0" dirty="0">
                <a:latin typeface="Arial" panose="020B0604020202020204" pitchFamily="34" charset="0"/>
              </a:rPr>
              <a:t>Authentication Applications</a:t>
            </a:r>
            <a:br>
              <a:rPr lang="en-US" altLang="en-US" sz="4000" i="0" dirty="0">
                <a:latin typeface="Arial" panose="020B0604020202020204" pitchFamily="34" charset="0"/>
              </a:rPr>
            </a:br>
            <a:endParaRPr lang="en-US" altLang="en-US" sz="4000" i="0" dirty="0">
              <a:latin typeface="Arial" panose="020B0604020202020204" pitchFamily="34" charset="0"/>
            </a:endParaRPr>
          </a:p>
        </p:txBody>
      </p:sp>
      <p:sp>
        <p:nvSpPr>
          <p:cNvPr id="6" name="Title 1">
            <a:extLst>
              <a:ext uri="{FF2B5EF4-FFF2-40B4-BE49-F238E27FC236}">
                <a16:creationId xmlns:a16="http://schemas.microsoft.com/office/drawing/2014/main" id="{04C940FF-C281-46D5-9FC3-0692C21DA9B9}"/>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and Engineering</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200" b="1" dirty="0">
                <a:solidFill>
                  <a:schemeClr val="bg1"/>
                </a:solidFill>
                <a:latin typeface="Times New Roman" panose="02020603050405020304" pitchFamily="18" charset="0"/>
                <a:cs typeface="Times New Roman" panose="02020603050405020304" pitchFamily="18" charset="0"/>
              </a:rPr>
              <a:t>Course Code: BCSE2350		    Course Name: Cryptographic Fundamental</a:t>
            </a:r>
          </a:p>
          <a:p>
            <a:pPr algn="ctr" fontAlgn="base"/>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1">
            <a:extLst>
              <a:ext uri="{FF2B5EF4-FFF2-40B4-BE49-F238E27FC236}">
                <a16:creationId xmlns:a16="http://schemas.microsoft.com/office/drawing/2014/main" id="{C9AC9B6B-AE66-4AE2-8892-1E0CEC0D5A9E}"/>
              </a:ext>
            </a:extLst>
          </p:cNvPr>
          <p:cNvSpPr>
            <a:spLocks noGrp="1"/>
          </p:cNvSpPr>
          <p:nvPr>
            <p:ph type="ftr" sz="quarter" idx="11"/>
          </p:nvPr>
        </p:nvSpPr>
        <p:spPr>
          <a:xfrm>
            <a:off x="-97654" y="6400740"/>
            <a:ext cx="12289654" cy="365125"/>
          </a:xfrm>
        </p:spPr>
        <p:txBody>
          <a:bodyPr vert="horz" lIns="91440" tIns="45720" rIns="91440" bIns="45720" rtlCol="0" anchor="ctr"/>
          <a:lstStyle/>
          <a:p>
            <a:r>
              <a:rPr lang="en-US" sz="2400" dirty="0">
                <a:solidFill>
                  <a:schemeClr val="bg1"/>
                </a:solidFill>
                <a:latin typeface="Times New Roman" panose="02020603050405020304" pitchFamily="18" charset="0"/>
                <a:cs typeface="Times New Roman" panose="02020603050405020304" pitchFamily="18" charset="0"/>
              </a:rPr>
              <a:t>Faculty Name: Rajkamal Kishor Gupta                            Program Name: </a:t>
            </a:r>
            <a:r>
              <a:rPr lang="en-US" sz="2400" dirty="0" err="1">
                <a:solidFill>
                  <a:schemeClr val="bg1"/>
                </a:solidFill>
                <a:latin typeface="Times New Roman" panose="02020603050405020304" pitchFamily="18" charset="0"/>
                <a:cs typeface="Times New Roman" panose="02020603050405020304" pitchFamily="18" charset="0"/>
              </a:rPr>
              <a:t>B</a:t>
            </a:r>
            <a:r>
              <a:rPr lang="en-US" sz="2400" err="1">
                <a:solidFill>
                  <a:schemeClr val="bg1"/>
                </a:solidFill>
                <a:latin typeface="Times New Roman" panose="02020603050405020304" pitchFamily="18" charset="0"/>
                <a:cs typeface="Times New Roman" panose="02020603050405020304" pitchFamily="18" charset="0"/>
              </a:rPr>
              <a:t>.</a:t>
            </a:r>
            <a:r>
              <a:rPr lang="en-US" sz="2400">
                <a:solidFill>
                  <a:schemeClr val="bg1"/>
                </a:solidFill>
                <a:latin typeface="Times New Roman" panose="02020603050405020304" pitchFamily="18" charset="0"/>
                <a:cs typeface="Times New Roman" panose="02020603050405020304" pitchFamily="18" charset="0"/>
              </a:rPr>
              <a:t>Tech</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248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1DF97252-BE28-5F02-56B7-778290358FBA}"/>
              </a:ext>
            </a:extLst>
          </p:cNvPr>
          <p:cNvSpPr>
            <a:spLocks noGrp="1" noChangeArrowheads="1"/>
          </p:cNvSpPr>
          <p:nvPr>
            <p:ph type="title"/>
          </p:nvPr>
        </p:nvSpPr>
        <p:spPr>
          <a:xfrm>
            <a:off x="1438835" y="0"/>
            <a:ext cx="10515600" cy="1325563"/>
          </a:xfrm>
        </p:spPr>
        <p:txBody>
          <a:bodyPr/>
          <a:lstStyle/>
          <a:p>
            <a:r>
              <a:rPr lang="en-AU" altLang="en-US" dirty="0"/>
              <a:t>X.509 Authentication Service </a:t>
            </a:r>
          </a:p>
        </p:txBody>
      </p:sp>
      <p:sp>
        <p:nvSpPr>
          <p:cNvPr id="56323" name="Rectangle 3">
            <a:extLst>
              <a:ext uri="{FF2B5EF4-FFF2-40B4-BE49-F238E27FC236}">
                <a16:creationId xmlns:a16="http://schemas.microsoft.com/office/drawing/2014/main" id="{D556DA51-EEEB-8111-18A8-4E60A41493BC}"/>
              </a:ext>
            </a:extLst>
          </p:cNvPr>
          <p:cNvSpPr>
            <a:spLocks noGrp="1" noChangeArrowheads="1"/>
          </p:cNvSpPr>
          <p:nvPr>
            <p:ph type="body" idx="1"/>
          </p:nvPr>
        </p:nvSpPr>
        <p:spPr/>
        <p:txBody>
          <a:bodyPr/>
          <a:lstStyle/>
          <a:p>
            <a:r>
              <a:rPr lang="en-AU" altLang="en-US"/>
              <a:t>part of CCITT X.500 directory service standards</a:t>
            </a:r>
          </a:p>
          <a:p>
            <a:pPr lvl="1"/>
            <a:r>
              <a:rPr lang="en-US" altLang="en-US"/>
              <a:t>distributed servers maintaining user info database</a:t>
            </a:r>
            <a:endParaRPr lang="en-AU" altLang="en-US"/>
          </a:p>
          <a:p>
            <a:r>
              <a:rPr lang="en-AU" altLang="en-US"/>
              <a:t>defines framework for authentication services </a:t>
            </a:r>
          </a:p>
          <a:p>
            <a:pPr lvl="1"/>
            <a:r>
              <a:rPr lang="en-AU" altLang="en-US"/>
              <a:t>directory may store public-key certificates</a:t>
            </a:r>
          </a:p>
          <a:p>
            <a:pPr lvl="1"/>
            <a:r>
              <a:rPr lang="en-AU" altLang="en-US"/>
              <a:t>with public key of user signed by certification authority </a:t>
            </a:r>
          </a:p>
          <a:p>
            <a:r>
              <a:rPr lang="en-AU" altLang="en-US"/>
              <a:t>also defines authentication protocols </a:t>
            </a:r>
          </a:p>
          <a:p>
            <a:r>
              <a:rPr lang="en-AU" altLang="en-US"/>
              <a:t>uses public-key crypto &amp; digital signatures </a:t>
            </a:r>
          </a:p>
          <a:p>
            <a:pPr lvl="1"/>
            <a:r>
              <a:rPr lang="en-AU" altLang="en-US"/>
              <a:t>algorithms not standardised, but RSA recommended</a:t>
            </a:r>
          </a:p>
          <a:p>
            <a:r>
              <a:rPr lang="en-AU" altLang="en-US"/>
              <a:t>X.509 certificates are widely used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FEDE439F-BC37-58DB-E11B-61F3F3C00E25}"/>
              </a:ext>
            </a:extLst>
          </p:cNvPr>
          <p:cNvSpPr>
            <a:spLocks noGrp="1" noChangeArrowheads="1"/>
          </p:cNvSpPr>
          <p:nvPr>
            <p:ph type="title"/>
          </p:nvPr>
        </p:nvSpPr>
        <p:spPr>
          <a:xfrm>
            <a:off x="1609165" y="0"/>
            <a:ext cx="10515600" cy="1325563"/>
          </a:xfrm>
        </p:spPr>
        <p:txBody>
          <a:bodyPr/>
          <a:lstStyle/>
          <a:p>
            <a:r>
              <a:rPr lang="en-AU" altLang="en-US" dirty="0"/>
              <a:t>X.509 Certificates</a:t>
            </a:r>
          </a:p>
        </p:txBody>
      </p:sp>
      <p:sp>
        <p:nvSpPr>
          <p:cNvPr id="57347" name="Rectangle 3">
            <a:extLst>
              <a:ext uri="{FF2B5EF4-FFF2-40B4-BE49-F238E27FC236}">
                <a16:creationId xmlns:a16="http://schemas.microsoft.com/office/drawing/2014/main" id="{7012F934-BB37-004C-AD5E-70F18B24253B}"/>
              </a:ext>
            </a:extLst>
          </p:cNvPr>
          <p:cNvSpPr>
            <a:spLocks noGrp="1" noChangeArrowheads="1"/>
          </p:cNvSpPr>
          <p:nvPr>
            <p:ph type="body" idx="1"/>
          </p:nvPr>
        </p:nvSpPr>
        <p:spPr/>
        <p:txBody>
          <a:bodyPr>
            <a:normAutofit lnSpcReduction="10000"/>
          </a:bodyPr>
          <a:lstStyle/>
          <a:p>
            <a:pPr>
              <a:lnSpc>
                <a:spcPct val="90000"/>
              </a:lnSpc>
            </a:pPr>
            <a:r>
              <a:rPr lang="en-AU" altLang="en-US" sz="2400"/>
              <a:t>issued by a Certification Authority (CA), containing: </a:t>
            </a:r>
          </a:p>
          <a:p>
            <a:pPr lvl="1">
              <a:lnSpc>
                <a:spcPct val="90000"/>
              </a:lnSpc>
            </a:pPr>
            <a:r>
              <a:rPr lang="en-AU" altLang="en-US" sz="2000"/>
              <a:t>version (1, 2, or 3) </a:t>
            </a:r>
          </a:p>
          <a:p>
            <a:pPr lvl="1">
              <a:lnSpc>
                <a:spcPct val="90000"/>
              </a:lnSpc>
            </a:pPr>
            <a:r>
              <a:rPr lang="en-AU" altLang="en-US" sz="2000"/>
              <a:t>serial number (unique within CA) identifying certificate </a:t>
            </a:r>
          </a:p>
          <a:p>
            <a:pPr lvl="1">
              <a:lnSpc>
                <a:spcPct val="90000"/>
              </a:lnSpc>
            </a:pPr>
            <a:r>
              <a:rPr lang="en-AU" altLang="en-US" sz="2000"/>
              <a:t>signature algorithm identifier </a:t>
            </a:r>
          </a:p>
          <a:p>
            <a:pPr lvl="1">
              <a:lnSpc>
                <a:spcPct val="90000"/>
              </a:lnSpc>
            </a:pPr>
            <a:r>
              <a:rPr lang="en-AU" altLang="en-US" sz="2000"/>
              <a:t>issuer X.500 name (CA) </a:t>
            </a:r>
          </a:p>
          <a:p>
            <a:pPr lvl="1">
              <a:lnSpc>
                <a:spcPct val="90000"/>
              </a:lnSpc>
            </a:pPr>
            <a:r>
              <a:rPr lang="en-AU" altLang="en-US" sz="2000"/>
              <a:t>period of validity (from - to dates) </a:t>
            </a:r>
          </a:p>
          <a:p>
            <a:pPr lvl="1">
              <a:lnSpc>
                <a:spcPct val="90000"/>
              </a:lnSpc>
            </a:pPr>
            <a:r>
              <a:rPr lang="en-AU" altLang="en-US" sz="2000"/>
              <a:t>subject X.500 name (name of owner) </a:t>
            </a:r>
          </a:p>
          <a:p>
            <a:pPr lvl="1">
              <a:lnSpc>
                <a:spcPct val="90000"/>
              </a:lnSpc>
            </a:pPr>
            <a:r>
              <a:rPr lang="en-AU" altLang="en-US" sz="2000"/>
              <a:t>subject public-key info (algorithm, parameters, key) </a:t>
            </a:r>
          </a:p>
          <a:p>
            <a:pPr lvl="1">
              <a:lnSpc>
                <a:spcPct val="90000"/>
              </a:lnSpc>
            </a:pPr>
            <a:r>
              <a:rPr lang="en-AU" altLang="en-US" sz="2000"/>
              <a:t>issuer unique identifier (v2+) </a:t>
            </a:r>
          </a:p>
          <a:p>
            <a:pPr lvl="1">
              <a:lnSpc>
                <a:spcPct val="90000"/>
              </a:lnSpc>
            </a:pPr>
            <a:r>
              <a:rPr lang="en-AU" altLang="en-US" sz="2000"/>
              <a:t>subject unique identifier (v2+) </a:t>
            </a:r>
          </a:p>
          <a:p>
            <a:pPr lvl="1">
              <a:lnSpc>
                <a:spcPct val="90000"/>
              </a:lnSpc>
            </a:pPr>
            <a:r>
              <a:rPr lang="en-AU" altLang="en-US" sz="2000"/>
              <a:t>extension fields (v3) </a:t>
            </a:r>
          </a:p>
          <a:p>
            <a:pPr lvl="1">
              <a:lnSpc>
                <a:spcPct val="90000"/>
              </a:lnSpc>
            </a:pPr>
            <a:r>
              <a:rPr lang="en-AU" altLang="en-US" sz="2000"/>
              <a:t>signature (of hash of all fields in certificate) </a:t>
            </a:r>
          </a:p>
          <a:p>
            <a:pPr>
              <a:lnSpc>
                <a:spcPct val="90000"/>
              </a:lnSpc>
            </a:pPr>
            <a:r>
              <a:rPr lang="en-US" altLang="en-US" sz="2400"/>
              <a:t>notation </a:t>
            </a:r>
            <a:r>
              <a:rPr lang="en-US" altLang="en-US" sz="2400">
                <a:latin typeface="Courier New" panose="02070309020205020404" pitchFamily="49" charset="0"/>
              </a:rPr>
              <a:t>CA&lt;&lt;A&gt;&gt;</a:t>
            </a:r>
            <a:r>
              <a:rPr lang="en-US" altLang="en-US" sz="2400"/>
              <a:t> denotes certificate for A signed by CA</a:t>
            </a:r>
            <a:endParaRPr lang="en-AU"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2E796F6-7CBD-5285-434E-9B638D862B01}"/>
              </a:ext>
            </a:extLst>
          </p:cNvPr>
          <p:cNvSpPr>
            <a:spLocks noGrp="1" noChangeArrowheads="1"/>
          </p:cNvSpPr>
          <p:nvPr>
            <p:ph type="title"/>
          </p:nvPr>
        </p:nvSpPr>
        <p:spPr>
          <a:xfrm>
            <a:off x="1510553" y="-110004"/>
            <a:ext cx="10515600" cy="1325563"/>
          </a:xfrm>
        </p:spPr>
        <p:txBody>
          <a:bodyPr/>
          <a:lstStyle/>
          <a:p>
            <a:r>
              <a:rPr lang="en-US" altLang="en-US" dirty="0"/>
              <a:t>Obtaining a </a:t>
            </a:r>
            <a:r>
              <a:rPr lang="en-AU" altLang="en-US" dirty="0"/>
              <a:t>Certificate </a:t>
            </a:r>
          </a:p>
        </p:txBody>
      </p:sp>
      <p:sp>
        <p:nvSpPr>
          <p:cNvPr id="61443" name="Rectangle 3">
            <a:extLst>
              <a:ext uri="{FF2B5EF4-FFF2-40B4-BE49-F238E27FC236}">
                <a16:creationId xmlns:a16="http://schemas.microsoft.com/office/drawing/2014/main" id="{3737599C-9C72-8395-6D95-8CF63EFCE188}"/>
              </a:ext>
            </a:extLst>
          </p:cNvPr>
          <p:cNvSpPr>
            <a:spLocks noGrp="1" noChangeArrowheads="1"/>
          </p:cNvSpPr>
          <p:nvPr>
            <p:ph type="body" idx="1"/>
          </p:nvPr>
        </p:nvSpPr>
        <p:spPr/>
        <p:txBody>
          <a:bodyPr/>
          <a:lstStyle/>
          <a:p>
            <a:r>
              <a:rPr lang="en-AU" altLang="en-US"/>
              <a:t>any user with access to CA can get any certificate from it </a:t>
            </a:r>
          </a:p>
          <a:p>
            <a:r>
              <a:rPr lang="en-AU" altLang="en-US"/>
              <a:t>only the CA can modify a certificate </a:t>
            </a:r>
          </a:p>
          <a:p>
            <a:r>
              <a:rPr lang="en-AU" altLang="en-US"/>
              <a:t>because cannot be forged, certificates can be placed in a public directory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95DC1C4-E318-7628-E216-6BFD4C5F28BB}"/>
              </a:ext>
            </a:extLst>
          </p:cNvPr>
          <p:cNvSpPr>
            <a:spLocks noGrp="1" noChangeArrowheads="1"/>
          </p:cNvSpPr>
          <p:nvPr>
            <p:ph type="title"/>
          </p:nvPr>
        </p:nvSpPr>
        <p:spPr>
          <a:xfrm>
            <a:off x="1420906" y="-110004"/>
            <a:ext cx="10515600" cy="1325563"/>
          </a:xfrm>
        </p:spPr>
        <p:txBody>
          <a:bodyPr/>
          <a:lstStyle/>
          <a:p>
            <a:r>
              <a:rPr lang="en-AU" altLang="en-US" dirty="0"/>
              <a:t>Authentication Procedures</a:t>
            </a:r>
          </a:p>
        </p:txBody>
      </p:sp>
      <p:sp>
        <p:nvSpPr>
          <p:cNvPr id="68611" name="Rectangle 3">
            <a:extLst>
              <a:ext uri="{FF2B5EF4-FFF2-40B4-BE49-F238E27FC236}">
                <a16:creationId xmlns:a16="http://schemas.microsoft.com/office/drawing/2014/main" id="{14180540-09B8-0345-80BC-58055B9D299F}"/>
              </a:ext>
            </a:extLst>
          </p:cNvPr>
          <p:cNvSpPr>
            <a:spLocks noGrp="1" noChangeArrowheads="1"/>
          </p:cNvSpPr>
          <p:nvPr>
            <p:ph type="body" idx="1"/>
          </p:nvPr>
        </p:nvSpPr>
        <p:spPr/>
        <p:txBody>
          <a:bodyPr/>
          <a:lstStyle/>
          <a:p>
            <a:r>
              <a:rPr lang="en-AU" altLang="en-US"/>
              <a:t>X.509 includes three alternative authentication procedures: </a:t>
            </a:r>
          </a:p>
          <a:p>
            <a:r>
              <a:rPr lang="en-AU" altLang="en-US"/>
              <a:t>One-Way Authentication </a:t>
            </a:r>
          </a:p>
          <a:p>
            <a:r>
              <a:rPr lang="en-AU" altLang="en-US"/>
              <a:t>Two-Way Authentication </a:t>
            </a:r>
          </a:p>
          <a:p>
            <a:r>
              <a:rPr lang="en-AU" altLang="en-US"/>
              <a:t>Three-Way Authentication </a:t>
            </a:r>
          </a:p>
          <a:p>
            <a:r>
              <a:rPr lang="en-US" altLang="en-US"/>
              <a:t>all use public-key signatures</a:t>
            </a:r>
            <a:endParaRPr lang="en-AU"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306539A-8992-3324-361B-137DBBD0A8A1}"/>
              </a:ext>
            </a:extLst>
          </p:cNvPr>
          <p:cNvSpPr>
            <a:spLocks noGrp="1" noChangeArrowheads="1"/>
          </p:cNvSpPr>
          <p:nvPr>
            <p:ph type="title"/>
          </p:nvPr>
        </p:nvSpPr>
        <p:spPr/>
        <p:txBody>
          <a:bodyPr/>
          <a:lstStyle/>
          <a:p>
            <a:r>
              <a:rPr lang="en-US" altLang="en-US"/>
              <a:t>Summary</a:t>
            </a:r>
            <a:endParaRPr lang="en-AU" altLang="en-US"/>
          </a:p>
        </p:txBody>
      </p:sp>
      <p:sp>
        <p:nvSpPr>
          <p:cNvPr id="45059" name="Rectangle 3">
            <a:extLst>
              <a:ext uri="{FF2B5EF4-FFF2-40B4-BE49-F238E27FC236}">
                <a16:creationId xmlns:a16="http://schemas.microsoft.com/office/drawing/2014/main" id="{C137929E-9D9D-D096-70E6-04D3FB51D134}"/>
              </a:ext>
            </a:extLst>
          </p:cNvPr>
          <p:cNvSpPr>
            <a:spLocks noGrp="1" noChangeArrowheads="1"/>
          </p:cNvSpPr>
          <p:nvPr>
            <p:ph type="body" idx="1"/>
          </p:nvPr>
        </p:nvSpPr>
        <p:spPr/>
        <p:txBody>
          <a:bodyPr/>
          <a:lstStyle/>
          <a:p>
            <a:r>
              <a:rPr lang="en-US" altLang="en-US" dirty="0"/>
              <a:t>have considered:</a:t>
            </a:r>
          </a:p>
          <a:p>
            <a:pPr lvl="1"/>
            <a:r>
              <a:rPr lang="en-US" altLang="en-US" dirty="0"/>
              <a:t>Kerberos </a:t>
            </a:r>
            <a:r>
              <a:rPr lang="en-AU" altLang="en-US" dirty="0"/>
              <a:t>trusted key server system</a:t>
            </a:r>
          </a:p>
          <a:p>
            <a:pPr lvl="1"/>
            <a:r>
              <a:rPr lang="en-US" altLang="en-US" dirty="0"/>
              <a:t>X.509 authentication and certificates</a:t>
            </a:r>
          </a:p>
          <a:p>
            <a:pPr lvl="1"/>
            <a:endParaRPr lang="en-US" altLang="en-US" dirty="0"/>
          </a:p>
          <a:p>
            <a:pPr lvl="1"/>
            <a:endParaRPr lang="en-AU"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9BFA7B9-D8B5-8794-80D7-0173E52A5EEE}"/>
              </a:ext>
            </a:extLst>
          </p:cNvPr>
          <p:cNvSpPr>
            <a:spLocks noGrp="1" noChangeArrowheads="1"/>
          </p:cNvSpPr>
          <p:nvPr>
            <p:ph type="title"/>
          </p:nvPr>
        </p:nvSpPr>
        <p:spPr>
          <a:xfrm>
            <a:off x="1676400" y="18255"/>
            <a:ext cx="10515600" cy="1325563"/>
          </a:xfrm>
        </p:spPr>
        <p:txBody>
          <a:bodyPr/>
          <a:lstStyle/>
          <a:p>
            <a:r>
              <a:rPr lang="en-AU" altLang="en-US" dirty="0"/>
              <a:t>Authentication Applications</a:t>
            </a:r>
          </a:p>
        </p:txBody>
      </p:sp>
      <p:sp>
        <p:nvSpPr>
          <p:cNvPr id="46083" name="Rectangle 3">
            <a:extLst>
              <a:ext uri="{FF2B5EF4-FFF2-40B4-BE49-F238E27FC236}">
                <a16:creationId xmlns:a16="http://schemas.microsoft.com/office/drawing/2014/main" id="{ED1EAE1D-49ED-8E32-2DED-7BC0D85CF2B4}"/>
              </a:ext>
            </a:extLst>
          </p:cNvPr>
          <p:cNvSpPr>
            <a:spLocks noGrp="1" noChangeArrowheads="1"/>
          </p:cNvSpPr>
          <p:nvPr>
            <p:ph type="body" idx="1"/>
          </p:nvPr>
        </p:nvSpPr>
        <p:spPr/>
        <p:txBody>
          <a:bodyPr/>
          <a:lstStyle/>
          <a:p>
            <a:r>
              <a:rPr lang="en-US" altLang="en-US"/>
              <a:t>will consider authentication functions</a:t>
            </a:r>
          </a:p>
          <a:p>
            <a:r>
              <a:rPr lang="en-US" altLang="en-US"/>
              <a:t>developed to support application-level authentication &amp; digital signatures</a:t>
            </a:r>
          </a:p>
          <a:p>
            <a:r>
              <a:rPr lang="en-US" altLang="en-US"/>
              <a:t>will consider Kerberos – a private-key authentication service</a:t>
            </a:r>
          </a:p>
          <a:p>
            <a:r>
              <a:rPr lang="en-US" altLang="en-US"/>
              <a:t>then X.509 - a public-key directory authentication service</a:t>
            </a:r>
            <a:endParaRPr lang="en-AU"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6C66F25-AB5F-79B2-7BA3-27D6F845CDA1}"/>
              </a:ext>
            </a:extLst>
          </p:cNvPr>
          <p:cNvSpPr>
            <a:spLocks noGrp="1" noChangeArrowheads="1"/>
          </p:cNvSpPr>
          <p:nvPr>
            <p:ph type="title"/>
          </p:nvPr>
        </p:nvSpPr>
        <p:spPr>
          <a:xfrm>
            <a:off x="1474694" y="-110004"/>
            <a:ext cx="10515600" cy="1325563"/>
          </a:xfrm>
        </p:spPr>
        <p:txBody>
          <a:bodyPr/>
          <a:lstStyle/>
          <a:p>
            <a:r>
              <a:rPr lang="en-AU" altLang="en-US" dirty="0"/>
              <a:t>Kerberos</a:t>
            </a:r>
          </a:p>
        </p:txBody>
      </p:sp>
      <p:sp>
        <p:nvSpPr>
          <p:cNvPr id="47107" name="Rectangle 3">
            <a:extLst>
              <a:ext uri="{FF2B5EF4-FFF2-40B4-BE49-F238E27FC236}">
                <a16:creationId xmlns:a16="http://schemas.microsoft.com/office/drawing/2014/main" id="{BB70C838-8E43-7512-3D38-1D3BC9013E93}"/>
              </a:ext>
            </a:extLst>
          </p:cNvPr>
          <p:cNvSpPr>
            <a:spLocks noGrp="1" noChangeArrowheads="1"/>
          </p:cNvSpPr>
          <p:nvPr>
            <p:ph type="body" idx="1"/>
          </p:nvPr>
        </p:nvSpPr>
        <p:spPr/>
        <p:txBody>
          <a:bodyPr/>
          <a:lstStyle/>
          <a:p>
            <a:r>
              <a:rPr lang="en-AU" altLang="en-US"/>
              <a:t>trusted key server system from MIT </a:t>
            </a:r>
          </a:p>
          <a:p>
            <a:r>
              <a:rPr lang="en-AU" altLang="en-US"/>
              <a:t>provides centralised private-key third-party authentication in a distributed network</a:t>
            </a:r>
          </a:p>
          <a:p>
            <a:pPr lvl="1"/>
            <a:r>
              <a:rPr lang="en-AU" altLang="en-US"/>
              <a:t>allows users access to services distributed through network</a:t>
            </a:r>
          </a:p>
          <a:p>
            <a:pPr lvl="1"/>
            <a:r>
              <a:rPr lang="en-AU" altLang="en-US"/>
              <a:t>without needing to trust all workstations</a:t>
            </a:r>
          </a:p>
          <a:p>
            <a:pPr lvl="1"/>
            <a:r>
              <a:rPr lang="en-AU" altLang="en-US"/>
              <a:t>rather all trust a central authentication server</a:t>
            </a:r>
          </a:p>
          <a:p>
            <a:r>
              <a:rPr lang="en-AU" altLang="en-US"/>
              <a:t>two versions in use: 4 &amp; 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421EEC2-CB84-7D31-05DE-1FEED0C355E6}"/>
              </a:ext>
            </a:extLst>
          </p:cNvPr>
          <p:cNvSpPr>
            <a:spLocks noGrp="1" noChangeArrowheads="1"/>
          </p:cNvSpPr>
          <p:nvPr>
            <p:ph type="title"/>
          </p:nvPr>
        </p:nvSpPr>
        <p:spPr>
          <a:xfrm>
            <a:off x="1447800" y="-83111"/>
            <a:ext cx="10515600" cy="1325563"/>
          </a:xfrm>
        </p:spPr>
        <p:txBody>
          <a:bodyPr/>
          <a:lstStyle/>
          <a:p>
            <a:r>
              <a:rPr lang="en-AU" altLang="en-US" dirty="0"/>
              <a:t>Kerberos Requirements</a:t>
            </a:r>
          </a:p>
        </p:txBody>
      </p:sp>
      <p:sp>
        <p:nvSpPr>
          <p:cNvPr id="49155" name="Rectangle 3">
            <a:extLst>
              <a:ext uri="{FF2B5EF4-FFF2-40B4-BE49-F238E27FC236}">
                <a16:creationId xmlns:a16="http://schemas.microsoft.com/office/drawing/2014/main" id="{7E9D9AD6-7615-A234-663A-61E802D1FAA0}"/>
              </a:ext>
            </a:extLst>
          </p:cNvPr>
          <p:cNvSpPr>
            <a:spLocks noGrp="1" noChangeArrowheads="1"/>
          </p:cNvSpPr>
          <p:nvPr>
            <p:ph type="body" idx="1"/>
          </p:nvPr>
        </p:nvSpPr>
        <p:spPr/>
        <p:txBody>
          <a:bodyPr/>
          <a:lstStyle/>
          <a:p>
            <a:r>
              <a:rPr lang="en-US" altLang="en-US"/>
              <a:t>its first report identified requirements as:</a:t>
            </a:r>
          </a:p>
          <a:p>
            <a:pPr lvl="1"/>
            <a:r>
              <a:rPr lang="en-US" altLang="en-US"/>
              <a:t>secure</a:t>
            </a:r>
          </a:p>
          <a:p>
            <a:pPr lvl="1"/>
            <a:r>
              <a:rPr lang="en-US" altLang="en-US"/>
              <a:t>reliable</a:t>
            </a:r>
          </a:p>
          <a:p>
            <a:pPr lvl="1"/>
            <a:r>
              <a:rPr lang="en-US" altLang="en-US"/>
              <a:t>transparent</a:t>
            </a:r>
          </a:p>
          <a:p>
            <a:pPr lvl="1"/>
            <a:r>
              <a:rPr lang="en-US" altLang="en-US"/>
              <a:t>scalable</a:t>
            </a:r>
          </a:p>
          <a:p>
            <a:r>
              <a:rPr lang="en-US" altLang="en-US"/>
              <a:t>implemented using an authentication protocol based on Needham-Schroeder</a:t>
            </a:r>
            <a:endParaRPr lang="en-AU"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F47B09F3-2BD0-306F-6CD6-9355048C2506}"/>
              </a:ext>
            </a:extLst>
          </p:cNvPr>
          <p:cNvSpPr>
            <a:spLocks noGrp="1" noChangeArrowheads="1"/>
          </p:cNvSpPr>
          <p:nvPr>
            <p:ph type="title"/>
          </p:nvPr>
        </p:nvSpPr>
        <p:spPr>
          <a:xfrm>
            <a:off x="1447800" y="-83110"/>
            <a:ext cx="10515600" cy="1325563"/>
          </a:xfrm>
        </p:spPr>
        <p:txBody>
          <a:bodyPr/>
          <a:lstStyle/>
          <a:p>
            <a:r>
              <a:rPr lang="en-AU" altLang="en-US" dirty="0"/>
              <a:t>Kerberos v4 Overview</a:t>
            </a:r>
          </a:p>
        </p:txBody>
      </p:sp>
      <p:sp>
        <p:nvSpPr>
          <p:cNvPr id="51203" name="Rectangle 3">
            <a:extLst>
              <a:ext uri="{FF2B5EF4-FFF2-40B4-BE49-F238E27FC236}">
                <a16:creationId xmlns:a16="http://schemas.microsoft.com/office/drawing/2014/main" id="{34D480A3-7882-ABBE-67BF-827FE0C02538}"/>
              </a:ext>
            </a:extLst>
          </p:cNvPr>
          <p:cNvSpPr>
            <a:spLocks noGrp="1" noChangeArrowheads="1"/>
          </p:cNvSpPr>
          <p:nvPr>
            <p:ph type="body" idx="1"/>
          </p:nvPr>
        </p:nvSpPr>
        <p:spPr/>
        <p:txBody>
          <a:bodyPr/>
          <a:lstStyle/>
          <a:p>
            <a:r>
              <a:rPr lang="en-AU" altLang="en-US"/>
              <a:t>a basic third-party authentication scheme</a:t>
            </a:r>
          </a:p>
          <a:p>
            <a:r>
              <a:rPr lang="en-AU" altLang="en-US"/>
              <a:t>have an Authentication Server (AS) </a:t>
            </a:r>
          </a:p>
          <a:p>
            <a:pPr lvl="1"/>
            <a:r>
              <a:rPr lang="en-AU" altLang="en-US"/>
              <a:t>users initially negotiate with AS to identify self </a:t>
            </a:r>
          </a:p>
          <a:p>
            <a:pPr lvl="1"/>
            <a:r>
              <a:rPr lang="en-AU" altLang="en-US"/>
              <a:t>AS provides a non-corruptible authentication credential (ticket granting ticket TGT) </a:t>
            </a:r>
          </a:p>
          <a:p>
            <a:r>
              <a:rPr lang="en-US" altLang="en-US"/>
              <a:t>have a Ticket Granting server (TGS)</a:t>
            </a:r>
            <a:endParaRPr lang="en-AU" altLang="en-US"/>
          </a:p>
          <a:p>
            <a:pPr lvl="1"/>
            <a:r>
              <a:rPr lang="en-AU" altLang="en-US"/>
              <a:t>users subsequently request access to other services from TGS on basis of users TGT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6">
            <a:extLst>
              <a:ext uri="{FF2B5EF4-FFF2-40B4-BE49-F238E27FC236}">
                <a16:creationId xmlns:a16="http://schemas.microsoft.com/office/drawing/2014/main" id="{CC119164-7C95-8DD2-5488-31C270821F86}"/>
              </a:ext>
            </a:extLst>
          </p:cNvPr>
          <p:cNvSpPr>
            <a:spLocks noGrp="1" noChangeArrowheads="1"/>
          </p:cNvSpPr>
          <p:nvPr>
            <p:ph type="title"/>
          </p:nvPr>
        </p:nvSpPr>
        <p:spPr>
          <a:xfrm>
            <a:off x="1483659" y="-65181"/>
            <a:ext cx="10515600" cy="1325563"/>
          </a:xfrm>
        </p:spPr>
        <p:txBody>
          <a:bodyPr/>
          <a:lstStyle/>
          <a:p>
            <a:r>
              <a:rPr lang="en-AU" altLang="en-US" dirty="0"/>
              <a:t>Kerberos v4 Dialogue</a:t>
            </a:r>
          </a:p>
        </p:txBody>
      </p:sp>
      <p:sp>
        <p:nvSpPr>
          <p:cNvPr id="81923" name="Rectangle 1027">
            <a:extLst>
              <a:ext uri="{FF2B5EF4-FFF2-40B4-BE49-F238E27FC236}">
                <a16:creationId xmlns:a16="http://schemas.microsoft.com/office/drawing/2014/main" id="{7D40B540-5A32-116B-0098-672136F5A62F}"/>
              </a:ext>
            </a:extLst>
          </p:cNvPr>
          <p:cNvSpPr>
            <a:spLocks noGrp="1" noChangeArrowheads="1"/>
          </p:cNvSpPr>
          <p:nvPr>
            <p:ph type="body" idx="1"/>
          </p:nvPr>
        </p:nvSpPr>
        <p:spPr/>
        <p:txBody>
          <a:bodyPr/>
          <a:lstStyle/>
          <a:p>
            <a:pPr marL="609600" indent="-609600">
              <a:buFont typeface="Times" panose="02020603050405020304" pitchFamily="18" charset="0"/>
              <a:buAutoNum type="arabicPeriod"/>
            </a:pPr>
            <a:r>
              <a:rPr lang="en-AU" altLang="en-US"/>
              <a:t>obtain ticket granting ticket from AS</a:t>
            </a:r>
          </a:p>
          <a:p>
            <a:pPr marL="990600" lvl="1" indent="-533400">
              <a:buFont typeface="Times" panose="02020603050405020304" pitchFamily="18" charset="0"/>
              <a:buChar char="•"/>
            </a:pPr>
            <a:r>
              <a:rPr lang="en-AU" altLang="en-US"/>
              <a:t>once per session</a:t>
            </a:r>
          </a:p>
          <a:p>
            <a:pPr marL="609600" indent="-609600">
              <a:buFont typeface="Times" panose="02020603050405020304" pitchFamily="18" charset="0"/>
              <a:buAutoNum type="arabicPeriod"/>
            </a:pPr>
            <a:r>
              <a:rPr lang="en-AU" altLang="en-US"/>
              <a:t>obtain service granting ticket from TGT</a:t>
            </a:r>
          </a:p>
          <a:p>
            <a:pPr marL="990600" lvl="1" indent="-533400">
              <a:buFont typeface="Times" panose="02020603050405020304" pitchFamily="18" charset="0"/>
              <a:buChar char="•"/>
            </a:pPr>
            <a:r>
              <a:rPr lang="en-AU" altLang="en-US"/>
              <a:t>for each distinct service required</a:t>
            </a:r>
          </a:p>
          <a:p>
            <a:pPr marL="609600" indent="-609600">
              <a:buFont typeface="Times" panose="02020603050405020304" pitchFamily="18" charset="0"/>
              <a:buAutoNum type="arabicPeriod"/>
            </a:pPr>
            <a:r>
              <a:rPr lang="en-AU" altLang="en-US"/>
              <a:t>client/server exchange to obtain service</a:t>
            </a:r>
          </a:p>
          <a:p>
            <a:pPr marL="990600" lvl="1" indent="-533400">
              <a:buFont typeface="Times" panose="02020603050405020304" pitchFamily="18" charset="0"/>
              <a:buChar char="•"/>
            </a:pPr>
            <a:r>
              <a:rPr lang="en-AU" altLang="en-US"/>
              <a:t>on every service request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3B63772A-AAAF-9707-7D23-9083632073BD}"/>
              </a:ext>
            </a:extLst>
          </p:cNvPr>
          <p:cNvSpPr>
            <a:spLocks noGrp="1" noChangeArrowheads="1"/>
          </p:cNvSpPr>
          <p:nvPr>
            <p:ph type="title"/>
          </p:nvPr>
        </p:nvSpPr>
        <p:spPr>
          <a:xfrm>
            <a:off x="1992313" y="0"/>
            <a:ext cx="8229600" cy="1143000"/>
          </a:xfrm>
        </p:spPr>
        <p:txBody>
          <a:bodyPr/>
          <a:lstStyle/>
          <a:p>
            <a:r>
              <a:rPr lang="en-AU" altLang="en-US"/>
              <a:t>Kerberos 4 Overview</a:t>
            </a:r>
          </a:p>
        </p:txBody>
      </p:sp>
      <p:pic>
        <p:nvPicPr>
          <p:cNvPr id="50182" name="Picture 6">
            <a:extLst>
              <a:ext uri="{FF2B5EF4-FFF2-40B4-BE49-F238E27FC236}">
                <a16:creationId xmlns:a16="http://schemas.microsoft.com/office/drawing/2014/main" id="{C66B4281-0044-1DA1-C7D6-52368B0A18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633" b="9265"/>
          <a:stretch>
            <a:fillRect/>
          </a:stretch>
        </p:blipFill>
        <p:spPr bwMode="auto">
          <a:xfrm>
            <a:off x="2362200" y="1295400"/>
            <a:ext cx="7539038" cy="5016500"/>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26">
            <a:extLst>
              <a:ext uri="{FF2B5EF4-FFF2-40B4-BE49-F238E27FC236}">
                <a16:creationId xmlns:a16="http://schemas.microsoft.com/office/drawing/2014/main" id="{7720D687-1F09-7BA5-F044-552ADFDC3E08}"/>
              </a:ext>
            </a:extLst>
          </p:cNvPr>
          <p:cNvSpPr>
            <a:spLocks noGrp="1" noChangeArrowheads="1"/>
          </p:cNvSpPr>
          <p:nvPr>
            <p:ph type="title"/>
          </p:nvPr>
        </p:nvSpPr>
        <p:spPr>
          <a:xfrm>
            <a:off x="1564341" y="0"/>
            <a:ext cx="10515600" cy="1325563"/>
          </a:xfrm>
        </p:spPr>
        <p:txBody>
          <a:bodyPr/>
          <a:lstStyle/>
          <a:p>
            <a:r>
              <a:rPr lang="en-AU" altLang="en-US" dirty="0"/>
              <a:t>Kerberos Realms</a:t>
            </a:r>
          </a:p>
        </p:txBody>
      </p:sp>
      <p:sp>
        <p:nvSpPr>
          <p:cNvPr id="83971" name="Rectangle 1027">
            <a:extLst>
              <a:ext uri="{FF2B5EF4-FFF2-40B4-BE49-F238E27FC236}">
                <a16:creationId xmlns:a16="http://schemas.microsoft.com/office/drawing/2014/main" id="{E13A28C1-0F6E-3049-579D-E6AA1E658147}"/>
              </a:ext>
            </a:extLst>
          </p:cNvPr>
          <p:cNvSpPr>
            <a:spLocks noGrp="1" noChangeArrowheads="1"/>
          </p:cNvSpPr>
          <p:nvPr>
            <p:ph type="body" idx="1"/>
          </p:nvPr>
        </p:nvSpPr>
        <p:spPr/>
        <p:txBody>
          <a:bodyPr/>
          <a:lstStyle/>
          <a:p>
            <a:r>
              <a:rPr lang="en-US" altLang="en-US"/>
              <a:t>a Kerberos environment consists of:</a:t>
            </a:r>
          </a:p>
          <a:p>
            <a:pPr lvl="1"/>
            <a:r>
              <a:rPr lang="en-US" altLang="en-US"/>
              <a:t>a Kerberos server</a:t>
            </a:r>
          </a:p>
          <a:p>
            <a:pPr lvl="1"/>
            <a:r>
              <a:rPr lang="en-US" altLang="en-US"/>
              <a:t>a number of clients, all registered with server</a:t>
            </a:r>
          </a:p>
          <a:p>
            <a:pPr lvl="1"/>
            <a:r>
              <a:rPr lang="en-US" altLang="en-US"/>
              <a:t>application servers, sharing keys with server</a:t>
            </a:r>
          </a:p>
          <a:p>
            <a:r>
              <a:rPr lang="en-US" altLang="en-US"/>
              <a:t>this is termed a realm</a:t>
            </a:r>
          </a:p>
          <a:p>
            <a:pPr lvl="1"/>
            <a:r>
              <a:rPr lang="en-US" altLang="en-US"/>
              <a:t>typically a single administrative domain</a:t>
            </a:r>
          </a:p>
          <a:p>
            <a:r>
              <a:rPr lang="en-US" altLang="en-US"/>
              <a:t>if have multiple realms, their Kerberos servers must share keys and trust </a:t>
            </a:r>
            <a:endParaRPr lang="en-AU"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B51F326-246E-F2FD-A9B6-91B2B98D5DB9}"/>
              </a:ext>
            </a:extLst>
          </p:cNvPr>
          <p:cNvSpPr>
            <a:spLocks noGrp="1" noChangeArrowheads="1"/>
          </p:cNvSpPr>
          <p:nvPr>
            <p:ph type="title"/>
          </p:nvPr>
        </p:nvSpPr>
        <p:spPr>
          <a:xfrm>
            <a:off x="1447800" y="-136898"/>
            <a:ext cx="10515600" cy="1325563"/>
          </a:xfrm>
        </p:spPr>
        <p:txBody>
          <a:bodyPr/>
          <a:lstStyle/>
          <a:p>
            <a:r>
              <a:rPr lang="en-AU" altLang="en-US" dirty="0"/>
              <a:t>Kerberos Realms</a:t>
            </a:r>
          </a:p>
        </p:txBody>
      </p:sp>
      <p:pic>
        <p:nvPicPr>
          <p:cNvPr id="53253" name="Picture 5">
            <a:extLst>
              <a:ext uri="{FF2B5EF4-FFF2-40B4-BE49-F238E27FC236}">
                <a16:creationId xmlns:a16="http://schemas.microsoft.com/office/drawing/2014/main" id="{0DC318DD-5390-7066-1584-02577B74EA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580" b="12529"/>
          <a:stretch>
            <a:fillRect/>
          </a:stretch>
        </p:blipFill>
        <p:spPr bwMode="auto">
          <a:xfrm>
            <a:off x="3810000" y="1447801"/>
            <a:ext cx="4660900" cy="5059363"/>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1185</TotalTime>
  <Words>1394</Words>
  <Application>Microsoft Office PowerPoint</Application>
  <PresentationFormat>Widescreen</PresentationFormat>
  <Paragraphs>117</Paragraphs>
  <Slides>14</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Courier New</vt:lpstr>
      <vt:lpstr>Helvetica</vt:lpstr>
      <vt:lpstr>Times</vt:lpstr>
      <vt:lpstr>Times New Roman</vt:lpstr>
      <vt:lpstr>Times-Roman</vt:lpstr>
      <vt:lpstr>Office Theme</vt:lpstr>
      <vt:lpstr>PowerPoint Presentation</vt:lpstr>
      <vt:lpstr>Authentication Applications</vt:lpstr>
      <vt:lpstr>Kerberos</vt:lpstr>
      <vt:lpstr>Kerberos Requirements</vt:lpstr>
      <vt:lpstr>Kerberos v4 Overview</vt:lpstr>
      <vt:lpstr>Kerberos v4 Dialogue</vt:lpstr>
      <vt:lpstr>Kerberos 4 Overview</vt:lpstr>
      <vt:lpstr>Kerberos Realms</vt:lpstr>
      <vt:lpstr>Kerberos Realms</vt:lpstr>
      <vt:lpstr>X.509 Authentication Service </vt:lpstr>
      <vt:lpstr>X.509 Certificates</vt:lpstr>
      <vt:lpstr>Obtaining a Certificate </vt:lpstr>
      <vt:lpstr>Authentication Procedures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dc:creator>
  <cp:lastModifiedBy>Rajkamal Gupta</cp:lastModifiedBy>
  <cp:revision>82</cp:revision>
  <dcterms:created xsi:type="dcterms:W3CDTF">2020-10-17T09:21:13Z</dcterms:created>
  <dcterms:modified xsi:type="dcterms:W3CDTF">2022-11-11T09:45:28Z</dcterms:modified>
</cp:coreProperties>
</file>