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75" r:id="rId3"/>
    <p:sldId id="276" r:id="rId4"/>
    <p:sldId id="277" r:id="rId5"/>
    <p:sldId id="278" r:id="rId6"/>
    <p:sldId id="279" r:id="rId7"/>
    <p:sldId id="282" r:id="rId8"/>
    <p:sldId id="284" r:id="rId9"/>
    <p:sldId id="285" r:id="rId10"/>
    <p:sldId id="286" r:id="rId11"/>
    <p:sldId id="296" r:id="rId12"/>
    <p:sldId id="295" r:id="rId13"/>
    <p:sldId id="297" r:id="rId14"/>
    <p:sldId id="289" r:id="rId15"/>
    <p:sldId id="290" r:id="rId16"/>
    <p:sldId id="291" r:id="rId17"/>
    <p:sldId id="298" r:id="rId18"/>
    <p:sldId id="292" r:id="rId19"/>
    <p:sldId id="29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76831-85E4-40A8-BD7C-33C506E634D8}">
          <p14:sldIdLst>
            <p14:sldId id="257"/>
            <p14:sldId id="275"/>
            <p14:sldId id="276"/>
            <p14:sldId id="277"/>
            <p14:sldId id="278"/>
            <p14:sldId id="279"/>
            <p14:sldId id="282"/>
            <p14:sldId id="284"/>
            <p14:sldId id="285"/>
            <p14:sldId id="286"/>
            <p14:sldId id="296"/>
            <p14:sldId id="295"/>
            <p14:sldId id="297"/>
            <p14:sldId id="289"/>
            <p14:sldId id="290"/>
            <p14:sldId id="291"/>
            <p14:sldId id="298"/>
            <p14:sldId id="292"/>
            <p14:sldId id="293"/>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D6D93-1A17-4171-8080-C224A47E9741}" type="datetimeFigureOut">
              <a:rPr lang="en-IN" smtClean="0"/>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E4FEE-6481-4931-9900-94365AF02995}" type="slidenum">
              <a:rPr lang="en-IN" smtClean="0"/>
              <a:t>‹#›</a:t>
            </a:fld>
            <a:endParaRPr lang="en-IN"/>
          </a:p>
        </p:txBody>
      </p:sp>
    </p:spTree>
    <p:extLst>
      <p:ext uri="{BB962C8B-B14F-4D97-AF65-F5344CB8AC3E}">
        <p14:creationId xmlns:p14="http://schemas.microsoft.com/office/powerpoint/2010/main" val="393672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0EFE2C3-E161-46C8-B53A-EFFC3D21E8B3}"/>
              </a:ext>
            </a:extLst>
          </p:cNvPr>
          <p:cNvSpPr>
            <a:spLocks noGrp="1" noChangeArrowheads="1"/>
          </p:cNvSpPr>
          <p:nvPr>
            <p:ph type="sldNum" sz="quarter" idx="5"/>
          </p:nvPr>
        </p:nvSpPr>
        <p:spPr>
          <a:ln/>
        </p:spPr>
        <p:txBody>
          <a:bodyPr/>
          <a:lstStyle/>
          <a:p>
            <a:fld id="{5866E4EC-447B-4FB5-B326-D70726EFE769}" type="slidenum">
              <a:rPr lang="en-AU" altLang="en-US"/>
              <a:pPr/>
              <a:t>2</a:t>
            </a:fld>
            <a:endParaRPr lang="en-AU" altLang="en-US"/>
          </a:p>
        </p:txBody>
      </p:sp>
      <p:sp>
        <p:nvSpPr>
          <p:cNvPr id="47106" name="Rectangle 2">
            <a:extLst>
              <a:ext uri="{FF2B5EF4-FFF2-40B4-BE49-F238E27FC236}">
                <a16:creationId xmlns:a16="http://schemas.microsoft.com/office/drawing/2014/main" id="{3ECA784B-77B5-13A2-0707-360E996AFE5A}"/>
              </a:ext>
            </a:extLst>
          </p:cNvPr>
          <p:cNvSpPr>
            <a:spLocks noRot="1" noChangeArrowheads="1" noTextEdit="1"/>
          </p:cNvSpPr>
          <p:nvPr>
            <p:ph type="sldImg"/>
          </p:nvPr>
        </p:nvSpPr>
        <p:spPr>
          <a:ln/>
        </p:spPr>
      </p:sp>
      <p:sp>
        <p:nvSpPr>
          <p:cNvPr id="47107" name="Rectangle 3">
            <a:extLst>
              <a:ext uri="{FF2B5EF4-FFF2-40B4-BE49-F238E27FC236}">
                <a16:creationId xmlns:a16="http://schemas.microsoft.com/office/drawing/2014/main" id="{6BA9A62F-0653-CEB3-E03E-0DFAE5E41FE3}"/>
              </a:ext>
            </a:extLst>
          </p:cNvPr>
          <p:cNvSpPr>
            <a:spLocks noGrp="1" noChangeArrowheads="1"/>
          </p:cNvSpPr>
          <p:nvPr>
            <p:ph type="body" idx="1"/>
          </p:nvPr>
        </p:nvSpPr>
        <p:spPr/>
        <p:txBody>
          <a:bodyPr/>
          <a:lstStyle/>
          <a:p>
            <a:r>
              <a:rPr lang="en-US" altLang="en-US"/>
              <a:t>In virtually all distributed environments, electronic mail is the most heavily used network-based application. But </a:t>
            </a:r>
            <a:r>
              <a:rPr lang="en-AU" altLang="en-US"/>
              <a:t>current email services are roughly like "postcards”, anyone who wants could pick it up and have a look as its in transit or sitting in the recipients mailbox.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425080-1CCA-5DD0-D1EF-578FB4F3A58E}"/>
              </a:ext>
            </a:extLst>
          </p:cNvPr>
          <p:cNvSpPr>
            <a:spLocks noGrp="1" noChangeArrowheads="1"/>
          </p:cNvSpPr>
          <p:nvPr>
            <p:ph type="sldNum" sz="quarter" idx="5"/>
          </p:nvPr>
        </p:nvSpPr>
        <p:spPr>
          <a:ln/>
        </p:spPr>
        <p:txBody>
          <a:bodyPr/>
          <a:lstStyle/>
          <a:p>
            <a:fld id="{896C0D7F-8B5A-4EFD-B403-E69ED38EFADE}" type="slidenum">
              <a:rPr lang="en-AU" altLang="en-US"/>
              <a:pPr/>
              <a:t>11</a:t>
            </a:fld>
            <a:endParaRPr lang="en-AU" altLang="en-US"/>
          </a:p>
        </p:txBody>
      </p:sp>
      <p:sp>
        <p:nvSpPr>
          <p:cNvPr id="86018" name="Rectangle 2">
            <a:extLst>
              <a:ext uri="{FF2B5EF4-FFF2-40B4-BE49-F238E27FC236}">
                <a16:creationId xmlns:a16="http://schemas.microsoft.com/office/drawing/2014/main" id="{FC084A89-2BF7-EC47-981A-8008AACB3195}"/>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Rectangle 3">
            <a:extLst>
              <a:ext uri="{FF2B5EF4-FFF2-40B4-BE49-F238E27FC236}">
                <a16:creationId xmlns:a16="http://schemas.microsoft.com/office/drawing/2014/main" id="{20758DDD-0581-54FB-7DAE-5C933BF68FA7}"/>
              </a:ext>
            </a:extLst>
          </p:cNvPr>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Stallings Figure 15.3 shows the format of a transmitted PGP message. A message consists of three components: the message component, a signature (optional), and a session key component (optional). </a:t>
            </a:r>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44B024-1B1E-D6E0-A26B-8C00D09D2A33}"/>
              </a:ext>
            </a:extLst>
          </p:cNvPr>
          <p:cNvSpPr>
            <a:spLocks noGrp="1" noChangeArrowheads="1"/>
          </p:cNvSpPr>
          <p:nvPr>
            <p:ph type="sldNum" sz="quarter" idx="5"/>
          </p:nvPr>
        </p:nvSpPr>
        <p:spPr>
          <a:ln/>
        </p:spPr>
        <p:txBody>
          <a:bodyPr/>
          <a:lstStyle/>
          <a:p>
            <a:fld id="{8858479D-04D5-4FF6-B133-76EF03AD4ABD}" type="slidenum">
              <a:rPr lang="en-AU" altLang="en-US"/>
              <a:pPr/>
              <a:t>12</a:t>
            </a:fld>
            <a:endParaRPr lang="en-AU" altLang="en-US"/>
          </a:p>
        </p:txBody>
      </p:sp>
      <p:sp>
        <p:nvSpPr>
          <p:cNvPr id="83970" name="Rectangle 2">
            <a:extLst>
              <a:ext uri="{FF2B5EF4-FFF2-40B4-BE49-F238E27FC236}">
                <a16:creationId xmlns:a16="http://schemas.microsoft.com/office/drawing/2014/main" id="{78C8E106-036D-4CAC-67E2-524B8F7056D7}"/>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3971" name="Rectangle 3">
            <a:extLst>
              <a:ext uri="{FF2B5EF4-FFF2-40B4-BE49-F238E27FC236}">
                <a16:creationId xmlns:a16="http://schemas.microsoft.com/office/drawing/2014/main" id="{7D92379B-9B77-C35C-53D1-9D44807AD814}"/>
              </a:ext>
            </a:extLst>
          </p:cNvPr>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Stallings Figure 15.5 illustrates how these key rings are used in message transmission to implement the various PGP crypto services (ignoring compression and radix-64 conversion for simplicity).</a:t>
            </a:r>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78A043-FF4F-EDE1-0940-C1E3618D7624}"/>
              </a:ext>
            </a:extLst>
          </p:cNvPr>
          <p:cNvSpPr>
            <a:spLocks noGrp="1" noChangeArrowheads="1"/>
          </p:cNvSpPr>
          <p:nvPr>
            <p:ph type="sldNum" sz="quarter" idx="5"/>
          </p:nvPr>
        </p:nvSpPr>
        <p:spPr>
          <a:ln/>
        </p:spPr>
        <p:txBody>
          <a:bodyPr/>
          <a:lstStyle/>
          <a:p>
            <a:fld id="{C35403E6-C101-430B-9727-B2AE19F2F4CA}" type="slidenum">
              <a:rPr lang="en-AU" altLang="en-US"/>
              <a:pPr/>
              <a:t>13</a:t>
            </a:fld>
            <a:endParaRPr lang="en-AU" altLang="en-US"/>
          </a:p>
        </p:txBody>
      </p:sp>
      <p:sp>
        <p:nvSpPr>
          <p:cNvPr id="89090" name="Rectangle 2">
            <a:extLst>
              <a:ext uri="{FF2B5EF4-FFF2-40B4-BE49-F238E27FC236}">
                <a16:creationId xmlns:a16="http://schemas.microsoft.com/office/drawing/2014/main" id="{4F742974-6BC8-3C79-ECE8-5038A443A965}"/>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9091" name="Rectangle 3">
            <a:extLst>
              <a:ext uri="{FF2B5EF4-FFF2-40B4-BE49-F238E27FC236}">
                <a16:creationId xmlns:a16="http://schemas.microsoft.com/office/drawing/2014/main" id="{C7D7247B-95DA-BD45-DE03-607C6332121B}"/>
              </a:ext>
            </a:extLst>
          </p:cNvPr>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Stallings Figure 15.6 then illustrates how these key rings are used in message reception to implement the various PGP crypto services (again ignoring compression and radix-64 conversion for simplicity).</a:t>
            </a:r>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6CE40DA-5F42-4D03-6655-351419ACEFB0}"/>
              </a:ext>
            </a:extLst>
          </p:cNvPr>
          <p:cNvSpPr>
            <a:spLocks noGrp="1" noChangeArrowheads="1"/>
          </p:cNvSpPr>
          <p:nvPr>
            <p:ph type="sldNum" sz="quarter" idx="5"/>
          </p:nvPr>
        </p:nvSpPr>
        <p:spPr>
          <a:ln/>
        </p:spPr>
        <p:txBody>
          <a:bodyPr/>
          <a:lstStyle/>
          <a:p>
            <a:fld id="{80C3568D-8182-456B-BFD7-7B8DDFE517E0}" type="slidenum">
              <a:rPr lang="en-AU" altLang="en-US"/>
              <a:pPr/>
              <a:t>14</a:t>
            </a:fld>
            <a:endParaRPr lang="en-AU" altLang="en-US"/>
          </a:p>
        </p:txBody>
      </p:sp>
      <p:sp>
        <p:nvSpPr>
          <p:cNvPr id="91138" name="Rectangle 2">
            <a:extLst>
              <a:ext uri="{FF2B5EF4-FFF2-40B4-BE49-F238E27FC236}">
                <a16:creationId xmlns:a16="http://schemas.microsoft.com/office/drawing/2014/main" id="{8AC02384-BD95-4F51-AA22-0A1A5EF9D3FC}"/>
              </a:ext>
            </a:extLst>
          </p:cNvPr>
          <p:cNvSpPr>
            <a:spLocks noRot="1" noChangeArrowheads="1" noTextEdit="1"/>
          </p:cNvSpPr>
          <p:nvPr>
            <p:ph type="sldImg"/>
          </p:nvPr>
        </p:nvSpPr>
        <p:spPr>
          <a:ln/>
        </p:spPr>
      </p:sp>
      <p:sp>
        <p:nvSpPr>
          <p:cNvPr id="91139" name="Rectangle 3">
            <a:extLst>
              <a:ext uri="{FF2B5EF4-FFF2-40B4-BE49-F238E27FC236}">
                <a16:creationId xmlns:a16="http://schemas.microsoft.com/office/drawing/2014/main" id="{70282354-5FB1-D215-858F-FBC6634656BD}"/>
              </a:ext>
            </a:extLst>
          </p:cNvPr>
          <p:cNvSpPr>
            <a:spLocks noGrp="1" noChangeArrowheads="1"/>
          </p:cNvSpPr>
          <p:nvPr>
            <p:ph type="body" idx="1"/>
          </p:nvPr>
        </p:nvSpPr>
        <p:spPr/>
        <p:txBody>
          <a:bodyPr/>
          <a:lstStyle/>
          <a:p>
            <a:r>
              <a:rPr lang="en-US" altLang="en-US"/>
              <a:t>S/MIME (Secure/Multipurpose Internet Mail Extension) is a security enhancement to the MIME Internet e-mail format standard, which in turn provided support for varying content types and multi-part messages over the text only support in the original Internet RFC822 email standard. MIME allows encoding of binary data to textual form for transport over traditional RFC822 email systems. S/MIME support is now included in many modern mail agents.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88DAAD-5EF2-C320-0C6B-4E28F3D5210D}"/>
              </a:ext>
            </a:extLst>
          </p:cNvPr>
          <p:cNvSpPr>
            <a:spLocks noGrp="1" noChangeArrowheads="1"/>
          </p:cNvSpPr>
          <p:nvPr>
            <p:ph type="sldNum" sz="quarter" idx="5"/>
          </p:nvPr>
        </p:nvSpPr>
        <p:spPr>
          <a:ln/>
        </p:spPr>
        <p:txBody>
          <a:bodyPr/>
          <a:lstStyle/>
          <a:p>
            <a:fld id="{3C940438-DD5F-43FF-BFCF-3D00561E3898}" type="slidenum">
              <a:rPr lang="en-AU" altLang="en-US"/>
              <a:pPr/>
              <a:t>15</a:t>
            </a:fld>
            <a:endParaRPr lang="en-AU" altLang="en-US"/>
          </a:p>
        </p:txBody>
      </p:sp>
      <p:sp>
        <p:nvSpPr>
          <p:cNvPr id="92162" name="Rectangle 2">
            <a:extLst>
              <a:ext uri="{FF2B5EF4-FFF2-40B4-BE49-F238E27FC236}">
                <a16:creationId xmlns:a16="http://schemas.microsoft.com/office/drawing/2014/main" id="{E6BB7B9D-A454-35AD-9D0D-9B419F135749}"/>
              </a:ext>
            </a:extLst>
          </p:cNvPr>
          <p:cNvSpPr>
            <a:spLocks noRot="1" noChangeArrowheads="1" noTextEdit="1"/>
          </p:cNvSpPr>
          <p:nvPr>
            <p:ph type="sldImg"/>
          </p:nvPr>
        </p:nvSpPr>
        <p:spPr>
          <a:ln/>
        </p:spPr>
      </p:sp>
      <p:sp>
        <p:nvSpPr>
          <p:cNvPr id="92163" name="Rectangle 3">
            <a:extLst>
              <a:ext uri="{FF2B5EF4-FFF2-40B4-BE49-F238E27FC236}">
                <a16:creationId xmlns:a16="http://schemas.microsoft.com/office/drawing/2014/main" id="{15EE0F44-9798-3547-2C55-CC06312058C6}"/>
              </a:ext>
            </a:extLst>
          </p:cNvPr>
          <p:cNvSpPr>
            <a:spLocks noGrp="1" noChangeArrowheads="1"/>
          </p:cNvSpPr>
          <p:nvPr>
            <p:ph type="body" idx="1"/>
          </p:nvPr>
        </p:nvSpPr>
        <p:spPr/>
        <p:txBody>
          <a:bodyPr/>
          <a:lstStyle/>
          <a:p>
            <a:r>
              <a:rPr lang="en-US" altLang="en-US"/>
              <a:t>In terms of general functionality, S/MIME is very similar to PGP. Both offer the ability to sign and/or encrypt messages. S/MIME provides the functions shown.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5947F3-372F-2E33-50B5-D38A81405C6E}"/>
              </a:ext>
            </a:extLst>
          </p:cNvPr>
          <p:cNvSpPr>
            <a:spLocks noGrp="1" noChangeArrowheads="1"/>
          </p:cNvSpPr>
          <p:nvPr>
            <p:ph type="sldNum" sz="quarter" idx="5"/>
          </p:nvPr>
        </p:nvSpPr>
        <p:spPr>
          <a:ln/>
        </p:spPr>
        <p:txBody>
          <a:bodyPr/>
          <a:lstStyle/>
          <a:p>
            <a:fld id="{47052365-5395-40E7-ACE8-0FEBAB210E54}" type="slidenum">
              <a:rPr lang="en-AU" altLang="en-US"/>
              <a:pPr/>
              <a:t>16</a:t>
            </a:fld>
            <a:endParaRPr lang="en-AU" altLang="en-US"/>
          </a:p>
        </p:txBody>
      </p:sp>
      <p:sp>
        <p:nvSpPr>
          <p:cNvPr id="93186" name="Rectangle 2">
            <a:extLst>
              <a:ext uri="{FF2B5EF4-FFF2-40B4-BE49-F238E27FC236}">
                <a16:creationId xmlns:a16="http://schemas.microsoft.com/office/drawing/2014/main" id="{92C023F4-E65F-B8DF-4561-917DF650FFE2}"/>
              </a:ext>
            </a:extLst>
          </p:cNvPr>
          <p:cNvSpPr>
            <a:spLocks noRot="1" noChangeArrowheads="1" noTextEdit="1"/>
          </p:cNvSpPr>
          <p:nvPr>
            <p:ph type="sldImg"/>
          </p:nvPr>
        </p:nvSpPr>
        <p:spPr>
          <a:ln/>
        </p:spPr>
      </p:sp>
      <p:sp>
        <p:nvSpPr>
          <p:cNvPr id="93187" name="Rectangle 3">
            <a:extLst>
              <a:ext uri="{FF2B5EF4-FFF2-40B4-BE49-F238E27FC236}">
                <a16:creationId xmlns:a16="http://schemas.microsoft.com/office/drawing/2014/main" id="{6060EF4D-F2C0-3E52-67EB-174AB1A9ECA1}"/>
              </a:ext>
            </a:extLst>
          </p:cNvPr>
          <p:cNvSpPr>
            <a:spLocks noGrp="1" noChangeArrowheads="1"/>
          </p:cNvSpPr>
          <p:nvPr>
            <p:ph type="body" idx="1"/>
          </p:nvPr>
        </p:nvSpPr>
        <p:spPr/>
        <p:txBody>
          <a:bodyPr/>
          <a:lstStyle/>
          <a:p>
            <a:r>
              <a:rPr lang="en-US" altLang="en-US"/>
              <a:t>S/MIME uses a range of cryptographic algorithms, as shown.</a:t>
            </a:r>
          </a:p>
          <a:p>
            <a:r>
              <a:rPr lang="en-US" altLang="en-US"/>
              <a:t>The S/MIME specification includes a discussion of the procedure for deciding which content encryption algorithm to use, based on the capabilities of all parties.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D5BD766-EFC4-C648-0B7A-380BFF8AFB3A}"/>
              </a:ext>
            </a:extLst>
          </p:cNvPr>
          <p:cNvSpPr>
            <a:spLocks noGrp="1" noChangeArrowheads="1"/>
          </p:cNvSpPr>
          <p:nvPr>
            <p:ph type="sldNum" sz="quarter" idx="5"/>
          </p:nvPr>
        </p:nvSpPr>
        <p:spPr>
          <a:ln/>
        </p:spPr>
        <p:txBody>
          <a:bodyPr/>
          <a:lstStyle/>
          <a:p>
            <a:fld id="{21405FAC-698C-4EEC-9CC4-DFF9D89CE6E1}" type="slidenum">
              <a:rPr lang="en-AU" altLang="en-US"/>
              <a:pPr/>
              <a:t>17</a:t>
            </a:fld>
            <a:endParaRPr lang="en-AU" altLang="en-US"/>
          </a:p>
        </p:txBody>
      </p:sp>
      <p:sp>
        <p:nvSpPr>
          <p:cNvPr id="95234" name="Rectangle 2">
            <a:extLst>
              <a:ext uri="{FF2B5EF4-FFF2-40B4-BE49-F238E27FC236}">
                <a16:creationId xmlns:a16="http://schemas.microsoft.com/office/drawing/2014/main" id="{B720794E-771F-C013-9F4B-A8B5F80A0554}"/>
              </a:ext>
            </a:extLst>
          </p:cNvPr>
          <p:cNvSpPr>
            <a:spLocks noRot="1" noChangeArrowheads="1" noTextEdit="1"/>
          </p:cNvSpPr>
          <p:nvPr>
            <p:ph type="sldImg"/>
          </p:nvPr>
        </p:nvSpPr>
        <p:spPr>
          <a:ln/>
        </p:spPr>
      </p:sp>
      <p:sp>
        <p:nvSpPr>
          <p:cNvPr id="95235" name="Rectangle 3">
            <a:extLst>
              <a:ext uri="{FF2B5EF4-FFF2-40B4-BE49-F238E27FC236}">
                <a16:creationId xmlns:a16="http://schemas.microsoft.com/office/drawing/2014/main" id="{EBDBED4E-79E2-B507-E6DB-E24AD51C8064}"/>
              </a:ext>
            </a:extLst>
          </p:cNvPr>
          <p:cNvSpPr>
            <a:spLocks noGrp="1" noChangeArrowheads="1"/>
          </p:cNvSpPr>
          <p:nvPr>
            <p:ph type="body" idx="1"/>
          </p:nvPr>
        </p:nvSpPr>
        <p:spPr/>
        <p:txBody>
          <a:bodyPr/>
          <a:lstStyle/>
          <a:p>
            <a:r>
              <a:rPr lang="en-US" altLang="en-US"/>
              <a:t>S/MIME secures a MIME entity with a signature, encryption, or both. A MIME entity may be an entire message or one or more of the subparts of the message. The MIME entity plus some security related data, such as algorithm identifiers and certificates, are processed by S/MIME to produce a PKCS, which refers to a set of public-key cryptography specifications issued by RSA Laboratories. A PKCS object is then treated as message content and wrapped in MIME. Have a range of S/MIME content-types, as shown.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4BD46A2-5CD7-54FC-7218-DC1766FD31CB}"/>
              </a:ext>
            </a:extLst>
          </p:cNvPr>
          <p:cNvSpPr>
            <a:spLocks noGrp="1" noChangeArrowheads="1"/>
          </p:cNvSpPr>
          <p:nvPr>
            <p:ph type="sldNum" sz="quarter" idx="5"/>
          </p:nvPr>
        </p:nvSpPr>
        <p:spPr>
          <a:ln/>
        </p:spPr>
        <p:txBody>
          <a:bodyPr/>
          <a:lstStyle/>
          <a:p>
            <a:fld id="{768D75F3-C35A-43A8-8F5B-34B71C671D1D}" type="slidenum">
              <a:rPr lang="en-AU" altLang="en-US"/>
              <a:pPr/>
              <a:t>18</a:t>
            </a:fld>
            <a:endParaRPr lang="en-AU" altLang="en-US"/>
          </a:p>
        </p:txBody>
      </p:sp>
      <p:sp>
        <p:nvSpPr>
          <p:cNvPr id="96258" name="Rectangle 2">
            <a:extLst>
              <a:ext uri="{FF2B5EF4-FFF2-40B4-BE49-F238E27FC236}">
                <a16:creationId xmlns:a16="http://schemas.microsoft.com/office/drawing/2014/main" id="{B77615EF-9D40-D492-46E9-2685D134E9C5}"/>
              </a:ext>
            </a:extLst>
          </p:cNvPr>
          <p:cNvSpPr>
            <a:spLocks noRot="1" noChangeArrowheads="1" noTextEdit="1"/>
          </p:cNvSpPr>
          <p:nvPr>
            <p:ph type="sldImg"/>
          </p:nvPr>
        </p:nvSpPr>
        <p:spPr>
          <a:ln/>
        </p:spPr>
      </p:sp>
      <p:sp>
        <p:nvSpPr>
          <p:cNvPr id="96259" name="Rectangle 3">
            <a:extLst>
              <a:ext uri="{FF2B5EF4-FFF2-40B4-BE49-F238E27FC236}">
                <a16:creationId xmlns:a16="http://schemas.microsoft.com/office/drawing/2014/main" id="{CC63A30D-99DA-29F3-8A21-D61476A828BD}"/>
              </a:ext>
            </a:extLst>
          </p:cNvPr>
          <p:cNvSpPr>
            <a:spLocks noGrp="1" noChangeArrowheads="1"/>
          </p:cNvSpPr>
          <p:nvPr>
            <p:ph type="body" idx="1"/>
          </p:nvPr>
        </p:nvSpPr>
        <p:spPr/>
        <p:txBody>
          <a:bodyPr/>
          <a:lstStyle/>
          <a:p>
            <a:r>
              <a:rPr lang="en-US" altLang="en-US"/>
              <a:t>S/MIME uses public-key certificates that conform to version 3 of X.509 (see Chapter 14). The key-management scheme used by S/MIME is in some ways a hybrid between a strict X.509 certification hierarchy and PGP’s web of trust. S/MIME managers and/or users must configure each client with a list of trusted keys and with certificate revocation lists, needed to verify incoming signatures and to encrypt outgoing messages. But certificates are signed by trusted certification authorities.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09A750F-77DB-F605-9AEF-6AB20D9A2B17}"/>
              </a:ext>
            </a:extLst>
          </p:cNvPr>
          <p:cNvSpPr>
            <a:spLocks noGrp="1" noChangeArrowheads="1"/>
          </p:cNvSpPr>
          <p:nvPr>
            <p:ph type="sldNum" sz="quarter" idx="5"/>
          </p:nvPr>
        </p:nvSpPr>
        <p:spPr>
          <a:ln/>
        </p:spPr>
        <p:txBody>
          <a:bodyPr/>
          <a:lstStyle/>
          <a:p>
            <a:fld id="{E0B60DA3-0EAB-4DE4-ADFB-2D28721852DB}" type="slidenum">
              <a:rPr lang="en-AU" altLang="en-US"/>
              <a:pPr/>
              <a:t>19</a:t>
            </a:fld>
            <a:endParaRPr lang="en-AU" altLang="en-US"/>
          </a:p>
        </p:txBody>
      </p:sp>
      <p:sp>
        <p:nvSpPr>
          <p:cNvPr id="97282" name="Rectangle 1026">
            <a:extLst>
              <a:ext uri="{FF2B5EF4-FFF2-40B4-BE49-F238E27FC236}">
                <a16:creationId xmlns:a16="http://schemas.microsoft.com/office/drawing/2014/main" id="{5508169D-AE58-697C-DA10-CFE23BC2885F}"/>
              </a:ext>
            </a:extLst>
          </p:cNvPr>
          <p:cNvSpPr>
            <a:spLocks noRot="1" noChangeArrowheads="1" noTextEdit="1"/>
          </p:cNvSpPr>
          <p:nvPr>
            <p:ph type="sldImg"/>
          </p:nvPr>
        </p:nvSpPr>
        <p:spPr>
          <a:ln/>
        </p:spPr>
      </p:sp>
      <p:sp>
        <p:nvSpPr>
          <p:cNvPr id="97283" name="Rectangle 1027">
            <a:extLst>
              <a:ext uri="{FF2B5EF4-FFF2-40B4-BE49-F238E27FC236}">
                <a16:creationId xmlns:a16="http://schemas.microsoft.com/office/drawing/2014/main" id="{862BB205-54E7-F9F4-8995-C1BA967E697C}"/>
              </a:ext>
            </a:extLst>
          </p:cNvPr>
          <p:cNvSpPr>
            <a:spLocks noGrp="1" noChangeArrowheads="1"/>
          </p:cNvSpPr>
          <p:nvPr>
            <p:ph type="body" idx="1"/>
          </p:nvPr>
        </p:nvSpPr>
        <p:spPr/>
        <p:txBody>
          <a:bodyPr/>
          <a:lstStyle/>
          <a:p>
            <a:r>
              <a:rPr lang="en-US" altLang="en-US"/>
              <a:t>There are several companies that provide X.509 certification authority (CA) services. Of these, the most widely used is the VeriSign CA service. VeriSign issues X.509 certificates known as Digital IDs. VeriSign provides three levels, or classes, of security for public-key certificates, with increasing levels of checks &amp; hence trust, as shown above, and in Stallings Table 15.8.</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9521BA8-5C7D-CD59-E402-1D99C2740E5C}"/>
              </a:ext>
            </a:extLst>
          </p:cNvPr>
          <p:cNvSpPr>
            <a:spLocks noGrp="1" noChangeArrowheads="1"/>
          </p:cNvSpPr>
          <p:nvPr>
            <p:ph type="sldNum" sz="quarter" idx="5"/>
          </p:nvPr>
        </p:nvSpPr>
        <p:spPr>
          <a:ln/>
        </p:spPr>
        <p:txBody>
          <a:bodyPr/>
          <a:lstStyle/>
          <a:p>
            <a:fld id="{029F75EE-4ABE-4A7C-8E8B-98B7EA4952FE}" type="slidenum">
              <a:rPr lang="en-AU" altLang="en-US"/>
              <a:pPr/>
              <a:t>20</a:t>
            </a:fld>
            <a:endParaRPr lang="en-AU" altLang="en-US"/>
          </a:p>
        </p:txBody>
      </p:sp>
      <p:sp>
        <p:nvSpPr>
          <p:cNvPr id="73730" name="Rectangle 2">
            <a:extLst>
              <a:ext uri="{FF2B5EF4-FFF2-40B4-BE49-F238E27FC236}">
                <a16:creationId xmlns:a16="http://schemas.microsoft.com/office/drawing/2014/main" id="{43B6B568-C360-E7EA-2489-C8D1B61A677B}"/>
              </a:ext>
            </a:extLst>
          </p:cNvPr>
          <p:cNvSpPr>
            <a:spLocks noRot="1" noChangeArrowheads="1" noTextEdit="1"/>
          </p:cNvSpPr>
          <p:nvPr>
            <p:ph type="sldImg"/>
          </p:nvPr>
        </p:nvSpPr>
        <p:spPr>
          <a:ln/>
        </p:spPr>
      </p:sp>
      <p:sp>
        <p:nvSpPr>
          <p:cNvPr id="73731" name="Rectangle 3">
            <a:extLst>
              <a:ext uri="{FF2B5EF4-FFF2-40B4-BE49-F238E27FC236}">
                <a16:creationId xmlns:a16="http://schemas.microsoft.com/office/drawing/2014/main" id="{3BFD79C9-7382-614E-950E-8C30F1FE8B58}"/>
              </a:ext>
            </a:extLst>
          </p:cNvPr>
          <p:cNvSpPr>
            <a:spLocks noGrp="1" noChangeArrowheads="1"/>
          </p:cNvSpPr>
          <p:nvPr>
            <p:ph type="body" idx="1"/>
          </p:nvPr>
        </p:nvSpPr>
        <p:spPr/>
        <p:txBody>
          <a:bodyPr/>
          <a:lstStyle/>
          <a:p>
            <a:r>
              <a:rPr lang="en-US" altLang="en-US"/>
              <a:t>Chapter 15 summary.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438FB8-58CE-B3F1-41BC-4771CC240750}"/>
              </a:ext>
            </a:extLst>
          </p:cNvPr>
          <p:cNvSpPr>
            <a:spLocks noGrp="1" noChangeArrowheads="1"/>
          </p:cNvSpPr>
          <p:nvPr>
            <p:ph type="sldNum" sz="quarter" idx="5"/>
          </p:nvPr>
        </p:nvSpPr>
        <p:spPr>
          <a:ln/>
        </p:spPr>
        <p:txBody>
          <a:bodyPr/>
          <a:lstStyle/>
          <a:p>
            <a:fld id="{50666B4B-172D-451A-B1CE-52F0C6D9D17B}" type="slidenum">
              <a:rPr lang="en-AU" altLang="en-US"/>
              <a:pPr/>
              <a:t>3</a:t>
            </a:fld>
            <a:endParaRPr lang="en-AU" altLang="en-US"/>
          </a:p>
        </p:txBody>
      </p:sp>
      <p:sp>
        <p:nvSpPr>
          <p:cNvPr id="49154" name="Rectangle 2">
            <a:extLst>
              <a:ext uri="{FF2B5EF4-FFF2-40B4-BE49-F238E27FC236}">
                <a16:creationId xmlns:a16="http://schemas.microsoft.com/office/drawing/2014/main" id="{A9D8A154-C8FE-778A-0313-DFE857B4AE0E}"/>
              </a:ext>
            </a:extLst>
          </p:cNvPr>
          <p:cNvSpPr>
            <a:spLocks noRot="1" noChangeArrowheads="1" noTextEdit="1"/>
          </p:cNvSpPr>
          <p:nvPr>
            <p:ph type="sldImg"/>
          </p:nvPr>
        </p:nvSpPr>
        <p:spPr>
          <a:ln/>
        </p:spPr>
      </p:sp>
      <p:sp>
        <p:nvSpPr>
          <p:cNvPr id="49155" name="Rectangle 3">
            <a:extLst>
              <a:ext uri="{FF2B5EF4-FFF2-40B4-BE49-F238E27FC236}">
                <a16:creationId xmlns:a16="http://schemas.microsoft.com/office/drawing/2014/main" id="{F7257EDD-0EA2-844C-342D-B364BCCA3FB7}"/>
              </a:ext>
            </a:extLst>
          </p:cNvPr>
          <p:cNvSpPr>
            <a:spLocks noGrp="1" noChangeArrowheads="1"/>
          </p:cNvSpPr>
          <p:nvPr>
            <p:ph type="body" idx="1"/>
          </p:nvPr>
        </p:nvSpPr>
        <p:spPr/>
        <p:txBody>
          <a:bodyPr/>
          <a:lstStyle/>
          <a:p>
            <a:r>
              <a:rPr lang="en-US" altLang="en-US"/>
              <a:t>With the explosively growing reliance on electronic mail for every conceivable purpose, there grows a demand for authentication and confidentiality services. </a:t>
            </a:r>
            <a:r>
              <a:rPr lang="en-AU" altLang="en-US"/>
              <a:t>What we want is something more akin to standard mail (contents protected inside an envelope) if not registered mail (have confidence about the sender of the mail and its contents). That is, the “classic” security services listed are desired.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44DDFCF-F3E4-3AB8-8F5F-05BEF3E1242A}"/>
              </a:ext>
            </a:extLst>
          </p:cNvPr>
          <p:cNvSpPr>
            <a:spLocks noGrp="1" noChangeArrowheads="1"/>
          </p:cNvSpPr>
          <p:nvPr>
            <p:ph type="sldNum" sz="quarter" idx="5"/>
          </p:nvPr>
        </p:nvSpPr>
        <p:spPr>
          <a:ln/>
        </p:spPr>
        <p:txBody>
          <a:bodyPr/>
          <a:lstStyle/>
          <a:p>
            <a:fld id="{91DBA9A5-57C7-47BC-9398-8D78153B572E}" type="slidenum">
              <a:rPr lang="en-AU" altLang="en-US"/>
              <a:pPr/>
              <a:t>4</a:t>
            </a:fld>
            <a:endParaRPr lang="en-AU" altLang="en-US"/>
          </a:p>
        </p:txBody>
      </p:sp>
      <p:sp>
        <p:nvSpPr>
          <p:cNvPr id="74754" name="Rectangle 2">
            <a:extLst>
              <a:ext uri="{FF2B5EF4-FFF2-40B4-BE49-F238E27FC236}">
                <a16:creationId xmlns:a16="http://schemas.microsoft.com/office/drawing/2014/main" id="{230B13A2-E715-ACD8-3794-EB1FFC2E7941}"/>
              </a:ext>
            </a:extLst>
          </p:cNvPr>
          <p:cNvSpPr>
            <a:spLocks noRot="1" noChangeArrowheads="1" noTextEdit="1"/>
          </p:cNvSpPr>
          <p:nvPr>
            <p:ph type="sldImg"/>
          </p:nvPr>
        </p:nvSpPr>
        <p:spPr>
          <a:ln/>
        </p:spPr>
      </p:sp>
      <p:sp>
        <p:nvSpPr>
          <p:cNvPr id="74755" name="Rectangle 3">
            <a:extLst>
              <a:ext uri="{FF2B5EF4-FFF2-40B4-BE49-F238E27FC236}">
                <a16:creationId xmlns:a16="http://schemas.microsoft.com/office/drawing/2014/main" id="{DAC970D3-7CA8-761B-4700-39BD5622FDA7}"/>
              </a:ext>
            </a:extLst>
          </p:cNvPr>
          <p:cNvSpPr>
            <a:spLocks noGrp="1" noChangeArrowheads="1"/>
          </p:cNvSpPr>
          <p:nvPr>
            <p:ph type="body" idx="1"/>
          </p:nvPr>
        </p:nvSpPr>
        <p:spPr/>
        <p:txBody>
          <a:bodyPr/>
          <a:lstStyle/>
          <a:p>
            <a:r>
              <a:rPr lang="en-US" altLang="en-US"/>
              <a:t>The </a:t>
            </a:r>
            <a:r>
              <a:rPr lang="en-AU" altLang="en-US"/>
              <a:t>Pretty Good Privacy (PGP) secure email program,</a:t>
            </a:r>
            <a:r>
              <a:rPr lang="en-US" altLang="en-US"/>
              <a:t> is a remarkable phenomenon, has grown explosively and is now widely used. Largely the effort of a single person, Phil Zimmermann, who selected the best available crypto algorithms to use &amp; integrated them into a single program, PGP provides a confidentiality and authentication service that can be used for electronic mail and file storage applications. It runs on a wide range of systems, in both free &amp; commercial versions.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205F42-AAB2-036A-8925-93E1C92C14C1}"/>
              </a:ext>
            </a:extLst>
          </p:cNvPr>
          <p:cNvSpPr>
            <a:spLocks noGrp="1" noChangeArrowheads="1"/>
          </p:cNvSpPr>
          <p:nvPr>
            <p:ph type="sldNum" sz="quarter" idx="5"/>
          </p:nvPr>
        </p:nvSpPr>
        <p:spPr>
          <a:ln/>
        </p:spPr>
        <p:txBody>
          <a:bodyPr/>
          <a:lstStyle/>
          <a:p>
            <a:fld id="{79F97F25-35CB-4AD6-8D5B-8AE765DB1C9E}" type="slidenum">
              <a:rPr lang="en-AU" altLang="en-US"/>
              <a:pPr/>
              <a:t>5</a:t>
            </a:fld>
            <a:endParaRPr lang="en-AU" altLang="en-US"/>
          </a:p>
        </p:txBody>
      </p:sp>
      <p:sp>
        <p:nvSpPr>
          <p:cNvPr id="75778" name="Rectangle 2">
            <a:extLst>
              <a:ext uri="{FF2B5EF4-FFF2-40B4-BE49-F238E27FC236}">
                <a16:creationId xmlns:a16="http://schemas.microsoft.com/office/drawing/2014/main" id="{F10C1A35-9F17-8034-569A-AF7A14DE027E}"/>
              </a:ext>
            </a:extLst>
          </p:cNvPr>
          <p:cNvSpPr>
            <a:spLocks noRot="1" noChangeArrowheads="1" noTextEdit="1"/>
          </p:cNvSpPr>
          <p:nvPr>
            <p:ph type="sldImg"/>
          </p:nvPr>
        </p:nvSpPr>
        <p:spPr>
          <a:ln/>
        </p:spPr>
      </p:sp>
      <p:sp>
        <p:nvSpPr>
          <p:cNvPr id="75779" name="Rectangle 3">
            <a:extLst>
              <a:ext uri="{FF2B5EF4-FFF2-40B4-BE49-F238E27FC236}">
                <a16:creationId xmlns:a16="http://schemas.microsoft.com/office/drawing/2014/main" id="{0008E81C-3646-E157-3D4D-B3B59488FCE3}"/>
              </a:ext>
            </a:extLst>
          </p:cNvPr>
          <p:cNvSpPr>
            <a:spLocks noGrp="1" noChangeArrowheads="1"/>
          </p:cNvSpPr>
          <p:nvPr>
            <p:ph type="body" idx="1"/>
          </p:nvPr>
        </p:nvSpPr>
        <p:spPr/>
        <p:txBody>
          <a:bodyPr/>
          <a:lstStyle/>
          <a:p>
            <a:r>
              <a:rPr lang="en-US" altLang="en-US"/>
              <a:t>The actual operation of PGP consists of five services: authentication, confidentiality, compression, e-mail compatibility, and segmentation.</a:t>
            </a:r>
          </a:p>
          <a:p>
            <a:r>
              <a:rPr lang="en-US" altLang="en-US"/>
              <a:t>Here see the digital signature service provided by PGP, using the steps as shown. Note this assumes use of RSA digital signatures, recent PGP versions also support the use of DSS signatures. Signatures can also be detached from a message/file and sent/stored separately.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744AB4-9DF1-E464-4FF7-D09CD92627AB}"/>
              </a:ext>
            </a:extLst>
          </p:cNvPr>
          <p:cNvSpPr>
            <a:spLocks noGrp="1" noChangeArrowheads="1"/>
          </p:cNvSpPr>
          <p:nvPr>
            <p:ph type="sldNum" sz="quarter" idx="5"/>
          </p:nvPr>
        </p:nvSpPr>
        <p:spPr>
          <a:ln/>
        </p:spPr>
        <p:txBody>
          <a:bodyPr/>
          <a:lstStyle/>
          <a:p>
            <a:fld id="{4BA85759-EF08-453C-8E70-A05E1FFE53EA}" type="slidenum">
              <a:rPr lang="en-AU" altLang="en-US"/>
              <a:pPr/>
              <a:t>6</a:t>
            </a:fld>
            <a:endParaRPr lang="en-AU" altLang="en-US"/>
          </a:p>
        </p:txBody>
      </p:sp>
      <p:sp>
        <p:nvSpPr>
          <p:cNvPr id="76802" name="Rectangle 2">
            <a:extLst>
              <a:ext uri="{FF2B5EF4-FFF2-40B4-BE49-F238E27FC236}">
                <a16:creationId xmlns:a16="http://schemas.microsoft.com/office/drawing/2014/main" id="{AA2E97F7-324C-FBAA-4C5C-6C51979CBD58}"/>
              </a:ext>
            </a:extLst>
          </p:cNvPr>
          <p:cNvSpPr>
            <a:spLocks noRot="1" noChangeArrowheads="1" noTextEdit="1"/>
          </p:cNvSpPr>
          <p:nvPr>
            <p:ph type="sldImg"/>
          </p:nvPr>
        </p:nvSpPr>
        <p:spPr>
          <a:ln/>
        </p:spPr>
      </p:sp>
      <p:sp>
        <p:nvSpPr>
          <p:cNvPr id="76803" name="Rectangle 3">
            <a:extLst>
              <a:ext uri="{FF2B5EF4-FFF2-40B4-BE49-F238E27FC236}">
                <a16:creationId xmlns:a16="http://schemas.microsoft.com/office/drawing/2014/main" id="{2B1E9B52-86DA-CB3F-532A-28B59CA76780}"/>
              </a:ext>
            </a:extLst>
          </p:cNvPr>
          <p:cNvSpPr>
            <a:spLocks noGrp="1" noChangeArrowheads="1"/>
          </p:cNvSpPr>
          <p:nvPr>
            <p:ph type="body" idx="1"/>
          </p:nvPr>
        </p:nvSpPr>
        <p:spPr/>
        <p:txBody>
          <a:bodyPr/>
          <a:lstStyle/>
          <a:p>
            <a:r>
              <a:rPr lang="en-US" altLang="en-US"/>
              <a:t>Another basic service provided by PGP is confidentiality, provided by encrypting messages to be transmitted or to be stored locally as files, using symmetric encryption algorithms CAST-128, IDEA or 3DES in 64-bit cipher feedback (CFB) mode. The randomly chosen session key used for this is sent encrypted using the recipient’s public RSA key. The steps used in this process are as shown. Recent PGP versions also support the use of ElGamal (a Diffie-Hellman variant) for session-key exchange.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10D8EA-938D-66BB-E531-F1F7C9325997}"/>
              </a:ext>
            </a:extLst>
          </p:cNvPr>
          <p:cNvSpPr>
            <a:spLocks noGrp="1" noChangeArrowheads="1"/>
          </p:cNvSpPr>
          <p:nvPr>
            <p:ph type="sldNum" sz="quarter" idx="5"/>
          </p:nvPr>
        </p:nvSpPr>
        <p:spPr>
          <a:ln/>
        </p:spPr>
        <p:txBody>
          <a:bodyPr/>
          <a:lstStyle/>
          <a:p>
            <a:fld id="{86BC65F1-B62B-439F-A66A-0C857788B9E1}" type="slidenum">
              <a:rPr lang="en-AU" altLang="en-US"/>
              <a:pPr/>
              <a:t>7</a:t>
            </a:fld>
            <a:endParaRPr lang="en-AU" altLang="en-US"/>
          </a:p>
        </p:txBody>
      </p:sp>
      <p:sp>
        <p:nvSpPr>
          <p:cNvPr id="79874" name="Rectangle 2">
            <a:extLst>
              <a:ext uri="{FF2B5EF4-FFF2-40B4-BE49-F238E27FC236}">
                <a16:creationId xmlns:a16="http://schemas.microsoft.com/office/drawing/2014/main" id="{26177985-3D37-D51E-96DF-DF1686139312}"/>
              </a:ext>
            </a:extLst>
          </p:cNvPr>
          <p:cNvSpPr>
            <a:spLocks noRot="1" noChangeArrowheads="1" noTextEdit="1"/>
          </p:cNvSpPr>
          <p:nvPr>
            <p:ph type="sldImg"/>
          </p:nvPr>
        </p:nvSpPr>
        <p:spPr>
          <a:ln/>
        </p:spPr>
      </p:sp>
      <p:sp>
        <p:nvSpPr>
          <p:cNvPr id="79875" name="Rectangle 3">
            <a:extLst>
              <a:ext uri="{FF2B5EF4-FFF2-40B4-BE49-F238E27FC236}">
                <a16:creationId xmlns:a16="http://schemas.microsoft.com/office/drawing/2014/main" id="{68DF7267-A807-19E9-9172-3956B1F91940}"/>
              </a:ext>
            </a:extLst>
          </p:cNvPr>
          <p:cNvSpPr>
            <a:spLocks noGrp="1" noChangeArrowheads="1"/>
          </p:cNvSpPr>
          <p:nvPr>
            <p:ph type="body" idx="1"/>
          </p:nvPr>
        </p:nvSpPr>
        <p:spPr/>
        <p:txBody>
          <a:bodyPr/>
          <a:lstStyle/>
          <a:p>
            <a:r>
              <a:rPr lang="en-US" altLang="en-US"/>
              <a:t>When PGP is used, at least part of the block to be transmitted is encrypted, and thus consists of a stream of arbitrary 8-bit octets. However many electronic mail systems only permit the use of ASCII text. To accommodate this restriction, PGP provides the service of converting the raw 8-bit binary stream to a stream of printable ASCII characters. It uses radix-64 conversion, in which each group of three octets of binary data is mapped into four ASCII characters. This format also appends a CRC to detect transmission errors. See Stallings Appendix 15B for a description. </a:t>
            </a:r>
          </a:p>
          <a:p>
            <a:r>
              <a:rPr lang="en-US" altLang="en-US"/>
              <a:t>PGP also automatically subdivides a message that is too large for a single email, into segments that are small enough to send.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A436C8D-0C19-BA41-D6E8-EA31297BFFFA}"/>
              </a:ext>
            </a:extLst>
          </p:cNvPr>
          <p:cNvSpPr>
            <a:spLocks noGrp="1" noChangeArrowheads="1"/>
          </p:cNvSpPr>
          <p:nvPr>
            <p:ph type="sldNum" sz="quarter" idx="5"/>
          </p:nvPr>
        </p:nvSpPr>
        <p:spPr>
          <a:ln/>
        </p:spPr>
        <p:txBody>
          <a:bodyPr/>
          <a:lstStyle/>
          <a:p>
            <a:fld id="{879EC955-9E28-4083-AE3E-DBC3440EE2A5}" type="slidenum">
              <a:rPr lang="en-AU" altLang="en-US"/>
              <a:pPr/>
              <a:t>8</a:t>
            </a:fld>
            <a:endParaRPr lang="en-AU" altLang="en-US"/>
          </a:p>
        </p:txBody>
      </p:sp>
      <p:sp>
        <p:nvSpPr>
          <p:cNvPr id="67586" name="Rectangle 2">
            <a:extLst>
              <a:ext uri="{FF2B5EF4-FFF2-40B4-BE49-F238E27FC236}">
                <a16:creationId xmlns:a16="http://schemas.microsoft.com/office/drawing/2014/main" id="{71091B15-F1A3-254C-BF72-1135F4AA1FFD}"/>
              </a:ext>
            </a:extLst>
          </p:cNvPr>
          <p:cNvSpPr>
            <a:spLocks noRot="1" noChangeArrowheads="1" noTextEdit="1"/>
          </p:cNvSpPr>
          <p:nvPr>
            <p:ph type="sldImg"/>
          </p:nvPr>
        </p:nvSpPr>
        <p:spPr>
          <a:ln/>
        </p:spPr>
      </p:sp>
      <p:sp>
        <p:nvSpPr>
          <p:cNvPr id="67587" name="Rectangle 3">
            <a:extLst>
              <a:ext uri="{FF2B5EF4-FFF2-40B4-BE49-F238E27FC236}">
                <a16:creationId xmlns:a16="http://schemas.microsoft.com/office/drawing/2014/main" id="{05D8818F-2130-C519-270D-A41A14911D87}"/>
              </a:ext>
            </a:extLst>
          </p:cNvPr>
          <p:cNvSpPr>
            <a:spLocks noGrp="1" noChangeArrowheads="1"/>
          </p:cNvSpPr>
          <p:nvPr>
            <p:ph type="body" idx="1"/>
          </p:nvPr>
        </p:nvSpPr>
        <p:spPr/>
        <p:txBody>
          <a:bodyPr/>
          <a:lstStyle/>
          <a:p>
            <a:r>
              <a:rPr lang="en-US" altLang="en-US"/>
              <a:t>Stallings Figure 15.2 illustrates the general operation of PGP, and the relationship between the services discussed.</a:t>
            </a:r>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81849DD-D61A-B1A2-7C38-202B4A646024}"/>
              </a:ext>
            </a:extLst>
          </p:cNvPr>
          <p:cNvSpPr>
            <a:spLocks noGrp="1" noChangeArrowheads="1"/>
          </p:cNvSpPr>
          <p:nvPr>
            <p:ph type="sldNum" sz="quarter" idx="5"/>
          </p:nvPr>
        </p:nvSpPr>
        <p:spPr>
          <a:ln/>
        </p:spPr>
        <p:txBody>
          <a:bodyPr/>
          <a:lstStyle/>
          <a:p>
            <a:fld id="{49C2F5D8-76CC-497E-83DD-250104356260}" type="slidenum">
              <a:rPr lang="en-AU" altLang="en-US"/>
              <a:pPr/>
              <a:t>9</a:t>
            </a:fld>
            <a:endParaRPr lang="en-AU" altLang="en-US"/>
          </a:p>
        </p:txBody>
      </p:sp>
      <p:sp>
        <p:nvSpPr>
          <p:cNvPr id="80898" name="Rectangle 2">
            <a:extLst>
              <a:ext uri="{FF2B5EF4-FFF2-40B4-BE49-F238E27FC236}">
                <a16:creationId xmlns:a16="http://schemas.microsoft.com/office/drawing/2014/main" id="{D6B69CA9-4EE5-EB70-14B2-BAD1C625D983}"/>
              </a:ext>
            </a:extLst>
          </p:cNvPr>
          <p:cNvSpPr>
            <a:spLocks noRot="1" noChangeArrowheads="1" noTextEdit="1"/>
          </p:cNvSpPr>
          <p:nvPr>
            <p:ph type="sldImg"/>
          </p:nvPr>
        </p:nvSpPr>
        <p:spPr>
          <a:ln/>
        </p:spPr>
      </p:sp>
      <p:sp>
        <p:nvSpPr>
          <p:cNvPr id="80899" name="Rectangle 3">
            <a:extLst>
              <a:ext uri="{FF2B5EF4-FFF2-40B4-BE49-F238E27FC236}">
                <a16:creationId xmlns:a16="http://schemas.microsoft.com/office/drawing/2014/main" id="{B1E08221-2931-42FE-3DBD-75A676836D17}"/>
              </a:ext>
            </a:extLst>
          </p:cNvPr>
          <p:cNvSpPr>
            <a:spLocks noGrp="1" noChangeArrowheads="1"/>
          </p:cNvSpPr>
          <p:nvPr>
            <p:ph type="body" idx="1"/>
          </p:nvPr>
        </p:nvSpPr>
        <p:spPr/>
        <p:txBody>
          <a:bodyPr/>
          <a:lstStyle/>
          <a:p>
            <a:r>
              <a:rPr lang="en-US" altLang="en-US"/>
              <a:t>PGP makes use of four types of keys: one-time session symmetric keys, public keys, private keys, and passphrase-based symmetric keys.</a:t>
            </a:r>
          </a:p>
          <a:p>
            <a:r>
              <a:rPr lang="en-US" altLang="en-US"/>
              <a:t>Each session key is associated with a single message and is used only for the purpose of encrypting and decrypting that message. Random numbers are generated using the ANSI X12.17 generator, with inputs based on keystroke input from the user, where both the keystroke timing and the actual keys struck are used to generate a randomized stream of numbers. Stallings Appendix 15C discusses PGP random number generation techniques in more detail.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5DFC48-8C77-2C30-F45F-DD66B150EF90}"/>
              </a:ext>
            </a:extLst>
          </p:cNvPr>
          <p:cNvSpPr>
            <a:spLocks noGrp="1" noChangeArrowheads="1"/>
          </p:cNvSpPr>
          <p:nvPr>
            <p:ph type="sldNum" sz="quarter" idx="5"/>
          </p:nvPr>
        </p:nvSpPr>
        <p:spPr>
          <a:ln/>
        </p:spPr>
        <p:txBody>
          <a:bodyPr/>
          <a:lstStyle/>
          <a:p>
            <a:fld id="{18C87400-6911-4473-8777-98424F525C8C}" type="slidenum">
              <a:rPr lang="en-AU" altLang="en-US"/>
              <a:pPr/>
              <a:t>10</a:t>
            </a:fld>
            <a:endParaRPr lang="en-AU" altLang="en-US"/>
          </a:p>
        </p:txBody>
      </p:sp>
      <p:sp>
        <p:nvSpPr>
          <p:cNvPr id="81922" name="Rectangle 2">
            <a:extLst>
              <a:ext uri="{FF2B5EF4-FFF2-40B4-BE49-F238E27FC236}">
                <a16:creationId xmlns:a16="http://schemas.microsoft.com/office/drawing/2014/main" id="{F4F41852-04FD-7C48-31F1-C889AC525B76}"/>
              </a:ext>
            </a:extLst>
          </p:cNvPr>
          <p:cNvSpPr>
            <a:spLocks noRot="1" noChangeArrowheads="1" noTextEdit="1"/>
          </p:cNvSpPr>
          <p:nvPr>
            <p:ph type="sldImg"/>
          </p:nvPr>
        </p:nvSpPr>
        <p:spPr>
          <a:ln/>
        </p:spPr>
      </p:sp>
      <p:sp>
        <p:nvSpPr>
          <p:cNvPr id="81923" name="Rectangle 3">
            <a:extLst>
              <a:ext uri="{FF2B5EF4-FFF2-40B4-BE49-F238E27FC236}">
                <a16:creationId xmlns:a16="http://schemas.microsoft.com/office/drawing/2014/main" id="{8D4DC2D8-EEEF-9A30-AE88-6857EAAF27AE}"/>
              </a:ext>
            </a:extLst>
          </p:cNvPr>
          <p:cNvSpPr>
            <a:spLocks noGrp="1" noChangeArrowheads="1"/>
          </p:cNvSpPr>
          <p:nvPr>
            <p:ph type="body" idx="1"/>
          </p:nvPr>
        </p:nvSpPr>
        <p:spPr/>
        <p:txBody>
          <a:bodyPr/>
          <a:lstStyle/>
          <a:p>
            <a:r>
              <a:rPr lang="en-US" altLang="en-US"/>
              <a:t>Since many public/private keys may be in use with PGP, there is a need to identify which key is actually used to encrypt the session key for any specific message. You could just send the full public-key with every message, but this is inefficient. Rather PGP use a key identifier based on the least significant 64-bits of the key, which will very likely be unique. Then only the much shorter key ID would need to be transmitted with any message. A key ID is also required for the PGP digital signature.</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1013-EA34-445A-A9C4-06CD68723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0C6E4-AAB2-4ED6-ABBC-570308EB7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15663-CD57-4FB3-82C0-61A6BA03AF2B}"/>
              </a:ext>
            </a:extLst>
          </p:cNvPr>
          <p:cNvSpPr>
            <a:spLocks noGrp="1"/>
          </p:cNvSpPr>
          <p:nvPr>
            <p:ph type="dt" sz="half" idx="10"/>
          </p:nvPr>
        </p:nvSpPr>
        <p:spPr/>
        <p:txBody>
          <a:bodyPr/>
          <a:lstStyle/>
          <a:p>
            <a:fld id="{7965A7D5-530F-4D3F-AF58-2CCB259E42E2}" type="datetime1">
              <a:rPr lang="en-US" smtClean="0"/>
              <a:t>11/11/2022</a:t>
            </a:fld>
            <a:endParaRPr lang="en-US"/>
          </a:p>
        </p:txBody>
      </p:sp>
      <p:sp>
        <p:nvSpPr>
          <p:cNvPr id="5" name="Footer Placeholder 4">
            <a:extLst>
              <a:ext uri="{FF2B5EF4-FFF2-40B4-BE49-F238E27FC236}">
                <a16:creationId xmlns:a16="http://schemas.microsoft.com/office/drawing/2014/main" id="{892978B3-FAF1-4595-A73C-CFE9E471E61A}"/>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2051D89E-AB19-4335-9496-6F61CF5AA2AE}"/>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168550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E1B5-ADC9-40C0-9A55-D3FBC0AEC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79CC6-53E0-4594-9465-0A761D266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01061-970D-44AB-8A00-A9802B52DE37}"/>
              </a:ext>
            </a:extLst>
          </p:cNvPr>
          <p:cNvSpPr>
            <a:spLocks noGrp="1"/>
          </p:cNvSpPr>
          <p:nvPr>
            <p:ph type="dt" sz="half" idx="10"/>
          </p:nvPr>
        </p:nvSpPr>
        <p:spPr/>
        <p:txBody>
          <a:bodyPr/>
          <a:lstStyle/>
          <a:p>
            <a:fld id="{BA3C40A0-DC37-4047-9A41-C7A5681D3725}" type="datetime1">
              <a:rPr lang="en-US" smtClean="0"/>
              <a:t>11/11/2022</a:t>
            </a:fld>
            <a:endParaRPr lang="en-US"/>
          </a:p>
        </p:txBody>
      </p:sp>
      <p:sp>
        <p:nvSpPr>
          <p:cNvPr id="5" name="Footer Placeholder 4">
            <a:extLst>
              <a:ext uri="{FF2B5EF4-FFF2-40B4-BE49-F238E27FC236}">
                <a16:creationId xmlns:a16="http://schemas.microsoft.com/office/drawing/2014/main" id="{61D5DA39-0EAA-4C48-B4F0-742E44A3A861}"/>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06156435-2B6F-41FC-B513-348BF2C90B16}"/>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951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B205A-0DAB-47CB-8551-F9E2E60A7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87201-74E1-4CBC-9D2C-DB699B9B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B8E96-D030-4847-BB17-F7EC1821A24B}"/>
              </a:ext>
            </a:extLst>
          </p:cNvPr>
          <p:cNvSpPr>
            <a:spLocks noGrp="1"/>
          </p:cNvSpPr>
          <p:nvPr>
            <p:ph type="dt" sz="half" idx="10"/>
          </p:nvPr>
        </p:nvSpPr>
        <p:spPr/>
        <p:txBody>
          <a:bodyPr/>
          <a:lstStyle/>
          <a:p>
            <a:fld id="{982DE297-C4F4-4BE7-B88B-111DCE9202C1}" type="datetime1">
              <a:rPr lang="en-US" smtClean="0"/>
              <a:t>11/11/2022</a:t>
            </a:fld>
            <a:endParaRPr lang="en-US"/>
          </a:p>
        </p:txBody>
      </p:sp>
      <p:sp>
        <p:nvSpPr>
          <p:cNvPr id="5" name="Footer Placeholder 4">
            <a:extLst>
              <a:ext uri="{FF2B5EF4-FFF2-40B4-BE49-F238E27FC236}">
                <a16:creationId xmlns:a16="http://schemas.microsoft.com/office/drawing/2014/main" id="{D9A7E9C4-116F-43DB-8199-CCDF28005FC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170B5D0-6736-4661-BC2D-BEA8AB638815}"/>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07409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B551-A81F-484B-88A6-99EB03EAD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0CD5-58DC-42DE-B3A0-3ED529F06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8075A-3033-4A33-B100-7FEE587A94B9}"/>
              </a:ext>
            </a:extLst>
          </p:cNvPr>
          <p:cNvSpPr>
            <a:spLocks noGrp="1"/>
          </p:cNvSpPr>
          <p:nvPr>
            <p:ph type="dt" sz="half" idx="10"/>
          </p:nvPr>
        </p:nvSpPr>
        <p:spPr/>
        <p:txBody>
          <a:bodyPr/>
          <a:lstStyle/>
          <a:p>
            <a:fld id="{392ACE1D-6157-4219-9E44-2099EDCB50F6}" type="datetime1">
              <a:rPr lang="en-US" smtClean="0"/>
              <a:t>11/11/2022</a:t>
            </a:fld>
            <a:endParaRPr lang="en-US"/>
          </a:p>
        </p:txBody>
      </p:sp>
      <p:sp>
        <p:nvSpPr>
          <p:cNvPr id="5" name="Footer Placeholder 4">
            <a:extLst>
              <a:ext uri="{FF2B5EF4-FFF2-40B4-BE49-F238E27FC236}">
                <a16:creationId xmlns:a16="http://schemas.microsoft.com/office/drawing/2014/main" id="{9628637A-30F8-408C-9F5C-8F70D86DACAD}"/>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3E9CAD37-13D5-4097-9F30-74663208512F}"/>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77045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6870-7C79-44EB-A11D-39C1BB5A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C090A-4608-4AC3-AB0E-2D45D334E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69907-1A11-43F2-BE03-65D167FE8BA5}"/>
              </a:ext>
            </a:extLst>
          </p:cNvPr>
          <p:cNvSpPr>
            <a:spLocks noGrp="1"/>
          </p:cNvSpPr>
          <p:nvPr>
            <p:ph type="dt" sz="half" idx="10"/>
          </p:nvPr>
        </p:nvSpPr>
        <p:spPr/>
        <p:txBody>
          <a:bodyPr/>
          <a:lstStyle/>
          <a:p>
            <a:fld id="{4193A8D2-CEFE-40B4-B213-644FB3148BA9}" type="datetime1">
              <a:rPr lang="en-US" smtClean="0"/>
              <a:t>11/11/2022</a:t>
            </a:fld>
            <a:endParaRPr lang="en-US"/>
          </a:p>
        </p:txBody>
      </p:sp>
      <p:sp>
        <p:nvSpPr>
          <p:cNvPr id="5" name="Footer Placeholder 4">
            <a:extLst>
              <a:ext uri="{FF2B5EF4-FFF2-40B4-BE49-F238E27FC236}">
                <a16:creationId xmlns:a16="http://schemas.microsoft.com/office/drawing/2014/main" id="{F85DF96C-FCE2-42C2-9DE5-5A24D901C72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2CCD32B-404F-4688-AA3D-7BA64434F4B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62130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0121-CA45-4920-9617-2BEB4AC76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91DE0-C94C-4DCB-9F33-9AAF0A6D8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3B6C4-937F-473C-AEA9-409B68764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51806-137D-4DF2-BE47-783054904034}"/>
              </a:ext>
            </a:extLst>
          </p:cNvPr>
          <p:cNvSpPr>
            <a:spLocks noGrp="1"/>
          </p:cNvSpPr>
          <p:nvPr>
            <p:ph type="dt" sz="half" idx="10"/>
          </p:nvPr>
        </p:nvSpPr>
        <p:spPr/>
        <p:txBody>
          <a:bodyPr/>
          <a:lstStyle/>
          <a:p>
            <a:fld id="{5B0D376D-0D85-4313-8613-FFBBF4F04CED}" type="datetime1">
              <a:rPr lang="en-US" smtClean="0"/>
              <a:t>11/11/2022</a:t>
            </a:fld>
            <a:endParaRPr lang="en-US"/>
          </a:p>
        </p:txBody>
      </p:sp>
      <p:sp>
        <p:nvSpPr>
          <p:cNvPr id="6" name="Footer Placeholder 5">
            <a:extLst>
              <a:ext uri="{FF2B5EF4-FFF2-40B4-BE49-F238E27FC236}">
                <a16:creationId xmlns:a16="http://schemas.microsoft.com/office/drawing/2014/main" id="{8E8D2B82-AD10-4D1E-BFAF-A4BE365B8602}"/>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8F7F3112-8097-4569-BE69-D8B45CF7EFF4}"/>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1638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E871-8964-41B9-A391-BF8137EA2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299173-A744-45D4-ABB5-7F0BAC735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5910B-1AAB-439A-A69F-C3AC9E8DE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681A36-6AED-49C5-94AF-4A4AFEEF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8BFCB-1CD9-4C45-A121-844CF28F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6112A-BD6B-47EA-BF41-D9B0D1FA9ABA}"/>
              </a:ext>
            </a:extLst>
          </p:cNvPr>
          <p:cNvSpPr>
            <a:spLocks noGrp="1"/>
          </p:cNvSpPr>
          <p:nvPr>
            <p:ph type="dt" sz="half" idx="10"/>
          </p:nvPr>
        </p:nvSpPr>
        <p:spPr/>
        <p:txBody>
          <a:bodyPr/>
          <a:lstStyle/>
          <a:p>
            <a:fld id="{2256B443-2A15-45E4-90C6-1FAC5E834E95}" type="datetime1">
              <a:rPr lang="en-US" smtClean="0"/>
              <a:t>11/11/2022</a:t>
            </a:fld>
            <a:endParaRPr lang="en-US"/>
          </a:p>
        </p:txBody>
      </p:sp>
      <p:sp>
        <p:nvSpPr>
          <p:cNvPr id="8" name="Footer Placeholder 7">
            <a:extLst>
              <a:ext uri="{FF2B5EF4-FFF2-40B4-BE49-F238E27FC236}">
                <a16:creationId xmlns:a16="http://schemas.microsoft.com/office/drawing/2014/main" id="{C8D0F6B6-2D01-404C-AF9E-D4AEB614D630}"/>
              </a:ext>
            </a:extLst>
          </p:cNvPr>
          <p:cNvSpPr>
            <a:spLocks noGrp="1"/>
          </p:cNvSpPr>
          <p:nvPr>
            <p:ph type="ftr" sz="quarter" idx="11"/>
          </p:nvPr>
        </p:nvSpPr>
        <p:spPr/>
        <p:txBody>
          <a:bodyPr/>
          <a:lstStyle/>
          <a:p>
            <a:r>
              <a:rPr lang="en-US"/>
              <a:t>Faculty Name: Rajkamal Kishor Gupta                            Program Name: B.Tech  CNCS</a:t>
            </a:r>
          </a:p>
        </p:txBody>
      </p:sp>
      <p:sp>
        <p:nvSpPr>
          <p:cNvPr id="9" name="Slide Number Placeholder 8">
            <a:extLst>
              <a:ext uri="{FF2B5EF4-FFF2-40B4-BE49-F238E27FC236}">
                <a16:creationId xmlns:a16="http://schemas.microsoft.com/office/drawing/2014/main" id="{C089DEA9-1FA8-49D0-B120-DBCB83EFB7E2}"/>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835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96E7-235F-49BF-B301-ED3161267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8D29D-980A-4C45-8BF3-EB692463B4F9}"/>
              </a:ext>
            </a:extLst>
          </p:cNvPr>
          <p:cNvSpPr>
            <a:spLocks noGrp="1"/>
          </p:cNvSpPr>
          <p:nvPr>
            <p:ph type="dt" sz="half" idx="10"/>
          </p:nvPr>
        </p:nvSpPr>
        <p:spPr/>
        <p:txBody>
          <a:bodyPr/>
          <a:lstStyle/>
          <a:p>
            <a:fld id="{F9F14863-72F6-48DD-9CAE-D3B5950EADE1}" type="datetime1">
              <a:rPr lang="en-US" smtClean="0"/>
              <a:t>11/11/2022</a:t>
            </a:fld>
            <a:endParaRPr lang="en-US"/>
          </a:p>
        </p:txBody>
      </p:sp>
      <p:sp>
        <p:nvSpPr>
          <p:cNvPr id="4" name="Footer Placeholder 3">
            <a:extLst>
              <a:ext uri="{FF2B5EF4-FFF2-40B4-BE49-F238E27FC236}">
                <a16:creationId xmlns:a16="http://schemas.microsoft.com/office/drawing/2014/main" id="{66F217C6-03F1-4EBF-9BCD-26461CB44693}"/>
              </a:ext>
            </a:extLst>
          </p:cNvPr>
          <p:cNvSpPr>
            <a:spLocks noGrp="1"/>
          </p:cNvSpPr>
          <p:nvPr>
            <p:ph type="ftr" sz="quarter" idx="11"/>
          </p:nvPr>
        </p:nvSpPr>
        <p:spPr/>
        <p:txBody>
          <a:bodyPr/>
          <a:lstStyle/>
          <a:p>
            <a:r>
              <a:rPr lang="en-US"/>
              <a:t>Faculty Name: Rajkamal Kishor Gupta                            Program Name: B.Tech  CNCS</a:t>
            </a:r>
          </a:p>
        </p:txBody>
      </p:sp>
      <p:sp>
        <p:nvSpPr>
          <p:cNvPr id="5" name="Slide Number Placeholder 4">
            <a:extLst>
              <a:ext uri="{FF2B5EF4-FFF2-40B4-BE49-F238E27FC236}">
                <a16:creationId xmlns:a16="http://schemas.microsoft.com/office/drawing/2014/main" id="{8F2EA513-04EE-426C-A4BB-EE38686469F0}"/>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269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F8168-67A6-4215-AF90-F4E885338662}"/>
              </a:ext>
            </a:extLst>
          </p:cNvPr>
          <p:cNvSpPr>
            <a:spLocks noGrp="1"/>
          </p:cNvSpPr>
          <p:nvPr>
            <p:ph type="dt" sz="half" idx="10"/>
          </p:nvPr>
        </p:nvSpPr>
        <p:spPr/>
        <p:txBody>
          <a:bodyPr/>
          <a:lstStyle/>
          <a:p>
            <a:fld id="{1038F068-BD5C-41D5-85B1-0ECB6A0D52CD}" type="datetime1">
              <a:rPr lang="en-US" smtClean="0"/>
              <a:t>11/11/2022</a:t>
            </a:fld>
            <a:endParaRPr lang="en-US"/>
          </a:p>
        </p:txBody>
      </p:sp>
      <p:sp>
        <p:nvSpPr>
          <p:cNvPr id="3" name="Footer Placeholder 2">
            <a:extLst>
              <a:ext uri="{FF2B5EF4-FFF2-40B4-BE49-F238E27FC236}">
                <a16:creationId xmlns:a16="http://schemas.microsoft.com/office/drawing/2014/main" id="{21FA38EF-EF7F-4F4C-9DF4-3F42784F98DE}"/>
              </a:ext>
            </a:extLst>
          </p:cNvPr>
          <p:cNvSpPr>
            <a:spLocks noGrp="1"/>
          </p:cNvSpPr>
          <p:nvPr>
            <p:ph type="ftr" sz="quarter" idx="11"/>
          </p:nvPr>
        </p:nvSpPr>
        <p:spPr/>
        <p:txBody>
          <a:bodyPr/>
          <a:lstStyle/>
          <a:p>
            <a:r>
              <a:rPr lang="en-US"/>
              <a:t>Faculty Name: Rajkamal Kishor Gupta                            Program Name: B.Tech  CNCS</a:t>
            </a:r>
          </a:p>
        </p:txBody>
      </p:sp>
      <p:sp>
        <p:nvSpPr>
          <p:cNvPr id="4" name="Slide Number Placeholder 3">
            <a:extLst>
              <a:ext uri="{FF2B5EF4-FFF2-40B4-BE49-F238E27FC236}">
                <a16:creationId xmlns:a16="http://schemas.microsoft.com/office/drawing/2014/main" id="{A7260D92-457C-4EF4-9CCE-83505ADF116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662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621E-4A07-44A9-A106-1229C658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CE463-3510-48DE-9E32-9ADAD3A4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A71B-BAC7-4149-B327-31E0D486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25435-8FED-4BD3-9A66-495B567C2746}"/>
              </a:ext>
            </a:extLst>
          </p:cNvPr>
          <p:cNvSpPr>
            <a:spLocks noGrp="1"/>
          </p:cNvSpPr>
          <p:nvPr>
            <p:ph type="dt" sz="half" idx="10"/>
          </p:nvPr>
        </p:nvSpPr>
        <p:spPr/>
        <p:txBody>
          <a:bodyPr/>
          <a:lstStyle/>
          <a:p>
            <a:fld id="{92DA63DD-1315-4FDA-96A1-93EE44A671B9}" type="datetime1">
              <a:rPr lang="en-US" smtClean="0"/>
              <a:t>11/11/2022</a:t>
            </a:fld>
            <a:endParaRPr lang="en-US"/>
          </a:p>
        </p:txBody>
      </p:sp>
      <p:sp>
        <p:nvSpPr>
          <p:cNvPr id="6" name="Footer Placeholder 5">
            <a:extLst>
              <a:ext uri="{FF2B5EF4-FFF2-40B4-BE49-F238E27FC236}">
                <a16:creationId xmlns:a16="http://schemas.microsoft.com/office/drawing/2014/main" id="{E797442F-DD6B-44F2-AFFF-C45760CDD8A9}"/>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7A937C15-DE6F-4E59-B673-FB107583CBF7}"/>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58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F6A-63F9-44D5-B5C1-CABE422A1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6D7D8-1ED4-4FDD-97B6-52A607E7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F98D1-164F-4F1E-9216-3D657196F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02A35-6628-4BBE-823C-D765D7D208E2}"/>
              </a:ext>
            </a:extLst>
          </p:cNvPr>
          <p:cNvSpPr>
            <a:spLocks noGrp="1"/>
          </p:cNvSpPr>
          <p:nvPr>
            <p:ph type="dt" sz="half" idx="10"/>
          </p:nvPr>
        </p:nvSpPr>
        <p:spPr/>
        <p:txBody>
          <a:bodyPr/>
          <a:lstStyle/>
          <a:p>
            <a:fld id="{D5D367B4-E2C2-434C-A270-C9AF9387EA05}" type="datetime1">
              <a:rPr lang="en-US" smtClean="0"/>
              <a:t>11/11/2022</a:t>
            </a:fld>
            <a:endParaRPr lang="en-US"/>
          </a:p>
        </p:txBody>
      </p:sp>
      <p:sp>
        <p:nvSpPr>
          <p:cNvPr id="6" name="Footer Placeholder 5">
            <a:extLst>
              <a:ext uri="{FF2B5EF4-FFF2-40B4-BE49-F238E27FC236}">
                <a16:creationId xmlns:a16="http://schemas.microsoft.com/office/drawing/2014/main" id="{702F1176-C237-4A77-80C5-56ED398B1955}"/>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DDAB8BC8-DED9-4D4D-83EF-7605EAD9C7DA}"/>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53373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1599-301A-42DD-9665-A4E5521BF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78E4C-EEC9-46F2-A9DF-8278C7D01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3B44A-27A5-4A0A-8A66-CD8547C0C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72F5F-F146-409F-9B66-7487AD787CAE}" type="datetime1">
              <a:rPr lang="en-US" smtClean="0"/>
              <a:t>11/11/2022</a:t>
            </a:fld>
            <a:endParaRPr lang="en-US"/>
          </a:p>
        </p:txBody>
      </p:sp>
      <p:sp>
        <p:nvSpPr>
          <p:cNvPr id="5" name="Footer Placeholder 4">
            <a:extLst>
              <a:ext uri="{FF2B5EF4-FFF2-40B4-BE49-F238E27FC236}">
                <a16:creationId xmlns:a16="http://schemas.microsoft.com/office/drawing/2014/main" id="{131CBF2E-960C-4237-BB77-422BFE9C3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8C5B66F5-1C84-49C3-A4E0-8F3A18B3C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4617F-F77A-4576-BEF4-6284457CB4A4}" type="slidenum">
              <a:rPr lang="en-US" smtClean="0"/>
              <a:t>‹#›</a:t>
            </a:fld>
            <a:endParaRPr lang="en-US"/>
          </a:p>
        </p:txBody>
      </p:sp>
    </p:spTree>
    <p:extLst>
      <p:ext uri="{BB962C8B-B14F-4D97-AF65-F5344CB8AC3E}">
        <p14:creationId xmlns:p14="http://schemas.microsoft.com/office/powerpoint/2010/main" val="27052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BFA0AC-6A4C-4160-8ADD-1D911C2A1529}"/>
              </a:ext>
            </a:extLst>
          </p:cNvPr>
          <p:cNvSpPr/>
          <p:nvPr/>
        </p:nvSpPr>
        <p:spPr>
          <a:xfrm>
            <a:off x="1504949" y="2721114"/>
            <a:ext cx="6446745" cy="707886"/>
          </a:xfrm>
          <a:prstGeom prst="rect">
            <a:avLst/>
          </a:prstGeom>
        </p:spPr>
        <p:txBody>
          <a:bodyPr wrap="square">
            <a:spAutoFit/>
          </a:bodyPr>
          <a:lstStyle/>
          <a:p>
            <a:pPr algn="ctr"/>
            <a:r>
              <a:rPr lang="en-US" altLang="en-US" sz="4000" i="0" dirty="0">
                <a:latin typeface="Arial" panose="020B0604020202020204" pitchFamily="34" charset="0"/>
              </a:rPr>
              <a:t>Electronic Mail Security</a:t>
            </a:r>
          </a:p>
        </p:txBody>
      </p:sp>
      <p:sp>
        <p:nvSpPr>
          <p:cNvPr id="6" name="Title 1">
            <a:extLst>
              <a:ext uri="{FF2B5EF4-FFF2-40B4-BE49-F238E27FC236}">
                <a16:creationId xmlns:a16="http://schemas.microsoft.com/office/drawing/2014/main" id="{04C940FF-C281-46D5-9FC3-0692C21DA9B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200" b="1" dirty="0">
                <a:solidFill>
                  <a:schemeClr val="bg1"/>
                </a:solidFill>
                <a:latin typeface="Times New Roman" panose="02020603050405020304" pitchFamily="18" charset="0"/>
                <a:cs typeface="Times New Roman" panose="02020603050405020304" pitchFamily="18" charset="0"/>
              </a:rPr>
              <a:t>Course Code: BCSE2350		    Course Name: Cryptographic Fundamental</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1">
            <a:extLst>
              <a:ext uri="{FF2B5EF4-FFF2-40B4-BE49-F238E27FC236}">
                <a16:creationId xmlns:a16="http://schemas.microsoft.com/office/drawing/2014/main" id="{C9AC9B6B-AE66-4AE2-8892-1E0CEC0D5A9E}"/>
              </a:ext>
            </a:extLst>
          </p:cNvPr>
          <p:cNvSpPr>
            <a:spLocks noGrp="1"/>
          </p:cNvSpPr>
          <p:nvPr>
            <p:ph type="ftr" sz="quarter" idx="11"/>
          </p:nvPr>
        </p:nvSpPr>
        <p:spPr>
          <a:xfrm>
            <a:off x="-97654" y="6400740"/>
            <a:ext cx="12289654" cy="365125"/>
          </a:xfrm>
        </p:spPr>
        <p:txBody>
          <a:bodyPr vert="horz" lIns="91440" tIns="45720" rIns="91440" bIns="45720" rtlCol="0" anchor="ctr"/>
          <a:lstStyle/>
          <a:p>
            <a:r>
              <a:rPr lang="en-US" sz="2400" dirty="0">
                <a:solidFill>
                  <a:schemeClr val="bg1"/>
                </a:solidFill>
                <a:latin typeface="Times New Roman" panose="02020603050405020304" pitchFamily="18" charset="0"/>
                <a:cs typeface="Times New Roman" panose="02020603050405020304" pitchFamily="18" charset="0"/>
              </a:rPr>
              <a:t>Faculty Name: Rajkamal Kishor Gupta                            Program Name: </a:t>
            </a:r>
            <a:r>
              <a:rPr lang="en-US" sz="2400" dirty="0" err="1">
                <a:solidFill>
                  <a:schemeClr val="bg1"/>
                </a:solidFill>
                <a:latin typeface="Times New Roman" panose="02020603050405020304" pitchFamily="18" charset="0"/>
                <a:cs typeface="Times New Roman" panose="02020603050405020304" pitchFamily="18" charset="0"/>
              </a:rPr>
              <a:t>B</a:t>
            </a:r>
            <a:r>
              <a:rPr lang="en-US" sz="2400" err="1">
                <a:solidFill>
                  <a:schemeClr val="bg1"/>
                </a:solidFill>
                <a:latin typeface="Times New Roman" panose="02020603050405020304" pitchFamily="18" charset="0"/>
                <a:cs typeface="Times New Roman" panose="02020603050405020304" pitchFamily="18" charset="0"/>
              </a:rPr>
              <a:t>.</a:t>
            </a:r>
            <a:r>
              <a:rPr lang="en-US" sz="2400">
                <a:solidFill>
                  <a:schemeClr val="bg1"/>
                </a:solidFill>
                <a:latin typeface="Times New Roman" panose="02020603050405020304" pitchFamily="18" charset="0"/>
                <a:cs typeface="Times New Roman" panose="02020603050405020304" pitchFamily="18" charset="0"/>
              </a:rPr>
              <a:t>Tech</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24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0C716E9-2BFA-5BF6-A50A-4A775587F9A4}"/>
              </a:ext>
            </a:extLst>
          </p:cNvPr>
          <p:cNvSpPr>
            <a:spLocks noGrp="1" noChangeArrowheads="1"/>
          </p:cNvSpPr>
          <p:nvPr>
            <p:ph type="title"/>
          </p:nvPr>
        </p:nvSpPr>
        <p:spPr>
          <a:xfrm>
            <a:off x="1676400" y="0"/>
            <a:ext cx="10515600" cy="1325563"/>
          </a:xfrm>
        </p:spPr>
        <p:txBody>
          <a:bodyPr/>
          <a:lstStyle/>
          <a:p>
            <a:r>
              <a:rPr lang="en-US" altLang="en-US" dirty="0"/>
              <a:t>PGP Public &amp; Private Keys</a:t>
            </a:r>
            <a:endParaRPr lang="en-AU" altLang="en-US" dirty="0"/>
          </a:p>
        </p:txBody>
      </p:sp>
      <p:sp>
        <p:nvSpPr>
          <p:cNvPr id="59395" name="Rectangle 3">
            <a:extLst>
              <a:ext uri="{FF2B5EF4-FFF2-40B4-BE49-F238E27FC236}">
                <a16:creationId xmlns:a16="http://schemas.microsoft.com/office/drawing/2014/main" id="{994D79B0-A77A-7676-52FB-AED7E4B500A1}"/>
              </a:ext>
            </a:extLst>
          </p:cNvPr>
          <p:cNvSpPr>
            <a:spLocks noGrp="1" noChangeArrowheads="1"/>
          </p:cNvSpPr>
          <p:nvPr>
            <p:ph type="body" idx="1"/>
          </p:nvPr>
        </p:nvSpPr>
        <p:spPr/>
        <p:txBody>
          <a:bodyPr/>
          <a:lstStyle/>
          <a:p>
            <a:pPr>
              <a:lnSpc>
                <a:spcPct val="90000"/>
              </a:lnSpc>
            </a:pPr>
            <a:r>
              <a:rPr lang="en-US" altLang="en-US"/>
              <a:t>since many public/private keys may be in use, need to identify which is actually used to encrypt session key in a message</a:t>
            </a:r>
          </a:p>
          <a:p>
            <a:pPr lvl="1">
              <a:lnSpc>
                <a:spcPct val="90000"/>
              </a:lnSpc>
            </a:pPr>
            <a:r>
              <a:rPr lang="en-US" altLang="en-US"/>
              <a:t>could send full public-key with every message</a:t>
            </a:r>
          </a:p>
          <a:p>
            <a:pPr lvl="1">
              <a:lnSpc>
                <a:spcPct val="90000"/>
              </a:lnSpc>
            </a:pPr>
            <a:r>
              <a:rPr lang="en-US" altLang="en-US"/>
              <a:t>but this is inefficient</a:t>
            </a:r>
          </a:p>
          <a:p>
            <a:pPr>
              <a:lnSpc>
                <a:spcPct val="90000"/>
              </a:lnSpc>
            </a:pPr>
            <a:r>
              <a:rPr lang="en-US" altLang="en-US"/>
              <a:t>rather use a key identifier based on key</a:t>
            </a:r>
          </a:p>
          <a:p>
            <a:pPr lvl="1">
              <a:lnSpc>
                <a:spcPct val="90000"/>
              </a:lnSpc>
            </a:pPr>
            <a:r>
              <a:rPr lang="en-US" altLang="en-US"/>
              <a:t>is least significant 64-bits of the key</a:t>
            </a:r>
          </a:p>
          <a:p>
            <a:pPr lvl="1">
              <a:lnSpc>
                <a:spcPct val="90000"/>
              </a:lnSpc>
            </a:pPr>
            <a:r>
              <a:rPr lang="en-US" altLang="en-US"/>
              <a:t>will very likely be unique</a:t>
            </a:r>
          </a:p>
          <a:p>
            <a:pPr>
              <a:lnSpc>
                <a:spcPct val="90000"/>
              </a:lnSpc>
            </a:pPr>
            <a:r>
              <a:rPr lang="en-US" altLang="en-US"/>
              <a:t>also use key ID in signatures</a:t>
            </a:r>
          </a:p>
          <a:p>
            <a:pPr>
              <a:lnSpc>
                <a:spcPct val="90000"/>
              </a:lnSpc>
            </a:pPr>
            <a:endParaRPr lang="en-AU"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1EEFEC9-5A8B-B96A-F6ED-C70EE79B8281}"/>
              </a:ext>
            </a:extLst>
          </p:cNvPr>
          <p:cNvSpPr>
            <a:spLocks noGrp="1" noChangeArrowheads="1"/>
          </p:cNvSpPr>
          <p:nvPr>
            <p:ph type="title"/>
          </p:nvPr>
        </p:nvSpPr>
        <p:spPr>
          <a:xfrm>
            <a:off x="1420906" y="0"/>
            <a:ext cx="10515600" cy="1325563"/>
          </a:xfrm>
        </p:spPr>
        <p:txBody>
          <a:bodyPr/>
          <a:lstStyle/>
          <a:p>
            <a:r>
              <a:rPr lang="en-US" altLang="en-US" dirty="0"/>
              <a:t>PGP Message Format</a:t>
            </a:r>
            <a:endParaRPr lang="en-AU" altLang="en-US" dirty="0"/>
          </a:p>
        </p:txBody>
      </p:sp>
      <p:pic>
        <p:nvPicPr>
          <p:cNvPr id="84995" name="Picture 3">
            <a:extLst>
              <a:ext uri="{FF2B5EF4-FFF2-40B4-BE49-F238E27FC236}">
                <a16:creationId xmlns:a16="http://schemas.microsoft.com/office/drawing/2014/main" id="{1B342837-23E0-C939-2A37-C9CCE9BBA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370" b="28636"/>
          <a:stretch>
            <a:fillRect/>
          </a:stretch>
        </p:blipFill>
        <p:spPr bwMode="auto">
          <a:xfrm>
            <a:off x="3200401" y="1447801"/>
            <a:ext cx="5826125" cy="497522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59D4362-7FE5-25CA-34ED-322438B3BD40}"/>
              </a:ext>
            </a:extLst>
          </p:cNvPr>
          <p:cNvSpPr>
            <a:spLocks noGrp="1" noChangeArrowheads="1"/>
          </p:cNvSpPr>
          <p:nvPr>
            <p:ph type="title"/>
          </p:nvPr>
        </p:nvSpPr>
        <p:spPr>
          <a:xfrm>
            <a:off x="1582270" y="46038"/>
            <a:ext cx="10515600" cy="1325563"/>
          </a:xfrm>
        </p:spPr>
        <p:txBody>
          <a:bodyPr/>
          <a:lstStyle/>
          <a:p>
            <a:r>
              <a:rPr lang="en-US" altLang="en-US" dirty="0"/>
              <a:t>PGP Message Generation</a:t>
            </a:r>
            <a:endParaRPr lang="en-AU" altLang="en-US" dirty="0"/>
          </a:p>
        </p:txBody>
      </p:sp>
      <p:pic>
        <p:nvPicPr>
          <p:cNvPr id="82948" name="Picture 4">
            <a:extLst>
              <a:ext uri="{FF2B5EF4-FFF2-40B4-BE49-F238E27FC236}">
                <a16:creationId xmlns:a16="http://schemas.microsoft.com/office/drawing/2014/main" id="{53870C98-C844-5D2E-E123-1D69440B4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2057401" y="1371601"/>
            <a:ext cx="8043863" cy="506571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53E1178-5A73-6620-80C1-FE8E65C7C00A}"/>
              </a:ext>
            </a:extLst>
          </p:cNvPr>
          <p:cNvSpPr>
            <a:spLocks noGrp="1" noChangeArrowheads="1"/>
          </p:cNvSpPr>
          <p:nvPr>
            <p:ph type="title"/>
          </p:nvPr>
        </p:nvSpPr>
        <p:spPr>
          <a:xfrm>
            <a:off x="1519518" y="-83111"/>
            <a:ext cx="10515600" cy="1325563"/>
          </a:xfrm>
        </p:spPr>
        <p:txBody>
          <a:bodyPr/>
          <a:lstStyle/>
          <a:p>
            <a:r>
              <a:rPr lang="en-US" altLang="en-US" dirty="0"/>
              <a:t>PGP Message Reception</a:t>
            </a:r>
            <a:endParaRPr lang="en-AU" altLang="en-US" dirty="0"/>
          </a:p>
        </p:txBody>
      </p:sp>
      <p:pic>
        <p:nvPicPr>
          <p:cNvPr id="88068" name="Picture 4">
            <a:extLst>
              <a:ext uri="{FF2B5EF4-FFF2-40B4-BE49-F238E27FC236}">
                <a16:creationId xmlns:a16="http://schemas.microsoft.com/office/drawing/2014/main" id="{A78E2B62-CCF7-A88B-F1D3-6ED620D06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2057401" y="1371600"/>
            <a:ext cx="8043863" cy="5062538"/>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DAC0A46-F099-3FD3-CA5C-8513ADA393F6}"/>
              </a:ext>
            </a:extLst>
          </p:cNvPr>
          <p:cNvSpPr>
            <a:spLocks noGrp="1" noChangeArrowheads="1"/>
          </p:cNvSpPr>
          <p:nvPr>
            <p:ph type="title"/>
          </p:nvPr>
        </p:nvSpPr>
        <p:spPr>
          <a:xfrm>
            <a:off x="1573305" y="176867"/>
            <a:ext cx="10515600" cy="1325563"/>
          </a:xfrm>
        </p:spPr>
        <p:txBody>
          <a:bodyPr>
            <a:normAutofit/>
          </a:bodyPr>
          <a:lstStyle/>
          <a:p>
            <a:r>
              <a:rPr lang="en-US" altLang="en-US" sz="3600" dirty="0"/>
              <a:t>S/MIME (Secure/Multipurpose Internet Mail Extensions)</a:t>
            </a:r>
            <a:endParaRPr lang="en-AU" altLang="en-US" sz="3600" dirty="0"/>
          </a:p>
        </p:txBody>
      </p:sp>
      <p:sp>
        <p:nvSpPr>
          <p:cNvPr id="62467" name="Rectangle 3">
            <a:extLst>
              <a:ext uri="{FF2B5EF4-FFF2-40B4-BE49-F238E27FC236}">
                <a16:creationId xmlns:a16="http://schemas.microsoft.com/office/drawing/2014/main" id="{E37C86F7-A6F0-7049-E701-23600F6725BC}"/>
              </a:ext>
            </a:extLst>
          </p:cNvPr>
          <p:cNvSpPr>
            <a:spLocks noGrp="1" noChangeArrowheads="1"/>
          </p:cNvSpPr>
          <p:nvPr>
            <p:ph type="body" idx="1"/>
          </p:nvPr>
        </p:nvSpPr>
        <p:spPr/>
        <p:txBody>
          <a:bodyPr/>
          <a:lstStyle/>
          <a:p>
            <a:r>
              <a:rPr lang="en-US" altLang="en-US"/>
              <a:t>security enhancement to MIME email</a:t>
            </a:r>
          </a:p>
          <a:p>
            <a:pPr lvl="1"/>
            <a:r>
              <a:rPr lang="en-US" altLang="en-US"/>
              <a:t>original Internet RFC822 email was text only</a:t>
            </a:r>
          </a:p>
          <a:p>
            <a:pPr lvl="1"/>
            <a:r>
              <a:rPr lang="en-US" altLang="en-US"/>
              <a:t>MIME provided support for varying content types and multi-part messages</a:t>
            </a:r>
          </a:p>
          <a:p>
            <a:pPr lvl="1"/>
            <a:r>
              <a:rPr lang="en-US" altLang="en-US"/>
              <a:t>with encoding of binary data to textual form</a:t>
            </a:r>
          </a:p>
          <a:p>
            <a:pPr lvl="1"/>
            <a:r>
              <a:rPr lang="en-US" altLang="en-US"/>
              <a:t>S/MIME added security enhancements</a:t>
            </a:r>
          </a:p>
          <a:p>
            <a:r>
              <a:rPr lang="en-US" altLang="en-US"/>
              <a:t>have S/MIME support in many mail agents</a:t>
            </a:r>
          </a:p>
          <a:p>
            <a:pPr lvl="1"/>
            <a:r>
              <a:rPr lang="en-US" altLang="en-US"/>
              <a:t>eg MS Outlook, Mozilla, Mac Mail etc</a:t>
            </a:r>
            <a:endParaRPr lang="en-AU"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30D6CC6-FB25-7BFF-39C7-5358D4B10EC2}"/>
              </a:ext>
            </a:extLst>
          </p:cNvPr>
          <p:cNvSpPr>
            <a:spLocks noGrp="1" noChangeArrowheads="1"/>
          </p:cNvSpPr>
          <p:nvPr>
            <p:ph type="title"/>
          </p:nvPr>
        </p:nvSpPr>
        <p:spPr>
          <a:xfrm>
            <a:off x="1537447" y="0"/>
            <a:ext cx="10515600" cy="1325563"/>
          </a:xfrm>
        </p:spPr>
        <p:txBody>
          <a:bodyPr/>
          <a:lstStyle/>
          <a:p>
            <a:r>
              <a:rPr lang="en-US" altLang="en-US" dirty="0"/>
              <a:t>S/MIME Functions</a:t>
            </a:r>
            <a:endParaRPr lang="en-AU" altLang="en-US" dirty="0"/>
          </a:p>
        </p:txBody>
      </p:sp>
      <p:sp>
        <p:nvSpPr>
          <p:cNvPr id="63491" name="Rectangle 3">
            <a:extLst>
              <a:ext uri="{FF2B5EF4-FFF2-40B4-BE49-F238E27FC236}">
                <a16:creationId xmlns:a16="http://schemas.microsoft.com/office/drawing/2014/main" id="{4D4B0BF6-EF13-7272-3650-6AFB8B80BF6B}"/>
              </a:ext>
            </a:extLst>
          </p:cNvPr>
          <p:cNvSpPr>
            <a:spLocks noGrp="1" noChangeArrowheads="1"/>
          </p:cNvSpPr>
          <p:nvPr>
            <p:ph type="body" idx="1"/>
          </p:nvPr>
        </p:nvSpPr>
        <p:spPr/>
        <p:txBody>
          <a:bodyPr/>
          <a:lstStyle/>
          <a:p>
            <a:r>
              <a:rPr lang="en-US" altLang="en-US"/>
              <a:t>enveloped data</a:t>
            </a:r>
          </a:p>
          <a:p>
            <a:pPr lvl="1"/>
            <a:r>
              <a:rPr lang="en-US" altLang="en-US"/>
              <a:t>encrypted content and associated keys</a:t>
            </a:r>
          </a:p>
          <a:p>
            <a:r>
              <a:rPr lang="en-US" altLang="en-US"/>
              <a:t>signed data</a:t>
            </a:r>
          </a:p>
          <a:p>
            <a:pPr lvl="1"/>
            <a:r>
              <a:rPr lang="en-US" altLang="en-US"/>
              <a:t>encoded message + signed digest</a:t>
            </a:r>
          </a:p>
          <a:p>
            <a:r>
              <a:rPr lang="en-US" altLang="en-US"/>
              <a:t>clear-signed data</a:t>
            </a:r>
          </a:p>
          <a:p>
            <a:pPr lvl="1"/>
            <a:r>
              <a:rPr lang="en-US" altLang="en-US"/>
              <a:t>cleartext message + encoded signed digest</a:t>
            </a:r>
          </a:p>
          <a:p>
            <a:r>
              <a:rPr lang="en-US" altLang="en-US"/>
              <a:t>signed &amp; enveloped data</a:t>
            </a:r>
          </a:p>
          <a:p>
            <a:pPr lvl="1"/>
            <a:r>
              <a:rPr lang="en-US" altLang="en-US"/>
              <a:t>nesting of signed &amp; encrypted entities</a:t>
            </a:r>
            <a:endParaRPr lang="en-AU"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EA85BCA8-FB0C-5D0A-E50E-25562548D603}"/>
              </a:ext>
            </a:extLst>
          </p:cNvPr>
          <p:cNvSpPr>
            <a:spLocks noGrp="1" noChangeArrowheads="1"/>
          </p:cNvSpPr>
          <p:nvPr>
            <p:ph type="title"/>
          </p:nvPr>
        </p:nvSpPr>
        <p:spPr>
          <a:xfrm>
            <a:off x="1582271" y="0"/>
            <a:ext cx="10515600" cy="1325563"/>
          </a:xfrm>
        </p:spPr>
        <p:txBody>
          <a:bodyPr/>
          <a:lstStyle/>
          <a:p>
            <a:r>
              <a:rPr lang="en-US" altLang="en-US" sz="4000" dirty="0"/>
              <a:t>S/MIME Cryptographic Algorithms</a:t>
            </a:r>
            <a:endParaRPr lang="en-AU" altLang="en-US" sz="4000" dirty="0"/>
          </a:p>
        </p:txBody>
      </p:sp>
      <p:sp>
        <p:nvSpPr>
          <p:cNvPr id="64515" name="Rectangle 3">
            <a:extLst>
              <a:ext uri="{FF2B5EF4-FFF2-40B4-BE49-F238E27FC236}">
                <a16:creationId xmlns:a16="http://schemas.microsoft.com/office/drawing/2014/main" id="{458DE7B6-CBCE-5D58-A9CC-F27A0ABFF6A7}"/>
              </a:ext>
            </a:extLst>
          </p:cNvPr>
          <p:cNvSpPr>
            <a:spLocks noGrp="1" noChangeArrowheads="1"/>
          </p:cNvSpPr>
          <p:nvPr>
            <p:ph type="body" idx="1"/>
          </p:nvPr>
        </p:nvSpPr>
        <p:spPr/>
        <p:txBody>
          <a:bodyPr/>
          <a:lstStyle/>
          <a:p>
            <a:r>
              <a:rPr lang="en-US" altLang="en-US"/>
              <a:t>digital signatures: DSS &amp; RSA</a:t>
            </a:r>
          </a:p>
          <a:p>
            <a:r>
              <a:rPr lang="en-US" altLang="en-US"/>
              <a:t>hash functions: SHA-1 &amp; MD5</a:t>
            </a:r>
          </a:p>
          <a:p>
            <a:r>
              <a:rPr lang="en-US" altLang="en-US"/>
              <a:t>session key encryption: ElGamal &amp; RSA</a:t>
            </a:r>
          </a:p>
          <a:p>
            <a:r>
              <a:rPr lang="en-US" altLang="en-US"/>
              <a:t>message encryption: AES, Triple-DES, RC2/40 and others</a:t>
            </a:r>
          </a:p>
          <a:p>
            <a:r>
              <a:rPr lang="en-US" altLang="en-US"/>
              <a:t>MAC: HMAC with SHA-1</a:t>
            </a:r>
          </a:p>
          <a:p>
            <a:r>
              <a:rPr lang="en-US" altLang="en-US"/>
              <a:t>have process to decide which algs to use</a:t>
            </a:r>
            <a:endParaRPr lang="en-AU"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584FE8C9-AC98-AC0B-DEA1-013CFB765452}"/>
              </a:ext>
            </a:extLst>
          </p:cNvPr>
          <p:cNvSpPr>
            <a:spLocks noGrp="1" noChangeArrowheads="1"/>
          </p:cNvSpPr>
          <p:nvPr>
            <p:ph type="title"/>
          </p:nvPr>
        </p:nvSpPr>
        <p:spPr>
          <a:xfrm>
            <a:off x="1676400" y="0"/>
            <a:ext cx="10515600" cy="1325563"/>
          </a:xfrm>
        </p:spPr>
        <p:txBody>
          <a:bodyPr/>
          <a:lstStyle/>
          <a:p>
            <a:r>
              <a:rPr lang="en-AU" altLang="en-US" dirty="0"/>
              <a:t>S/MIME Messages</a:t>
            </a:r>
          </a:p>
        </p:txBody>
      </p:sp>
      <p:sp>
        <p:nvSpPr>
          <p:cNvPr id="94211" name="Rectangle 3">
            <a:extLst>
              <a:ext uri="{FF2B5EF4-FFF2-40B4-BE49-F238E27FC236}">
                <a16:creationId xmlns:a16="http://schemas.microsoft.com/office/drawing/2014/main" id="{AF8BEA74-155A-35AD-0D65-9DDB284BA7EE}"/>
              </a:ext>
            </a:extLst>
          </p:cNvPr>
          <p:cNvSpPr>
            <a:spLocks noGrp="1" noChangeArrowheads="1"/>
          </p:cNvSpPr>
          <p:nvPr>
            <p:ph type="body" idx="1"/>
          </p:nvPr>
        </p:nvSpPr>
        <p:spPr>
          <a:xfrm>
            <a:off x="1981200" y="1676400"/>
            <a:ext cx="8229600" cy="4876800"/>
          </a:xfrm>
        </p:spPr>
        <p:txBody>
          <a:bodyPr/>
          <a:lstStyle/>
          <a:p>
            <a:r>
              <a:rPr lang="en-AU" altLang="en-US"/>
              <a:t>S/MIME secures </a:t>
            </a:r>
            <a:r>
              <a:rPr lang="en-US" altLang="en-US"/>
              <a:t>a MIME entity with a signature, encryption, or both</a:t>
            </a:r>
          </a:p>
          <a:p>
            <a:r>
              <a:rPr lang="en-US" altLang="en-US"/>
              <a:t>forming a MIME wrapped PKCS object</a:t>
            </a:r>
          </a:p>
          <a:p>
            <a:r>
              <a:rPr lang="en-US" altLang="en-US"/>
              <a:t>have a range of content-types:</a:t>
            </a:r>
          </a:p>
          <a:p>
            <a:pPr lvl="1"/>
            <a:r>
              <a:rPr lang="en-AU" altLang="en-US"/>
              <a:t>enveloped data</a:t>
            </a:r>
          </a:p>
          <a:p>
            <a:pPr lvl="1"/>
            <a:r>
              <a:rPr lang="en-AU" altLang="en-US"/>
              <a:t>signed data</a:t>
            </a:r>
          </a:p>
          <a:p>
            <a:pPr lvl="1"/>
            <a:r>
              <a:rPr lang="en-AU" altLang="en-US"/>
              <a:t>clear-signed data</a:t>
            </a:r>
          </a:p>
          <a:p>
            <a:pPr lvl="1"/>
            <a:r>
              <a:rPr lang="en-AU" altLang="en-US"/>
              <a:t>registration request</a:t>
            </a:r>
          </a:p>
          <a:p>
            <a:pPr lvl="1"/>
            <a:r>
              <a:rPr lang="en-AU" altLang="en-US"/>
              <a:t>certificate only message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1309659-A6CB-976B-F999-AA434187BC06}"/>
              </a:ext>
            </a:extLst>
          </p:cNvPr>
          <p:cNvSpPr>
            <a:spLocks noGrp="1" noChangeArrowheads="1"/>
          </p:cNvSpPr>
          <p:nvPr>
            <p:ph type="title"/>
          </p:nvPr>
        </p:nvSpPr>
        <p:spPr>
          <a:xfrm>
            <a:off x="1447800" y="-101039"/>
            <a:ext cx="10515600" cy="1325563"/>
          </a:xfrm>
        </p:spPr>
        <p:txBody>
          <a:bodyPr/>
          <a:lstStyle/>
          <a:p>
            <a:r>
              <a:rPr lang="en-AU" altLang="en-US" dirty="0"/>
              <a:t>S/MIME Certificate Processing</a:t>
            </a:r>
          </a:p>
        </p:txBody>
      </p:sp>
      <p:sp>
        <p:nvSpPr>
          <p:cNvPr id="65539" name="Rectangle 3">
            <a:extLst>
              <a:ext uri="{FF2B5EF4-FFF2-40B4-BE49-F238E27FC236}">
                <a16:creationId xmlns:a16="http://schemas.microsoft.com/office/drawing/2014/main" id="{1C3802B3-9836-A05E-8CBF-894A61A2F8D9}"/>
              </a:ext>
            </a:extLst>
          </p:cNvPr>
          <p:cNvSpPr>
            <a:spLocks noGrp="1" noChangeArrowheads="1"/>
          </p:cNvSpPr>
          <p:nvPr>
            <p:ph type="body" idx="1"/>
          </p:nvPr>
        </p:nvSpPr>
        <p:spPr/>
        <p:txBody>
          <a:bodyPr/>
          <a:lstStyle/>
          <a:p>
            <a:r>
              <a:rPr lang="en-AU" altLang="en-US"/>
              <a:t>S/MIME uses X.509 v3 certificates</a:t>
            </a:r>
          </a:p>
          <a:p>
            <a:r>
              <a:rPr lang="en-US" altLang="en-US"/>
              <a:t>managed using a hybrid of a strict X.509 CA hierarchy &amp; PGP’s web of trust</a:t>
            </a:r>
          </a:p>
          <a:p>
            <a:r>
              <a:rPr lang="en-US" altLang="en-US"/>
              <a:t>each client has a list of trusted CA’s certs</a:t>
            </a:r>
          </a:p>
          <a:p>
            <a:r>
              <a:rPr lang="en-US" altLang="en-US"/>
              <a:t>and own public/private key pairs &amp; certs</a:t>
            </a:r>
          </a:p>
          <a:p>
            <a:r>
              <a:rPr lang="en-US" altLang="en-US"/>
              <a:t>certificates must be signed by trusted CA’s</a:t>
            </a:r>
            <a:endParaRPr lang="en-AU" altLang="en-US"/>
          </a:p>
          <a:p>
            <a:endParaRPr lang="en-AU"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D15CC31-5C34-C068-42AC-6BEB01E22D2D}"/>
              </a:ext>
            </a:extLst>
          </p:cNvPr>
          <p:cNvSpPr>
            <a:spLocks noGrp="1" noChangeArrowheads="1"/>
          </p:cNvSpPr>
          <p:nvPr>
            <p:ph type="title"/>
          </p:nvPr>
        </p:nvSpPr>
        <p:spPr>
          <a:xfrm>
            <a:off x="1447800" y="0"/>
            <a:ext cx="10515600" cy="1325563"/>
          </a:xfrm>
        </p:spPr>
        <p:txBody>
          <a:bodyPr/>
          <a:lstStyle/>
          <a:p>
            <a:r>
              <a:rPr lang="en-US" altLang="en-US" dirty="0"/>
              <a:t>Certificate Authorities</a:t>
            </a:r>
            <a:endParaRPr lang="en-AU" altLang="en-US" dirty="0"/>
          </a:p>
        </p:txBody>
      </p:sp>
      <p:sp>
        <p:nvSpPr>
          <p:cNvPr id="66563" name="Rectangle 3">
            <a:extLst>
              <a:ext uri="{FF2B5EF4-FFF2-40B4-BE49-F238E27FC236}">
                <a16:creationId xmlns:a16="http://schemas.microsoft.com/office/drawing/2014/main" id="{623AC82A-F8DD-4B12-4A3A-A376D57450A2}"/>
              </a:ext>
            </a:extLst>
          </p:cNvPr>
          <p:cNvSpPr>
            <a:spLocks noGrp="1" noChangeArrowheads="1"/>
          </p:cNvSpPr>
          <p:nvPr>
            <p:ph type="body" idx="1"/>
          </p:nvPr>
        </p:nvSpPr>
        <p:spPr>
          <a:xfrm>
            <a:off x="1981200" y="1676400"/>
            <a:ext cx="8229600" cy="4953000"/>
          </a:xfrm>
        </p:spPr>
        <p:txBody>
          <a:bodyPr/>
          <a:lstStyle/>
          <a:p>
            <a:r>
              <a:rPr lang="en-US" altLang="en-US"/>
              <a:t>have several well-known CA’s</a:t>
            </a:r>
          </a:p>
          <a:p>
            <a:r>
              <a:rPr lang="en-US" altLang="en-US"/>
              <a:t>Verisign one of most widely used</a:t>
            </a:r>
          </a:p>
          <a:p>
            <a:r>
              <a:rPr lang="en-US" altLang="en-US"/>
              <a:t>Verisign issues several types of Digital IDs</a:t>
            </a:r>
          </a:p>
          <a:p>
            <a:r>
              <a:rPr lang="en-US" altLang="en-US"/>
              <a:t>increasing levels of checks &amp; hence trust</a:t>
            </a:r>
          </a:p>
          <a:p>
            <a:pPr lvl="1">
              <a:buFont typeface="Wingdings" panose="05000000000000000000" pitchFamily="2" charset="2"/>
              <a:buNone/>
            </a:pPr>
            <a:r>
              <a:rPr lang="en-AU" altLang="en-US" b="1"/>
              <a:t>Class	Identity Checks	Usage</a:t>
            </a:r>
          </a:p>
          <a:p>
            <a:pPr lvl="1">
              <a:buFont typeface="Wingdings" panose="05000000000000000000" pitchFamily="2" charset="2"/>
              <a:buNone/>
            </a:pPr>
            <a:r>
              <a:rPr lang="en-AU" altLang="en-US"/>
              <a:t>1			name/email check	web browsing/email</a:t>
            </a:r>
          </a:p>
          <a:p>
            <a:pPr lvl="1">
              <a:buFont typeface="Wingdings" panose="05000000000000000000" pitchFamily="2" charset="2"/>
              <a:buNone/>
            </a:pPr>
            <a:r>
              <a:rPr lang="en-AU" altLang="en-US"/>
              <a:t>2			+ enroll/addr check	email, subs, s/w validate</a:t>
            </a:r>
          </a:p>
          <a:p>
            <a:pPr lvl="1">
              <a:buFont typeface="Wingdings" panose="05000000000000000000" pitchFamily="2" charset="2"/>
              <a:buNone/>
            </a:pPr>
            <a:r>
              <a:rPr lang="en-AU" altLang="en-US"/>
              <a:t>3			+ ID documents	e-banking/service access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EAEB8FC-11C8-768D-1F09-E5FFD4B32F8B}"/>
              </a:ext>
            </a:extLst>
          </p:cNvPr>
          <p:cNvSpPr>
            <a:spLocks noGrp="1" noChangeArrowheads="1"/>
          </p:cNvSpPr>
          <p:nvPr>
            <p:ph type="title"/>
          </p:nvPr>
        </p:nvSpPr>
        <p:spPr>
          <a:xfrm>
            <a:off x="1492624" y="-92075"/>
            <a:ext cx="10515600" cy="1325563"/>
          </a:xfrm>
        </p:spPr>
        <p:txBody>
          <a:bodyPr/>
          <a:lstStyle/>
          <a:p>
            <a:r>
              <a:rPr lang="en-AU" altLang="en-US" dirty="0"/>
              <a:t>Email Security</a:t>
            </a:r>
          </a:p>
        </p:txBody>
      </p:sp>
      <p:sp>
        <p:nvSpPr>
          <p:cNvPr id="46083" name="Rectangle 3">
            <a:extLst>
              <a:ext uri="{FF2B5EF4-FFF2-40B4-BE49-F238E27FC236}">
                <a16:creationId xmlns:a16="http://schemas.microsoft.com/office/drawing/2014/main" id="{C33B18A3-0B8D-8D64-FF8B-CD55BE381A71}"/>
              </a:ext>
            </a:extLst>
          </p:cNvPr>
          <p:cNvSpPr>
            <a:spLocks noGrp="1" noChangeArrowheads="1"/>
          </p:cNvSpPr>
          <p:nvPr>
            <p:ph type="body" idx="1"/>
          </p:nvPr>
        </p:nvSpPr>
        <p:spPr/>
        <p:txBody>
          <a:bodyPr/>
          <a:lstStyle/>
          <a:p>
            <a:r>
              <a:rPr lang="en-AU" altLang="en-US"/>
              <a:t>email is one of the most widely used and regarded network services </a:t>
            </a:r>
          </a:p>
          <a:p>
            <a:r>
              <a:rPr lang="en-AU" altLang="en-US"/>
              <a:t>currently message contents are not secure </a:t>
            </a:r>
          </a:p>
          <a:p>
            <a:pPr lvl="1"/>
            <a:r>
              <a:rPr lang="en-AU" altLang="en-US"/>
              <a:t>may be inspected either in transit </a:t>
            </a:r>
          </a:p>
          <a:p>
            <a:pPr lvl="1"/>
            <a:r>
              <a:rPr lang="en-AU" altLang="en-US"/>
              <a:t>or by suitably privileged users on destination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C03FEC7-5EA5-09D0-A359-312ECF044F3E}"/>
              </a:ext>
            </a:extLst>
          </p:cNvPr>
          <p:cNvSpPr>
            <a:spLocks noGrp="1" noChangeArrowheads="1"/>
          </p:cNvSpPr>
          <p:nvPr>
            <p:ph type="title"/>
          </p:nvPr>
        </p:nvSpPr>
        <p:spPr>
          <a:xfrm>
            <a:off x="1564341" y="0"/>
            <a:ext cx="10515600" cy="1325563"/>
          </a:xfrm>
        </p:spPr>
        <p:txBody>
          <a:bodyPr/>
          <a:lstStyle/>
          <a:p>
            <a:r>
              <a:rPr lang="en-US" altLang="en-US" dirty="0"/>
              <a:t>Summary</a:t>
            </a:r>
            <a:endParaRPr lang="en-AU" altLang="en-US" dirty="0"/>
          </a:p>
        </p:txBody>
      </p:sp>
      <p:sp>
        <p:nvSpPr>
          <p:cNvPr id="45059" name="Rectangle 3">
            <a:extLst>
              <a:ext uri="{FF2B5EF4-FFF2-40B4-BE49-F238E27FC236}">
                <a16:creationId xmlns:a16="http://schemas.microsoft.com/office/drawing/2014/main" id="{AF235DC8-F5BB-03D6-1730-7267F46686E3}"/>
              </a:ext>
            </a:extLst>
          </p:cNvPr>
          <p:cNvSpPr>
            <a:spLocks noGrp="1" noChangeArrowheads="1"/>
          </p:cNvSpPr>
          <p:nvPr>
            <p:ph type="body" idx="1"/>
          </p:nvPr>
        </p:nvSpPr>
        <p:spPr/>
        <p:txBody>
          <a:bodyPr/>
          <a:lstStyle/>
          <a:p>
            <a:r>
              <a:rPr lang="en-US" altLang="en-US"/>
              <a:t>have considered:</a:t>
            </a:r>
          </a:p>
          <a:p>
            <a:pPr lvl="1"/>
            <a:r>
              <a:rPr lang="en-US" altLang="en-US"/>
              <a:t>secure email</a:t>
            </a:r>
          </a:p>
          <a:p>
            <a:pPr lvl="1"/>
            <a:r>
              <a:rPr lang="en-US" altLang="en-US"/>
              <a:t>PGP</a:t>
            </a:r>
          </a:p>
          <a:p>
            <a:pPr lvl="1"/>
            <a:r>
              <a:rPr lang="en-US" altLang="en-US"/>
              <a:t>S/MIME</a:t>
            </a:r>
          </a:p>
          <a:p>
            <a:pPr lvl="1"/>
            <a:endParaRPr lang="en-US" altLang="en-US"/>
          </a:p>
          <a:p>
            <a:pPr lvl="1"/>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513E628-8F6B-D6A0-5E5F-8121B92C5EFE}"/>
              </a:ext>
            </a:extLst>
          </p:cNvPr>
          <p:cNvSpPr>
            <a:spLocks noGrp="1" noChangeArrowheads="1"/>
          </p:cNvSpPr>
          <p:nvPr>
            <p:ph type="title"/>
          </p:nvPr>
        </p:nvSpPr>
        <p:spPr>
          <a:xfrm>
            <a:off x="1474694" y="0"/>
            <a:ext cx="10515600" cy="1325563"/>
          </a:xfrm>
        </p:spPr>
        <p:txBody>
          <a:bodyPr/>
          <a:lstStyle/>
          <a:p>
            <a:r>
              <a:rPr lang="en-AU" altLang="en-US" dirty="0"/>
              <a:t>Email Security Enhancements</a:t>
            </a:r>
          </a:p>
        </p:txBody>
      </p:sp>
      <p:sp>
        <p:nvSpPr>
          <p:cNvPr id="48131" name="Rectangle 3">
            <a:extLst>
              <a:ext uri="{FF2B5EF4-FFF2-40B4-BE49-F238E27FC236}">
                <a16:creationId xmlns:a16="http://schemas.microsoft.com/office/drawing/2014/main" id="{8090AE34-8D0B-C78E-FAE4-AED238D4C69F}"/>
              </a:ext>
            </a:extLst>
          </p:cNvPr>
          <p:cNvSpPr>
            <a:spLocks noGrp="1" noChangeArrowheads="1"/>
          </p:cNvSpPr>
          <p:nvPr>
            <p:ph type="body" idx="1"/>
          </p:nvPr>
        </p:nvSpPr>
        <p:spPr/>
        <p:txBody>
          <a:bodyPr/>
          <a:lstStyle/>
          <a:p>
            <a:r>
              <a:rPr lang="en-AU" altLang="en-US"/>
              <a:t>confidentiality</a:t>
            </a:r>
          </a:p>
          <a:p>
            <a:pPr lvl="1"/>
            <a:r>
              <a:rPr lang="en-AU" altLang="en-US"/>
              <a:t>protection from disclosure</a:t>
            </a:r>
          </a:p>
          <a:p>
            <a:r>
              <a:rPr lang="en-AU" altLang="en-US"/>
              <a:t>authentication</a:t>
            </a:r>
          </a:p>
          <a:p>
            <a:pPr lvl="1"/>
            <a:r>
              <a:rPr lang="en-AU" altLang="en-US"/>
              <a:t>of sender of message</a:t>
            </a:r>
          </a:p>
          <a:p>
            <a:r>
              <a:rPr lang="en-AU" altLang="en-US"/>
              <a:t>message integrity</a:t>
            </a:r>
          </a:p>
          <a:p>
            <a:pPr lvl="1"/>
            <a:r>
              <a:rPr lang="en-AU" altLang="en-US"/>
              <a:t>protection from modification </a:t>
            </a:r>
          </a:p>
          <a:p>
            <a:r>
              <a:rPr lang="en-AU" altLang="en-US"/>
              <a:t>non-repudiation of origin</a:t>
            </a:r>
          </a:p>
          <a:p>
            <a:pPr lvl="1"/>
            <a:r>
              <a:rPr lang="en-AU" altLang="en-US"/>
              <a:t>protection from denial by sender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0B58E5D-C57E-9F3F-88F9-F9028A80E405}"/>
              </a:ext>
            </a:extLst>
          </p:cNvPr>
          <p:cNvSpPr>
            <a:spLocks noGrp="1" noChangeArrowheads="1"/>
          </p:cNvSpPr>
          <p:nvPr>
            <p:ph type="title"/>
          </p:nvPr>
        </p:nvSpPr>
        <p:spPr>
          <a:xfrm>
            <a:off x="1510553" y="18255"/>
            <a:ext cx="10515600" cy="1325563"/>
          </a:xfrm>
        </p:spPr>
        <p:txBody>
          <a:bodyPr/>
          <a:lstStyle/>
          <a:p>
            <a:r>
              <a:rPr lang="en-AU" altLang="en-US" dirty="0"/>
              <a:t>Pretty Good Privacy (PGP)</a:t>
            </a:r>
          </a:p>
        </p:txBody>
      </p:sp>
      <p:sp>
        <p:nvSpPr>
          <p:cNvPr id="50179" name="Rectangle 3">
            <a:extLst>
              <a:ext uri="{FF2B5EF4-FFF2-40B4-BE49-F238E27FC236}">
                <a16:creationId xmlns:a16="http://schemas.microsoft.com/office/drawing/2014/main" id="{C0684E87-91BB-7978-FE8A-1F4E978CE2B9}"/>
              </a:ext>
            </a:extLst>
          </p:cNvPr>
          <p:cNvSpPr>
            <a:spLocks noGrp="1" noChangeArrowheads="1"/>
          </p:cNvSpPr>
          <p:nvPr>
            <p:ph type="body" idx="1"/>
          </p:nvPr>
        </p:nvSpPr>
        <p:spPr/>
        <p:txBody>
          <a:bodyPr/>
          <a:lstStyle/>
          <a:p>
            <a:pPr>
              <a:lnSpc>
                <a:spcPct val="90000"/>
              </a:lnSpc>
            </a:pPr>
            <a:r>
              <a:rPr lang="en-AU" altLang="en-US" dirty="0"/>
              <a:t>widely used de facto secure email</a:t>
            </a:r>
          </a:p>
          <a:p>
            <a:pPr>
              <a:lnSpc>
                <a:spcPct val="90000"/>
              </a:lnSpc>
            </a:pPr>
            <a:r>
              <a:rPr lang="en-AU" altLang="en-US" dirty="0"/>
              <a:t>developed by Phil Zimmermann</a:t>
            </a:r>
          </a:p>
          <a:p>
            <a:pPr>
              <a:lnSpc>
                <a:spcPct val="90000"/>
              </a:lnSpc>
            </a:pPr>
            <a:r>
              <a:rPr lang="en-US" altLang="en-US" dirty="0"/>
              <a:t>selected best available crypto </a:t>
            </a:r>
            <a:r>
              <a:rPr lang="en-US" altLang="en-US" dirty="0" err="1"/>
              <a:t>algs</a:t>
            </a:r>
            <a:r>
              <a:rPr lang="en-US" altLang="en-US" dirty="0"/>
              <a:t> to use</a:t>
            </a:r>
          </a:p>
          <a:p>
            <a:pPr>
              <a:lnSpc>
                <a:spcPct val="90000"/>
              </a:lnSpc>
            </a:pPr>
            <a:r>
              <a:rPr lang="en-US" altLang="en-US" dirty="0"/>
              <a:t>integrated into a single program</a:t>
            </a:r>
            <a:endParaRPr lang="en-AU" altLang="en-US" dirty="0"/>
          </a:p>
          <a:p>
            <a:pPr>
              <a:lnSpc>
                <a:spcPct val="90000"/>
              </a:lnSpc>
            </a:pPr>
            <a:r>
              <a:rPr lang="en-AU" altLang="en-US" dirty="0"/>
              <a:t>on Unix, PC, Macintosh and other systems </a:t>
            </a:r>
          </a:p>
          <a:p>
            <a:pPr>
              <a:lnSpc>
                <a:spcPct val="90000"/>
              </a:lnSpc>
            </a:pPr>
            <a:r>
              <a:rPr lang="en-AU" altLang="en-US" dirty="0"/>
              <a:t>originally free, now also have commercial versions available</a:t>
            </a:r>
          </a:p>
          <a:p>
            <a:pPr>
              <a:lnSpc>
                <a:spcPct val="90000"/>
              </a:lnSpc>
            </a:pPr>
            <a:endParaRPr lang="en-AU"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B8313EB-F55F-F917-63C1-964589E1917B}"/>
              </a:ext>
            </a:extLst>
          </p:cNvPr>
          <p:cNvSpPr>
            <a:spLocks noGrp="1" noChangeArrowheads="1"/>
          </p:cNvSpPr>
          <p:nvPr>
            <p:ph type="title"/>
          </p:nvPr>
        </p:nvSpPr>
        <p:spPr>
          <a:xfrm>
            <a:off x="1420906" y="0"/>
            <a:ext cx="10515600" cy="1325563"/>
          </a:xfrm>
        </p:spPr>
        <p:txBody>
          <a:bodyPr/>
          <a:lstStyle/>
          <a:p>
            <a:r>
              <a:rPr lang="en-US" altLang="en-US" dirty="0"/>
              <a:t>PGP Operation – Authentication</a:t>
            </a:r>
            <a:endParaRPr lang="en-AU" altLang="en-US" dirty="0"/>
          </a:p>
        </p:txBody>
      </p:sp>
      <p:sp>
        <p:nvSpPr>
          <p:cNvPr id="51203" name="Rectangle 3">
            <a:extLst>
              <a:ext uri="{FF2B5EF4-FFF2-40B4-BE49-F238E27FC236}">
                <a16:creationId xmlns:a16="http://schemas.microsoft.com/office/drawing/2014/main" id="{A5B55778-FD9D-F6B2-BC0C-F7A1C6F554CF}"/>
              </a:ext>
            </a:extLst>
          </p:cNvPr>
          <p:cNvSpPr>
            <a:spLocks noGrp="1" noChangeArrowheads="1"/>
          </p:cNvSpPr>
          <p:nvPr>
            <p:ph type="body" idx="1"/>
          </p:nvPr>
        </p:nvSpPr>
        <p:spPr/>
        <p:txBody>
          <a:bodyPr/>
          <a:lstStyle/>
          <a:p>
            <a:pPr marL="457200" indent="-457200">
              <a:lnSpc>
                <a:spcPct val="80000"/>
              </a:lnSpc>
              <a:buFontTx/>
              <a:buAutoNum type="arabicPeriod"/>
            </a:pPr>
            <a:r>
              <a:rPr lang="en-AU" altLang="en-US"/>
              <a:t>sender creates message</a:t>
            </a:r>
          </a:p>
          <a:p>
            <a:pPr marL="457200" indent="-457200">
              <a:lnSpc>
                <a:spcPct val="80000"/>
              </a:lnSpc>
              <a:buFontTx/>
              <a:buAutoNum type="arabicPeriod"/>
            </a:pPr>
            <a:r>
              <a:rPr lang="en-AU" altLang="en-US"/>
              <a:t>use SHA-1 to generate 160-bit hash of message </a:t>
            </a:r>
          </a:p>
          <a:p>
            <a:pPr marL="457200" indent="-457200">
              <a:lnSpc>
                <a:spcPct val="80000"/>
              </a:lnSpc>
              <a:buFontTx/>
              <a:buAutoNum type="arabicPeriod"/>
            </a:pPr>
            <a:r>
              <a:rPr lang="en-AU" altLang="en-US"/>
              <a:t>signed hash with RSA using sender's private key, and is attached to message</a:t>
            </a:r>
          </a:p>
          <a:p>
            <a:pPr marL="457200" indent="-457200">
              <a:lnSpc>
                <a:spcPct val="80000"/>
              </a:lnSpc>
              <a:buFontTx/>
              <a:buAutoNum type="arabicPeriod"/>
            </a:pPr>
            <a:r>
              <a:rPr lang="en-AU" altLang="en-US"/>
              <a:t>receiver uses RSA with sender's public key to decrypt and recover hash code</a:t>
            </a:r>
          </a:p>
          <a:p>
            <a:pPr marL="457200" indent="-457200">
              <a:lnSpc>
                <a:spcPct val="80000"/>
              </a:lnSpc>
              <a:buFontTx/>
              <a:buAutoNum type="arabicPeriod"/>
            </a:pPr>
            <a:r>
              <a:rPr lang="en-AU" altLang="en-US"/>
              <a:t>receiver verifies received message using hash of it and compares with decrypted hash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51B2667-B337-72EE-7690-C3FAB0929294}"/>
              </a:ext>
            </a:extLst>
          </p:cNvPr>
          <p:cNvSpPr>
            <a:spLocks noGrp="1" noChangeArrowheads="1"/>
          </p:cNvSpPr>
          <p:nvPr>
            <p:ph type="title"/>
          </p:nvPr>
        </p:nvSpPr>
        <p:spPr>
          <a:xfrm>
            <a:off x="1483659" y="-83110"/>
            <a:ext cx="10515600" cy="1325563"/>
          </a:xfrm>
        </p:spPr>
        <p:txBody>
          <a:bodyPr/>
          <a:lstStyle/>
          <a:p>
            <a:r>
              <a:rPr lang="en-US" altLang="en-US" dirty="0"/>
              <a:t>PGP Operation – Confidentiality</a:t>
            </a:r>
            <a:endParaRPr lang="en-AU" altLang="en-US" dirty="0"/>
          </a:p>
        </p:txBody>
      </p:sp>
      <p:sp>
        <p:nvSpPr>
          <p:cNvPr id="52227" name="Rectangle 3">
            <a:extLst>
              <a:ext uri="{FF2B5EF4-FFF2-40B4-BE49-F238E27FC236}">
                <a16:creationId xmlns:a16="http://schemas.microsoft.com/office/drawing/2014/main" id="{1BD3E487-FF8A-F3D5-F0CA-2FC0338C5016}"/>
              </a:ext>
            </a:extLst>
          </p:cNvPr>
          <p:cNvSpPr>
            <a:spLocks noGrp="1" noChangeArrowheads="1"/>
          </p:cNvSpPr>
          <p:nvPr>
            <p:ph type="body" idx="1"/>
          </p:nvPr>
        </p:nvSpPr>
        <p:spPr/>
        <p:txBody>
          <a:bodyPr/>
          <a:lstStyle/>
          <a:p>
            <a:pPr marL="457200" indent="-457200">
              <a:buFontTx/>
              <a:buAutoNum type="arabicPeriod"/>
            </a:pPr>
            <a:r>
              <a:rPr lang="en-AU" altLang="en-US"/>
              <a:t>sender generates message and 128-bit random number as session key for it</a:t>
            </a:r>
          </a:p>
          <a:p>
            <a:pPr marL="457200" indent="-457200">
              <a:buFontTx/>
              <a:buAutoNum type="arabicPeriod"/>
            </a:pPr>
            <a:r>
              <a:rPr lang="en-AU" altLang="en-US"/>
              <a:t>encrypt message using CAST-128 / IDEA / 3DES in CBC mode with session key</a:t>
            </a:r>
          </a:p>
          <a:p>
            <a:pPr marL="457200" indent="-457200">
              <a:buFontTx/>
              <a:buAutoNum type="arabicPeriod"/>
            </a:pPr>
            <a:r>
              <a:rPr lang="en-AU" altLang="en-US"/>
              <a:t>session key encrypted using RSA with recipient's public key, &amp; attached to msg</a:t>
            </a:r>
          </a:p>
          <a:p>
            <a:pPr marL="457200" indent="-457200">
              <a:buFontTx/>
              <a:buAutoNum type="arabicPeriod"/>
            </a:pPr>
            <a:r>
              <a:rPr lang="en-AU" altLang="en-US"/>
              <a:t>receiver uses RSA with private key to decrypt and recover session key</a:t>
            </a:r>
          </a:p>
          <a:p>
            <a:pPr marL="457200" indent="-457200">
              <a:buFontTx/>
              <a:buAutoNum type="arabicPeriod"/>
            </a:pPr>
            <a:r>
              <a:rPr lang="en-AU" altLang="en-US"/>
              <a:t>session key is used to decrypt message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E6F830F-78D9-D597-37B3-807C43B5F29E}"/>
              </a:ext>
            </a:extLst>
          </p:cNvPr>
          <p:cNvSpPr>
            <a:spLocks noGrp="1" noChangeArrowheads="1"/>
          </p:cNvSpPr>
          <p:nvPr>
            <p:ph type="title"/>
          </p:nvPr>
        </p:nvSpPr>
        <p:spPr>
          <a:xfrm>
            <a:off x="1564341" y="18255"/>
            <a:ext cx="10515600" cy="1325563"/>
          </a:xfrm>
        </p:spPr>
        <p:txBody>
          <a:bodyPr/>
          <a:lstStyle/>
          <a:p>
            <a:r>
              <a:rPr lang="en-US" altLang="en-US" sz="4000" dirty="0"/>
              <a:t>PGP Operation – Email Compatibility</a:t>
            </a:r>
            <a:endParaRPr lang="en-AU" altLang="en-US" sz="4000" dirty="0"/>
          </a:p>
        </p:txBody>
      </p:sp>
      <p:sp>
        <p:nvSpPr>
          <p:cNvPr id="55299" name="Rectangle 3">
            <a:extLst>
              <a:ext uri="{FF2B5EF4-FFF2-40B4-BE49-F238E27FC236}">
                <a16:creationId xmlns:a16="http://schemas.microsoft.com/office/drawing/2014/main" id="{B5E57EF5-9A23-7830-8E17-3675377972B3}"/>
              </a:ext>
            </a:extLst>
          </p:cNvPr>
          <p:cNvSpPr>
            <a:spLocks noGrp="1" noChangeArrowheads="1"/>
          </p:cNvSpPr>
          <p:nvPr>
            <p:ph type="body" idx="1"/>
          </p:nvPr>
        </p:nvSpPr>
        <p:spPr/>
        <p:txBody>
          <a:bodyPr/>
          <a:lstStyle/>
          <a:p>
            <a:r>
              <a:rPr lang="en-US" altLang="en-US"/>
              <a:t>when using PGP will have binary data to send (encrypted message etc)</a:t>
            </a:r>
          </a:p>
          <a:p>
            <a:r>
              <a:rPr lang="en-US" altLang="en-US"/>
              <a:t>however email was designed only for text</a:t>
            </a:r>
          </a:p>
          <a:p>
            <a:r>
              <a:rPr lang="en-US" altLang="en-US"/>
              <a:t>hence PGP must encode raw binary data into printable ASCII characters</a:t>
            </a:r>
          </a:p>
          <a:p>
            <a:r>
              <a:rPr lang="en-US" altLang="en-US"/>
              <a:t>uses radix-64 algorithm</a:t>
            </a:r>
          </a:p>
          <a:p>
            <a:pPr lvl="1"/>
            <a:r>
              <a:rPr lang="en-US" altLang="en-US"/>
              <a:t>maps 3 bytes to 4 printable chars</a:t>
            </a:r>
          </a:p>
          <a:p>
            <a:pPr lvl="1"/>
            <a:r>
              <a:rPr lang="en-US" altLang="en-US"/>
              <a:t>also appends a CRC</a:t>
            </a:r>
          </a:p>
          <a:p>
            <a:r>
              <a:rPr lang="en-US" altLang="en-US"/>
              <a:t>PGP also segments messages if too big</a:t>
            </a:r>
            <a:endParaRPr lang="en-AU"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6D30CC6-6E41-2242-6D77-FD7C78C15ABB}"/>
              </a:ext>
            </a:extLst>
          </p:cNvPr>
          <p:cNvSpPr>
            <a:spLocks noGrp="1" noChangeArrowheads="1"/>
          </p:cNvSpPr>
          <p:nvPr>
            <p:ph type="title"/>
          </p:nvPr>
        </p:nvSpPr>
        <p:spPr>
          <a:xfrm>
            <a:off x="1676400" y="0"/>
            <a:ext cx="10515600" cy="1325563"/>
          </a:xfrm>
        </p:spPr>
        <p:txBody>
          <a:bodyPr/>
          <a:lstStyle/>
          <a:p>
            <a:r>
              <a:rPr lang="en-US" altLang="en-US" dirty="0"/>
              <a:t>PGP Operation – Summary</a:t>
            </a:r>
            <a:endParaRPr lang="en-AU" altLang="en-US" dirty="0"/>
          </a:p>
        </p:txBody>
      </p:sp>
      <p:pic>
        <p:nvPicPr>
          <p:cNvPr id="57349" name="Picture 5">
            <a:extLst>
              <a:ext uri="{FF2B5EF4-FFF2-40B4-BE49-F238E27FC236}">
                <a16:creationId xmlns:a16="http://schemas.microsoft.com/office/drawing/2014/main" id="{7899E9F4-86EE-4C91-8B2A-D55A9BFCA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8529"/>
          <a:stretch>
            <a:fillRect/>
          </a:stretch>
        </p:blipFill>
        <p:spPr bwMode="auto">
          <a:xfrm>
            <a:off x="2057401" y="1600200"/>
            <a:ext cx="8043863" cy="4776788"/>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53BEFEB-AC39-D202-D4BD-67D55AEFCDE7}"/>
              </a:ext>
            </a:extLst>
          </p:cNvPr>
          <p:cNvSpPr>
            <a:spLocks noGrp="1" noChangeArrowheads="1"/>
          </p:cNvSpPr>
          <p:nvPr>
            <p:ph type="title"/>
          </p:nvPr>
        </p:nvSpPr>
        <p:spPr>
          <a:xfrm>
            <a:off x="1420906" y="18255"/>
            <a:ext cx="10515600" cy="1325563"/>
          </a:xfrm>
        </p:spPr>
        <p:txBody>
          <a:bodyPr/>
          <a:lstStyle/>
          <a:p>
            <a:r>
              <a:rPr lang="en-US" altLang="en-US" dirty="0"/>
              <a:t>PGP Session Keys</a:t>
            </a:r>
            <a:endParaRPr lang="en-AU" altLang="en-US" dirty="0"/>
          </a:p>
        </p:txBody>
      </p:sp>
      <p:sp>
        <p:nvSpPr>
          <p:cNvPr id="58371" name="Rectangle 3">
            <a:extLst>
              <a:ext uri="{FF2B5EF4-FFF2-40B4-BE49-F238E27FC236}">
                <a16:creationId xmlns:a16="http://schemas.microsoft.com/office/drawing/2014/main" id="{1F2A2A98-45DB-2DFF-5592-C3A213A23412}"/>
              </a:ext>
            </a:extLst>
          </p:cNvPr>
          <p:cNvSpPr>
            <a:spLocks noGrp="1" noChangeArrowheads="1"/>
          </p:cNvSpPr>
          <p:nvPr>
            <p:ph type="body" idx="1"/>
          </p:nvPr>
        </p:nvSpPr>
        <p:spPr/>
        <p:txBody>
          <a:bodyPr/>
          <a:lstStyle/>
          <a:p>
            <a:r>
              <a:rPr lang="en-US" altLang="en-US"/>
              <a:t>need a session key for each message</a:t>
            </a:r>
          </a:p>
          <a:p>
            <a:pPr lvl="1"/>
            <a:r>
              <a:rPr lang="en-US" altLang="en-US"/>
              <a:t>of varying sizes: 56-bit DES, 128-bit CAST or IDEA, 168-bit Triple-DES</a:t>
            </a:r>
          </a:p>
          <a:p>
            <a:r>
              <a:rPr lang="en-US" altLang="en-US"/>
              <a:t>generated using ANSI X12.17 mode</a:t>
            </a:r>
          </a:p>
          <a:p>
            <a:r>
              <a:rPr lang="en-US" altLang="en-US"/>
              <a:t>uses random inputs taken from previous uses and from keystroke timing of user</a:t>
            </a:r>
            <a:endParaRPr lang="en-AU"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TotalTime>
  <Words>2028</Words>
  <Application>Microsoft Office PowerPoint</Application>
  <PresentationFormat>Widescreen</PresentationFormat>
  <Paragraphs>158</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Email Security</vt:lpstr>
      <vt:lpstr>Email Security Enhancements</vt:lpstr>
      <vt:lpstr>Pretty Good Privacy (PGP)</vt:lpstr>
      <vt:lpstr>PGP Operation – Authentication</vt:lpstr>
      <vt:lpstr>PGP Operation – Confidentiality</vt:lpstr>
      <vt:lpstr>PGP Operation – Email Compatibility</vt:lpstr>
      <vt:lpstr>PGP Operation – Summary</vt:lpstr>
      <vt:lpstr>PGP Session Keys</vt:lpstr>
      <vt:lpstr>PGP Public &amp; Private Keys</vt:lpstr>
      <vt:lpstr>PGP Message Format</vt:lpstr>
      <vt:lpstr>PGP Message Generation</vt:lpstr>
      <vt:lpstr>PGP Message Reception</vt:lpstr>
      <vt:lpstr>S/MIME (Secure/Multipurpose Internet Mail Extensions)</vt:lpstr>
      <vt:lpstr>S/MIME Functions</vt:lpstr>
      <vt:lpstr>S/MIME Cryptographic Algorithms</vt:lpstr>
      <vt:lpstr>S/MIME Messages</vt:lpstr>
      <vt:lpstr>S/MIME Certificate Processing</vt:lpstr>
      <vt:lpstr>Certificate Authorities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Rajkamal Gupta</cp:lastModifiedBy>
  <cp:revision>83</cp:revision>
  <dcterms:created xsi:type="dcterms:W3CDTF">2020-10-17T09:21:13Z</dcterms:created>
  <dcterms:modified xsi:type="dcterms:W3CDTF">2022-11-11T09:49:47Z</dcterms:modified>
</cp:coreProperties>
</file>