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75" r:id="rId3"/>
    <p:sldId id="276" r:id="rId4"/>
    <p:sldId id="280" r:id="rId5"/>
    <p:sldId id="277" r:id="rId6"/>
    <p:sldId id="278" r:id="rId7"/>
    <p:sldId id="279"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5"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76831-85E4-40A8-BD7C-33C506E634D8}">
          <p14:sldIdLst>
            <p14:sldId id="257"/>
            <p14:sldId id="275"/>
            <p14:sldId id="276"/>
            <p14:sldId id="280"/>
            <p14:sldId id="277"/>
            <p14:sldId id="278"/>
            <p14:sldId id="279"/>
            <p14:sldId id="281"/>
            <p14:sldId id="282"/>
            <p14:sldId id="283"/>
            <p14:sldId id="284"/>
            <p14:sldId id="285"/>
            <p14:sldId id="286"/>
            <p14:sldId id="287"/>
            <p14:sldId id="288"/>
            <p14:sldId id="289"/>
            <p14:sldId id="290"/>
            <p14:sldId id="291"/>
            <p14:sldId id="292"/>
            <p14:sldId id="293"/>
            <p14:sldId id="295"/>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D6D93-1A17-4171-8080-C224A47E9741}" type="datetimeFigureOut">
              <a:rPr lang="en-IN" smtClean="0"/>
              <a:t>11-11-2022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E4FEE-6481-4931-9900-94365AF02995}" type="slidenum">
              <a:rPr lang="en-IN" smtClean="0"/>
              <a:t>‹#›</a:t>
            </a:fld>
            <a:endParaRPr lang="en-IN"/>
          </a:p>
        </p:txBody>
      </p:sp>
    </p:spTree>
    <p:extLst>
      <p:ext uri="{BB962C8B-B14F-4D97-AF65-F5344CB8AC3E}">
        <p14:creationId xmlns:p14="http://schemas.microsoft.com/office/powerpoint/2010/main" val="393672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DC1070-3AA3-2076-DA93-A52F7CC54D5B}"/>
              </a:ext>
            </a:extLst>
          </p:cNvPr>
          <p:cNvSpPr>
            <a:spLocks noGrp="1" noChangeArrowheads="1"/>
          </p:cNvSpPr>
          <p:nvPr>
            <p:ph type="sldNum" sz="quarter" idx="5"/>
          </p:nvPr>
        </p:nvSpPr>
        <p:spPr>
          <a:ln/>
        </p:spPr>
        <p:txBody>
          <a:bodyPr/>
          <a:lstStyle/>
          <a:p>
            <a:fld id="{F012FDB5-4B80-45F7-AE14-8DC99E2E0B90}" type="slidenum">
              <a:rPr lang="en-AU" altLang="en-US"/>
              <a:pPr/>
              <a:t>2</a:t>
            </a:fld>
            <a:endParaRPr lang="en-AU" altLang="en-US"/>
          </a:p>
        </p:txBody>
      </p:sp>
      <p:sp>
        <p:nvSpPr>
          <p:cNvPr id="78850" name="Rectangle 1026">
            <a:extLst>
              <a:ext uri="{FF2B5EF4-FFF2-40B4-BE49-F238E27FC236}">
                <a16:creationId xmlns:a16="http://schemas.microsoft.com/office/drawing/2014/main" id="{72114F1C-6366-E216-00D5-0E165830E3E9}"/>
              </a:ext>
            </a:extLst>
          </p:cNvPr>
          <p:cNvSpPr>
            <a:spLocks noRot="1" noChangeArrowheads="1" noTextEdit="1"/>
          </p:cNvSpPr>
          <p:nvPr>
            <p:ph type="sldImg"/>
          </p:nvPr>
        </p:nvSpPr>
        <p:spPr>
          <a:ln/>
        </p:spPr>
      </p:sp>
      <p:sp>
        <p:nvSpPr>
          <p:cNvPr id="78851" name="Rectangle 1027">
            <a:extLst>
              <a:ext uri="{FF2B5EF4-FFF2-40B4-BE49-F238E27FC236}">
                <a16:creationId xmlns:a16="http://schemas.microsoft.com/office/drawing/2014/main" id="{5CF4CB9D-920D-3B20-419F-1562992C958C}"/>
              </a:ext>
            </a:extLst>
          </p:cNvPr>
          <p:cNvSpPr>
            <a:spLocks noGrp="1" noChangeArrowheads="1"/>
          </p:cNvSpPr>
          <p:nvPr>
            <p:ph type="body" idx="1"/>
          </p:nvPr>
        </p:nvSpPr>
        <p:spPr/>
        <p:txBody>
          <a:bodyPr/>
          <a:lstStyle/>
          <a:p>
            <a:r>
              <a:rPr lang="en-US" altLang="en-US">
                <a:latin typeface="Times-Roman" charset="0"/>
              </a:rPr>
              <a:t>The Internet community has developed application-specific security mechanisms in a number of application areas, including electronic mail (S/MIME, PGP), client/server (Kerberos), Web access (Secure Sockets Layer), and others. However users have some security concerns that cut across protocol layers. By implementing security at the IP level, an organization can ensure secure networking not only for applications that have security mechanisms but also for the many security-ignorant applications.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574BBEF-16B0-B389-24AC-3B9AED4DD2E9}"/>
              </a:ext>
            </a:extLst>
          </p:cNvPr>
          <p:cNvSpPr>
            <a:spLocks noGrp="1" noChangeArrowheads="1"/>
          </p:cNvSpPr>
          <p:nvPr>
            <p:ph type="sldNum" sz="quarter" idx="5"/>
          </p:nvPr>
        </p:nvSpPr>
        <p:spPr>
          <a:ln/>
        </p:spPr>
        <p:txBody>
          <a:bodyPr/>
          <a:lstStyle/>
          <a:p>
            <a:fld id="{3B7A14BB-1E96-4B8D-B367-3900B6C41A97}" type="slidenum">
              <a:rPr lang="en-AU" altLang="en-US"/>
              <a:pPr/>
              <a:t>11</a:t>
            </a:fld>
            <a:endParaRPr lang="en-AU" altLang="en-US"/>
          </a:p>
        </p:txBody>
      </p:sp>
      <p:sp>
        <p:nvSpPr>
          <p:cNvPr id="60418" name="Rectangle 2">
            <a:extLst>
              <a:ext uri="{FF2B5EF4-FFF2-40B4-BE49-F238E27FC236}">
                <a16:creationId xmlns:a16="http://schemas.microsoft.com/office/drawing/2014/main" id="{A7878A76-01F6-316E-9B47-BC785DBC6BA9}"/>
              </a:ext>
            </a:extLst>
          </p:cNvPr>
          <p:cNvSpPr>
            <a:spLocks noRot="1" noChangeArrowheads="1" noTextEdit="1"/>
          </p:cNvSpPr>
          <p:nvPr>
            <p:ph type="sldImg"/>
          </p:nvPr>
        </p:nvSpPr>
        <p:spPr>
          <a:ln/>
        </p:spPr>
      </p:sp>
      <p:sp>
        <p:nvSpPr>
          <p:cNvPr id="60419" name="Rectangle 3">
            <a:extLst>
              <a:ext uri="{FF2B5EF4-FFF2-40B4-BE49-F238E27FC236}">
                <a16:creationId xmlns:a16="http://schemas.microsoft.com/office/drawing/2014/main" id="{D46CB6B2-A56B-A247-BE6B-2DFCBC0A5AF3}"/>
              </a:ext>
            </a:extLst>
          </p:cNvPr>
          <p:cNvSpPr>
            <a:spLocks noGrp="1" noChangeArrowheads="1"/>
          </p:cNvSpPr>
          <p:nvPr>
            <p:ph type="body" idx="1"/>
          </p:nvPr>
        </p:nvSpPr>
        <p:spPr/>
        <p:txBody>
          <a:bodyPr/>
          <a:lstStyle/>
          <a:p>
            <a:r>
              <a:rPr lang="en-US" altLang="en-US"/>
              <a:t>Stallings Figure 16.5 shows the difference between end-to-end (transport) mode and end-to-intermediate (tunnel) mode.</a:t>
            </a:r>
          </a:p>
          <a:p>
            <a:r>
              <a:rPr lang="en-US" altLang="en-US">
                <a:latin typeface="Times-Roman" charset="0"/>
              </a:rPr>
              <a:t>Transport mode provides protection primarily for upper-layer protocol payloads, by inserting the AH after the original IP header and before the IP payload. Typically, transport mode is used for end-to-end communication between two hosts.</a:t>
            </a:r>
          </a:p>
          <a:p>
            <a:r>
              <a:rPr lang="en-US" altLang="en-US">
                <a:latin typeface="Times-Roman" charset="0"/>
              </a:rPr>
              <a:t>Tunnel mode provides protection to the entire IP, after the AH or ESP fields are added to the IP packet, the entire packet plus security fields is treated as the payload of new “outer”IP packet with a new outer IP header. Tunnel mode is used when one or both ends of an SA are a security gateway, such as a firewall or router that implements IPSec. </a:t>
            </a:r>
            <a:endParaRPr lang="en-AU" altLang="en-US">
              <a:latin typeface="Times-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D91AAC4-6B83-2846-8E35-1210C0F85975}"/>
              </a:ext>
            </a:extLst>
          </p:cNvPr>
          <p:cNvSpPr>
            <a:spLocks noGrp="1" noChangeArrowheads="1"/>
          </p:cNvSpPr>
          <p:nvPr>
            <p:ph type="sldNum" sz="quarter" idx="5"/>
          </p:nvPr>
        </p:nvSpPr>
        <p:spPr>
          <a:ln/>
        </p:spPr>
        <p:txBody>
          <a:bodyPr/>
          <a:lstStyle/>
          <a:p>
            <a:fld id="{EAFFE094-DF2D-4570-A4D1-B3DBDF57E944}" type="slidenum">
              <a:rPr lang="en-AU" altLang="en-US"/>
              <a:pPr/>
              <a:t>12</a:t>
            </a:fld>
            <a:endParaRPr lang="en-AU" altLang="en-US"/>
          </a:p>
        </p:txBody>
      </p:sp>
      <p:sp>
        <p:nvSpPr>
          <p:cNvPr id="84994" name="Rectangle 2">
            <a:extLst>
              <a:ext uri="{FF2B5EF4-FFF2-40B4-BE49-F238E27FC236}">
                <a16:creationId xmlns:a16="http://schemas.microsoft.com/office/drawing/2014/main" id="{05E6ECF5-971B-7E9F-0C7A-66BA3EF3AA7C}"/>
              </a:ext>
            </a:extLst>
          </p:cNvPr>
          <p:cNvSpPr>
            <a:spLocks noRot="1" noChangeArrowheads="1" noTextEdit="1"/>
          </p:cNvSpPr>
          <p:nvPr>
            <p:ph type="sldImg"/>
          </p:nvPr>
        </p:nvSpPr>
        <p:spPr>
          <a:ln/>
        </p:spPr>
      </p:sp>
      <p:sp>
        <p:nvSpPr>
          <p:cNvPr id="84995" name="Rectangle 3">
            <a:extLst>
              <a:ext uri="{FF2B5EF4-FFF2-40B4-BE49-F238E27FC236}">
                <a16:creationId xmlns:a16="http://schemas.microsoft.com/office/drawing/2014/main" id="{0D0C0D66-0154-C403-A4A3-1C5D1E9B7894}"/>
              </a:ext>
            </a:extLst>
          </p:cNvPr>
          <p:cNvSpPr>
            <a:spLocks noGrp="1" noChangeArrowheads="1"/>
          </p:cNvSpPr>
          <p:nvPr>
            <p:ph type="body" idx="1"/>
          </p:nvPr>
        </p:nvSpPr>
        <p:spPr/>
        <p:txBody>
          <a:bodyPr/>
          <a:lstStyle/>
          <a:p>
            <a:r>
              <a:rPr lang="en-US" altLang="en-US">
                <a:latin typeface="Times-Roman" charset="0"/>
              </a:rPr>
              <a:t>The Encapsulating Security Payload provides confidentiality services, including confidentiality of message contents and limited traffic flow confidentiality. As an optional feature, ESP can also provide an authentication service, with the same MACs as AH.</a:t>
            </a:r>
            <a:r>
              <a:rPr lang="en-US" altLang="en-US">
                <a:latin typeface="Helvetica" panose="020B0604020202020204" pitchFamily="34" charset="0"/>
              </a:rPr>
              <a:t> ESP </a:t>
            </a:r>
            <a:r>
              <a:rPr lang="en-US" altLang="en-US"/>
              <a:t>supports range of ciphers, modes, and padding, as shown.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9458911-B86F-97D8-74CE-FD2A7502FBBB}"/>
              </a:ext>
            </a:extLst>
          </p:cNvPr>
          <p:cNvSpPr>
            <a:spLocks noGrp="1" noChangeArrowheads="1"/>
          </p:cNvSpPr>
          <p:nvPr>
            <p:ph type="sldNum" sz="quarter" idx="5"/>
          </p:nvPr>
        </p:nvSpPr>
        <p:spPr>
          <a:ln/>
        </p:spPr>
        <p:txBody>
          <a:bodyPr/>
          <a:lstStyle/>
          <a:p>
            <a:fld id="{73A4223E-6F97-40A9-AF43-3D26B319993C}" type="slidenum">
              <a:rPr lang="en-AU" altLang="en-US"/>
              <a:pPr/>
              <a:t>13</a:t>
            </a:fld>
            <a:endParaRPr lang="en-AU" altLang="en-US"/>
          </a:p>
        </p:txBody>
      </p:sp>
      <p:sp>
        <p:nvSpPr>
          <p:cNvPr id="59394" name="Rectangle 2">
            <a:extLst>
              <a:ext uri="{FF2B5EF4-FFF2-40B4-BE49-F238E27FC236}">
                <a16:creationId xmlns:a16="http://schemas.microsoft.com/office/drawing/2014/main" id="{1204469B-BCD4-E3BA-ECA8-683B3C7276B2}"/>
              </a:ext>
            </a:extLst>
          </p:cNvPr>
          <p:cNvSpPr>
            <a:spLocks noRot="1" noChangeArrowheads="1" noTextEdit="1"/>
          </p:cNvSpPr>
          <p:nvPr>
            <p:ph type="sldImg"/>
          </p:nvPr>
        </p:nvSpPr>
        <p:spPr>
          <a:ln/>
        </p:spPr>
      </p:sp>
      <p:sp>
        <p:nvSpPr>
          <p:cNvPr id="59395" name="Rectangle 3">
            <a:extLst>
              <a:ext uri="{FF2B5EF4-FFF2-40B4-BE49-F238E27FC236}">
                <a16:creationId xmlns:a16="http://schemas.microsoft.com/office/drawing/2014/main" id="{E2A2E5ED-0C0C-7612-51B0-2AADF5ABB7B1}"/>
              </a:ext>
            </a:extLst>
          </p:cNvPr>
          <p:cNvSpPr>
            <a:spLocks noGrp="1" noChangeArrowheads="1"/>
          </p:cNvSpPr>
          <p:nvPr>
            <p:ph type="body" idx="1"/>
          </p:nvPr>
        </p:nvSpPr>
        <p:spPr/>
        <p:txBody>
          <a:bodyPr/>
          <a:lstStyle/>
          <a:p>
            <a:r>
              <a:rPr lang="en-US" altLang="en-US"/>
              <a:t>Stallings </a:t>
            </a:r>
            <a:r>
              <a:rPr lang="en-US" altLang="en-US">
                <a:latin typeface="Times-Roman" charset="0"/>
              </a:rPr>
              <a:t>Figure16.7 shows the format of an ESP packet. It contains the following fields:</a:t>
            </a:r>
          </a:p>
          <a:p>
            <a:r>
              <a:rPr lang="en-US" altLang="en-US">
                <a:latin typeface="Times-Roman" charset="0"/>
              </a:rPr>
              <a:t>•</a:t>
            </a:r>
            <a:r>
              <a:rPr lang="en-US" altLang="en-US">
                <a:latin typeface="Helvetica" panose="020B0604020202020204" pitchFamily="34" charset="0"/>
              </a:rPr>
              <a:t> </a:t>
            </a:r>
            <a:r>
              <a:rPr lang="en-US" altLang="en-US">
                <a:latin typeface="Times-Roman" charset="0"/>
              </a:rPr>
              <a:t>Security Parameters Index (32 bits):</a:t>
            </a:r>
            <a:r>
              <a:rPr lang="en-US" altLang="en-US">
                <a:latin typeface="Helvetica" panose="020B0604020202020204" pitchFamily="34" charset="0"/>
              </a:rPr>
              <a:t> </a:t>
            </a:r>
            <a:r>
              <a:rPr lang="en-US" altLang="en-US">
                <a:latin typeface="Times-Roman" charset="0"/>
              </a:rPr>
              <a:t>Identifies a security association</a:t>
            </a:r>
          </a:p>
          <a:p>
            <a:r>
              <a:rPr lang="en-US" altLang="en-US">
                <a:latin typeface="Times-Roman" charset="0"/>
              </a:rPr>
              <a:t>•</a:t>
            </a:r>
            <a:r>
              <a:rPr lang="en-US" altLang="en-US">
                <a:latin typeface="Helvetica" panose="020B0604020202020204" pitchFamily="34" charset="0"/>
              </a:rPr>
              <a:t> </a:t>
            </a:r>
            <a:r>
              <a:rPr lang="en-US" altLang="en-US">
                <a:latin typeface="Times-Roman" charset="0"/>
              </a:rPr>
              <a:t>Sequence Number (32 bits):</a:t>
            </a:r>
            <a:r>
              <a:rPr lang="en-US" altLang="en-US">
                <a:latin typeface="Helvetica" panose="020B0604020202020204" pitchFamily="34" charset="0"/>
              </a:rPr>
              <a:t> </a:t>
            </a:r>
            <a:r>
              <a:rPr lang="en-US" altLang="en-US">
                <a:latin typeface="Times-Roman" charset="0"/>
              </a:rPr>
              <a:t>A monotonically increasing counter value; this provides an anti-replay function ,as discussed for AH</a:t>
            </a:r>
          </a:p>
          <a:p>
            <a:r>
              <a:rPr lang="en-US" altLang="en-US">
                <a:latin typeface="Times-Roman" charset="0"/>
              </a:rPr>
              <a:t>•</a:t>
            </a:r>
            <a:r>
              <a:rPr lang="en-US" altLang="en-US">
                <a:latin typeface="Helvetica" panose="020B0604020202020204" pitchFamily="34" charset="0"/>
              </a:rPr>
              <a:t> </a:t>
            </a:r>
            <a:r>
              <a:rPr lang="en-US" altLang="en-US">
                <a:latin typeface="Times-Roman" charset="0"/>
              </a:rPr>
              <a:t>Payload Data (variable): This is a transport-level segment (transport mode) or IP packet (tunnel mode) that is protected by encryption</a:t>
            </a:r>
          </a:p>
          <a:p>
            <a:r>
              <a:rPr lang="en-US" altLang="en-US">
                <a:latin typeface="Times-Roman" charset="0"/>
              </a:rPr>
              <a:t>•</a:t>
            </a:r>
            <a:r>
              <a:rPr lang="en-US" altLang="en-US">
                <a:latin typeface="Helvetica" panose="020B0604020202020204" pitchFamily="34" charset="0"/>
              </a:rPr>
              <a:t> </a:t>
            </a:r>
            <a:r>
              <a:rPr lang="en-US" altLang="en-US">
                <a:latin typeface="Times-Roman" charset="0"/>
              </a:rPr>
              <a:t>Padding (0–255 bytes):</a:t>
            </a:r>
            <a:r>
              <a:rPr lang="en-US" altLang="en-US">
                <a:latin typeface="Helvetica" panose="020B0604020202020204" pitchFamily="34" charset="0"/>
              </a:rPr>
              <a:t> </a:t>
            </a:r>
            <a:r>
              <a:rPr lang="en-US" altLang="en-US">
                <a:latin typeface="Times-Roman" charset="0"/>
              </a:rPr>
              <a:t>for various reasons</a:t>
            </a:r>
          </a:p>
          <a:p>
            <a:r>
              <a:rPr lang="en-US" altLang="en-US">
                <a:latin typeface="Times-Roman" charset="0"/>
              </a:rPr>
              <a:t>•</a:t>
            </a:r>
            <a:r>
              <a:rPr lang="en-US" altLang="en-US">
                <a:latin typeface="Helvetica" panose="020B0604020202020204" pitchFamily="34" charset="0"/>
              </a:rPr>
              <a:t> </a:t>
            </a:r>
            <a:r>
              <a:rPr lang="en-US" altLang="en-US">
                <a:latin typeface="Times-Roman" charset="0"/>
              </a:rPr>
              <a:t>Pad Length (8 bits): Indicates the number of pad bytes immediately preceding this field</a:t>
            </a:r>
          </a:p>
          <a:p>
            <a:r>
              <a:rPr lang="en-US" altLang="en-US">
                <a:latin typeface="Times-Roman" charset="0"/>
              </a:rPr>
              <a:t>•</a:t>
            </a:r>
            <a:r>
              <a:rPr lang="en-US" altLang="en-US">
                <a:latin typeface="Helvetica" panose="020B0604020202020204" pitchFamily="34" charset="0"/>
              </a:rPr>
              <a:t> </a:t>
            </a:r>
            <a:r>
              <a:rPr lang="en-US" altLang="en-US">
                <a:latin typeface="Times-Roman" charset="0"/>
              </a:rPr>
              <a:t>Next Header (8 bits): Identifies the type of data contained in the payload data field by identifying the first header in that payload </a:t>
            </a:r>
          </a:p>
          <a:p>
            <a:r>
              <a:rPr lang="en-US" altLang="en-US">
                <a:latin typeface="Times-Roman" charset="0"/>
              </a:rPr>
              <a:t>•</a:t>
            </a:r>
            <a:r>
              <a:rPr lang="en-US" altLang="en-US">
                <a:latin typeface="Helvetica" panose="020B0604020202020204" pitchFamily="34" charset="0"/>
              </a:rPr>
              <a:t> </a:t>
            </a:r>
            <a:r>
              <a:rPr lang="en-US" altLang="en-US">
                <a:latin typeface="Times-Roman" charset="0"/>
              </a:rPr>
              <a:t>Authentication Data (variable):</a:t>
            </a:r>
            <a:r>
              <a:rPr lang="en-US" altLang="en-US">
                <a:latin typeface="Helvetica" panose="020B0604020202020204" pitchFamily="34" charset="0"/>
              </a:rPr>
              <a:t> </a:t>
            </a:r>
            <a:r>
              <a:rPr lang="en-US" altLang="en-US">
                <a:latin typeface="Times-Roman" charset="0"/>
              </a:rPr>
              <a:t>A variable-length field that contains the Integrity Check Value computed over the ESP packet minus the Authentication Data field</a:t>
            </a:r>
            <a:endParaRPr lang="en-AU" altLang="en-US">
              <a:latin typeface="Helvetica"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B12889-AB88-A039-CB15-A636868E4445}"/>
              </a:ext>
            </a:extLst>
          </p:cNvPr>
          <p:cNvSpPr>
            <a:spLocks noGrp="1" noChangeArrowheads="1"/>
          </p:cNvSpPr>
          <p:nvPr>
            <p:ph type="sldNum" sz="quarter" idx="5"/>
          </p:nvPr>
        </p:nvSpPr>
        <p:spPr>
          <a:ln/>
        </p:spPr>
        <p:txBody>
          <a:bodyPr/>
          <a:lstStyle/>
          <a:p>
            <a:fld id="{AFCC90EE-68A6-4EA2-B732-119603BE0785}" type="slidenum">
              <a:rPr lang="en-AU" altLang="en-US"/>
              <a:pPr/>
              <a:t>14</a:t>
            </a:fld>
            <a:endParaRPr lang="en-AU" altLang="en-US"/>
          </a:p>
        </p:txBody>
      </p:sp>
      <p:sp>
        <p:nvSpPr>
          <p:cNvPr id="86018" name="Rectangle 2">
            <a:extLst>
              <a:ext uri="{FF2B5EF4-FFF2-40B4-BE49-F238E27FC236}">
                <a16:creationId xmlns:a16="http://schemas.microsoft.com/office/drawing/2014/main" id="{6FF63ABC-5654-72C3-977C-318DDEF58239}"/>
              </a:ext>
            </a:extLst>
          </p:cNvPr>
          <p:cNvSpPr>
            <a:spLocks noRot="1" noChangeArrowheads="1" noTextEdit="1"/>
          </p:cNvSpPr>
          <p:nvPr>
            <p:ph type="sldImg"/>
          </p:nvPr>
        </p:nvSpPr>
        <p:spPr>
          <a:ln/>
        </p:spPr>
      </p:sp>
      <p:sp>
        <p:nvSpPr>
          <p:cNvPr id="86019" name="Rectangle 3">
            <a:extLst>
              <a:ext uri="{FF2B5EF4-FFF2-40B4-BE49-F238E27FC236}">
                <a16:creationId xmlns:a16="http://schemas.microsoft.com/office/drawing/2014/main" id="{58978195-1F8A-956A-E89B-BE712C865689}"/>
              </a:ext>
            </a:extLst>
          </p:cNvPr>
          <p:cNvSpPr>
            <a:spLocks noGrp="1" noChangeArrowheads="1"/>
          </p:cNvSpPr>
          <p:nvPr>
            <p:ph type="body" idx="1"/>
          </p:nvPr>
        </p:nvSpPr>
        <p:spPr/>
        <p:txBody>
          <a:bodyPr/>
          <a:lstStyle/>
          <a:p>
            <a:r>
              <a:rPr lang="en-US" altLang="en-US">
                <a:latin typeface="Times-Roman" charset="0"/>
              </a:rPr>
              <a:t>Transport mode ESP is used to encrypt and optionally authenticate the data carried by IP. Transport mode operation provides confidentiality for any application that uses it, thus avoiding the need to implement confidentiality in every individual application. This mode of operation is also reasonably efficient, adding little to the total length of the IP packet. One drawback to this mode is that it is possible to do traffic analysis on the transmitted packets.</a:t>
            </a:r>
            <a:r>
              <a:rPr lang="en-US" altLang="en-US">
                <a:latin typeface="Helvetica" panose="020B0604020202020204" pitchFamily="34" charset="0"/>
              </a:rPr>
              <a:t> </a:t>
            </a:r>
          </a:p>
          <a:p>
            <a:r>
              <a:rPr lang="en-US" altLang="en-US">
                <a:latin typeface="Times-Roman" charset="0"/>
              </a:rPr>
              <a:t>Tunnel mode ESP is used to encrypt an entire IP packet. Tunnel mode is useful in a configuration that includes a firewall or other sort of security gateway that protects a trusted network from external networks.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1708F5D-4434-5BD5-727B-A46CA38FE891}"/>
              </a:ext>
            </a:extLst>
          </p:cNvPr>
          <p:cNvSpPr>
            <a:spLocks noGrp="1" noChangeArrowheads="1"/>
          </p:cNvSpPr>
          <p:nvPr>
            <p:ph type="sldNum" sz="quarter" idx="5"/>
          </p:nvPr>
        </p:nvSpPr>
        <p:spPr>
          <a:ln/>
        </p:spPr>
        <p:txBody>
          <a:bodyPr/>
          <a:lstStyle/>
          <a:p>
            <a:fld id="{B45C5031-D841-487A-A15B-6B017F8D6C60}" type="slidenum">
              <a:rPr lang="en-AU" altLang="en-US"/>
              <a:pPr/>
              <a:t>15</a:t>
            </a:fld>
            <a:endParaRPr lang="en-AU" altLang="en-US"/>
          </a:p>
        </p:txBody>
      </p:sp>
      <p:sp>
        <p:nvSpPr>
          <p:cNvPr id="87042" name="Rectangle 2">
            <a:extLst>
              <a:ext uri="{FF2B5EF4-FFF2-40B4-BE49-F238E27FC236}">
                <a16:creationId xmlns:a16="http://schemas.microsoft.com/office/drawing/2014/main" id="{F5DB6693-35C1-58C7-904D-85BF96E25700}"/>
              </a:ext>
            </a:extLst>
          </p:cNvPr>
          <p:cNvSpPr>
            <a:spLocks noRot="1" noChangeArrowheads="1" noTextEdit="1"/>
          </p:cNvSpPr>
          <p:nvPr>
            <p:ph type="sldImg"/>
          </p:nvPr>
        </p:nvSpPr>
        <p:spPr>
          <a:ln/>
        </p:spPr>
      </p:sp>
      <p:sp>
        <p:nvSpPr>
          <p:cNvPr id="87043" name="Rectangle 3">
            <a:extLst>
              <a:ext uri="{FF2B5EF4-FFF2-40B4-BE49-F238E27FC236}">
                <a16:creationId xmlns:a16="http://schemas.microsoft.com/office/drawing/2014/main" id="{67AEFC3C-8F7F-936A-798E-3411B1EE91AB}"/>
              </a:ext>
            </a:extLst>
          </p:cNvPr>
          <p:cNvSpPr>
            <a:spLocks noGrp="1" noChangeArrowheads="1"/>
          </p:cNvSpPr>
          <p:nvPr>
            <p:ph type="body" idx="1"/>
          </p:nvPr>
        </p:nvSpPr>
        <p:spPr/>
        <p:txBody>
          <a:bodyPr/>
          <a:lstStyle/>
          <a:p>
            <a:r>
              <a:rPr lang="en-US" altLang="en-US">
                <a:latin typeface="Times-Roman" charset="0"/>
              </a:rPr>
              <a:t>An individual SA can implement either the AH or ESP protocol but not both. Sometimes a particular traffic flow will call for the services provided by both AH and ESP. Further, a particular traffic flow may require IPSec services between hosts and ,for that same flow, separate services between security gateways, such as firewalls. In all of these cases, multiple SAs must be employed for the same traffic flow to achieve the desired IPSec services. The term security association bundle</a:t>
            </a:r>
            <a:r>
              <a:rPr lang="en-US" altLang="en-US">
                <a:latin typeface="Helvetica" panose="020B0604020202020204" pitchFamily="34" charset="0"/>
              </a:rPr>
              <a:t> </a:t>
            </a:r>
            <a:r>
              <a:rPr lang="en-US" altLang="en-US">
                <a:latin typeface="Times-Roman" charset="0"/>
              </a:rPr>
              <a:t>refers to a sequence of SAs through which traffic must be processed to provide a desired set of IPSec services. The SAs in a bundle may terminate at different endpoints or at the same endpoints. </a:t>
            </a:r>
          </a:p>
          <a:p>
            <a:r>
              <a:rPr lang="en-US" altLang="en-US">
                <a:latin typeface="Times-Roman" charset="0"/>
              </a:rPr>
              <a:t>Security associations may be combined into bundles in two ways: </a:t>
            </a:r>
          </a:p>
          <a:p>
            <a:r>
              <a:rPr lang="en-US" altLang="en-US">
                <a:latin typeface="Times-Roman" charset="0"/>
              </a:rPr>
              <a:t>•</a:t>
            </a:r>
            <a:r>
              <a:rPr lang="en-US" altLang="en-US">
                <a:latin typeface="Helvetica" panose="020B0604020202020204" pitchFamily="34" charset="0"/>
              </a:rPr>
              <a:t> </a:t>
            </a:r>
            <a:r>
              <a:rPr lang="en-US" altLang="en-US">
                <a:latin typeface="Times-Roman" charset="0"/>
              </a:rPr>
              <a:t>Transport adjacency:</a:t>
            </a:r>
            <a:r>
              <a:rPr lang="en-US" altLang="en-US">
                <a:latin typeface="Helvetica" panose="020B0604020202020204" pitchFamily="34" charset="0"/>
              </a:rPr>
              <a:t> </a:t>
            </a:r>
            <a:r>
              <a:rPr lang="en-US" altLang="en-US">
                <a:latin typeface="Times-Roman" charset="0"/>
              </a:rPr>
              <a:t>more than one security protocol on same IP packet, without invoking tunneling</a:t>
            </a:r>
          </a:p>
          <a:p>
            <a:r>
              <a:rPr lang="en-US" altLang="en-US">
                <a:latin typeface="Times-Roman" charset="0"/>
              </a:rPr>
              <a:t>•</a:t>
            </a:r>
            <a:r>
              <a:rPr lang="en-US" altLang="en-US">
                <a:latin typeface="Helvetica" panose="020B0604020202020204" pitchFamily="34" charset="0"/>
              </a:rPr>
              <a:t> </a:t>
            </a:r>
            <a:r>
              <a:rPr lang="en-US" altLang="en-US">
                <a:latin typeface="Times-Roman" charset="0"/>
              </a:rPr>
              <a:t>Iterated tunneling:</a:t>
            </a:r>
            <a:r>
              <a:rPr lang="en-US" altLang="en-US">
                <a:latin typeface="Helvetica" panose="020B0604020202020204" pitchFamily="34" charset="0"/>
              </a:rPr>
              <a:t> </a:t>
            </a:r>
            <a:r>
              <a:rPr lang="en-US" altLang="en-US">
                <a:latin typeface="Times-Roman" charset="0"/>
              </a:rPr>
              <a:t>application of multiple layers of security protocols effected through IP tunneling</a:t>
            </a:r>
          </a:p>
          <a:p>
            <a:r>
              <a:rPr lang="en-US" altLang="en-US">
                <a:latin typeface="Times-Roman" charset="0"/>
              </a:rPr>
              <a:t>One interesting issue is the order in which authentication and encryption may be applied between a given pair of endpoints.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E915DF7-F409-70E6-206F-AB7A1F3F1CA6}"/>
              </a:ext>
            </a:extLst>
          </p:cNvPr>
          <p:cNvSpPr>
            <a:spLocks noGrp="1" noChangeArrowheads="1"/>
          </p:cNvSpPr>
          <p:nvPr>
            <p:ph type="sldNum" sz="quarter" idx="5"/>
          </p:nvPr>
        </p:nvSpPr>
        <p:spPr>
          <a:ln/>
        </p:spPr>
        <p:txBody>
          <a:bodyPr/>
          <a:lstStyle/>
          <a:p>
            <a:fld id="{8FBFE2D0-30B8-4F7C-8B73-609D062C44DA}" type="slidenum">
              <a:rPr lang="en-AU" altLang="en-US"/>
              <a:pPr/>
              <a:t>16</a:t>
            </a:fld>
            <a:endParaRPr lang="en-AU" altLang="en-US"/>
          </a:p>
        </p:txBody>
      </p:sp>
      <p:sp>
        <p:nvSpPr>
          <p:cNvPr id="64514" name="Rectangle 2">
            <a:extLst>
              <a:ext uri="{FF2B5EF4-FFF2-40B4-BE49-F238E27FC236}">
                <a16:creationId xmlns:a16="http://schemas.microsoft.com/office/drawing/2014/main" id="{7B50C2C2-DD51-9A35-3D1F-DF78C3282F93}"/>
              </a:ext>
            </a:extLst>
          </p:cNvPr>
          <p:cNvSpPr>
            <a:spLocks noRot="1" noChangeArrowheads="1" noTextEdit="1"/>
          </p:cNvSpPr>
          <p:nvPr>
            <p:ph type="sldImg"/>
          </p:nvPr>
        </p:nvSpPr>
        <p:spPr>
          <a:ln/>
        </p:spPr>
      </p:sp>
      <p:sp>
        <p:nvSpPr>
          <p:cNvPr id="64515" name="Rectangle 3">
            <a:extLst>
              <a:ext uri="{FF2B5EF4-FFF2-40B4-BE49-F238E27FC236}">
                <a16:creationId xmlns:a16="http://schemas.microsoft.com/office/drawing/2014/main" id="{24996DC2-2709-8D70-CC27-FFF2313BD276}"/>
              </a:ext>
            </a:extLst>
          </p:cNvPr>
          <p:cNvSpPr>
            <a:spLocks noGrp="1" noChangeArrowheads="1"/>
          </p:cNvSpPr>
          <p:nvPr>
            <p:ph type="body" idx="1"/>
          </p:nvPr>
        </p:nvSpPr>
        <p:spPr/>
        <p:txBody>
          <a:bodyPr/>
          <a:lstStyle/>
          <a:p>
            <a:r>
              <a:rPr lang="en-US" altLang="en-US">
                <a:latin typeface="Times-Roman" charset="0"/>
              </a:rPr>
              <a:t>The IPSec Architecture document lists four examples of combinations of SAs that must be supported by compliant IPSec hosts or security gateways. These are illustrated in </a:t>
            </a:r>
            <a:r>
              <a:rPr lang="en-US" altLang="en-US"/>
              <a:t>Stallings </a:t>
            </a:r>
            <a:r>
              <a:rPr lang="en-US" altLang="en-US">
                <a:latin typeface="Times-Roman" charset="0"/>
              </a:rPr>
              <a:t>Figure 16.10. Note the *’d devices implement IPSec. The cases are:</a:t>
            </a:r>
          </a:p>
          <a:p>
            <a:r>
              <a:rPr lang="en-US" altLang="en-US">
                <a:latin typeface="Times-Roman" charset="0"/>
              </a:rPr>
              <a:t>Case 1 security is provided between end systems that implement IPSec.</a:t>
            </a:r>
          </a:p>
          <a:p>
            <a:r>
              <a:rPr lang="en-US" altLang="en-US">
                <a:latin typeface="Times-Roman" charset="0"/>
              </a:rPr>
              <a:t>Case 2 security is provided only between gateways (routers,firewalls,etc.) and no hosts implement IPSec.</a:t>
            </a:r>
          </a:p>
          <a:p>
            <a:r>
              <a:rPr lang="en-US" altLang="en-US">
                <a:latin typeface="Times-Roman" charset="0"/>
              </a:rPr>
              <a:t>Case 3 builds on Case 2 by adding end-to-end security .The same combinations discussed for cases 1 and 2 are allowed here.</a:t>
            </a:r>
          </a:p>
          <a:p>
            <a:r>
              <a:rPr lang="en-US" altLang="en-US">
                <a:latin typeface="Times-Roman" charset="0"/>
              </a:rPr>
              <a:t>Case 4 provides support for a remote host that uses the Internet to reach an organization’s firewall and then to gain access to some server or workstation behind the firewall. Only tunnel mode is required between the remote host and the firewall. </a:t>
            </a:r>
            <a:endParaRPr lang="en-AU" altLang="en-US">
              <a:latin typeface="Times-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51034F-1838-1809-1A2D-03A0A10CC4A5}"/>
              </a:ext>
            </a:extLst>
          </p:cNvPr>
          <p:cNvSpPr>
            <a:spLocks noGrp="1" noChangeArrowheads="1"/>
          </p:cNvSpPr>
          <p:nvPr>
            <p:ph type="sldNum" sz="quarter" idx="5"/>
          </p:nvPr>
        </p:nvSpPr>
        <p:spPr>
          <a:ln/>
        </p:spPr>
        <p:txBody>
          <a:bodyPr/>
          <a:lstStyle/>
          <a:p>
            <a:fld id="{9A95C36E-1AC8-4A5D-816B-4455BB4E5F6A}" type="slidenum">
              <a:rPr lang="en-AU" altLang="en-US"/>
              <a:pPr/>
              <a:t>17</a:t>
            </a:fld>
            <a:endParaRPr lang="en-AU" altLang="en-US"/>
          </a:p>
        </p:txBody>
      </p:sp>
      <p:sp>
        <p:nvSpPr>
          <p:cNvPr id="88066" name="Rectangle 1026">
            <a:extLst>
              <a:ext uri="{FF2B5EF4-FFF2-40B4-BE49-F238E27FC236}">
                <a16:creationId xmlns:a16="http://schemas.microsoft.com/office/drawing/2014/main" id="{F7ED18D5-E989-A3D7-58E8-BAE7E41EBB5C}"/>
              </a:ext>
            </a:extLst>
          </p:cNvPr>
          <p:cNvSpPr>
            <a:spLocks noRot="1" noChangeArrowheads="1" noTextEdit="1"/>
          </p:cNvSpPr>
          <p:nvPr>
            <p:ph type="sldImg"/>
          </p:nvPr>
        </p:nvSpPr>
        <p:spPr>
          <a:ln/>
        </p:spPr>
      </p:sp>
      <p:sp>
        <p:nvSpPr>
          <p:cNvPr id="88067" name="Rectangle 1027">
            <a:extLst>
              <a:ext uri="{FF2B5EF4-FFF2-40B4-BE49-F238E27FC236}">
                <a16:creationId xmlns:a16="http://schemas.microsoft.com/office/drawing/2014/main" id="{4A295BCA-715F-FD1D-5130-76B486071CB8}"/>
              </a:ext>
            </a:extLst>
          </p:cNvPr>
          <p:cNvSpPr>
            <a:spLocks noGrp="1" noChangeArrowheads="1"/>
          </p:cNvSpPr>
          <p:nvPr>
            <p:ph type="body" idx="1"/>
          </p:nvPr>
        </p:nvSpPr>
        <p:spPr/>
        <p:txBody>
          <a:bodyPr/>
          <a:lstStyle/>
          <a:p>
            <a:r>
              <a:rPr lang="en-US" altLang="en-US">
                <a:latin typeface="Times-Roman" charset="0"/>
              </a:rPr>
              <a:t>The key management portion of IPSec involves the determination and distribution of secret keys. A typical requirement is four keys for communication between two applications: transmit and receive pairs for both AH and ESP. The IPSec Architecture document mandates support for two types of key management:</a:t>
            </a:r>
          </a:p>
          <a:p>
            <a:r>
              <a:rPr lang="en-US" altLang="en-US">
                <a:latin typeface="Times-Roman" charset="0"/>
              </a:rPr>
              <a:t>•</a:t>
            </a:r>
            <a:r>
              <a:rPr lang="en-US" altLang="en-US">
                <a:latin typeface="Helvetica" panose="020B0604020202020204" pitchFamily="34" charset="0"/>
              </a:rPr>
              <a:t> </a:t>
            </a:r>
            <a:r>
              <a:rPr lang="en-US" altLang="en-US">
                <a:latin typeface="Times-Roman" charset="0"/>
              </a:rPr>
              <a:t>Manual where a system administrator manually configures each system with its own keys and with the keys of other communicating </a:t>
            </a:r>
          </a:p>
          <a:p>
            <a:r>
              <a:rPr lang="en-US" altLang="en-US">
                <a:latin typeface="Times-Roman" charset="0"/>
              </a:rPr>
              <a:t>•</a:t>
            </a:r>
            <a:r>
              <a:rPr lang="en-US" altLang="en-US">
                <a:latin typeface="Helvetica" panose="020B0604020202020204" pitchFamily="34" charset="0"/>
              </a:rPr>
              <a:t> </a:t>
            </a:r>
            <a:r>
              <a:rPr lang="en-US" altLang="en-US">
                <a:latin typeface="Times-Roman" charset="0"/>
              </a:rPr>
              <a:t>Automated where an automated system enables the on-demand creation of keys for SAs and facilitates the use of keys in a large distributed system with an evolving configuration</a:t>
            </a:r>
          </a:p>
          <a:p>
            <a:r>
              <a:rPr lang="en-US" altLang="en-US">
                <a:latin typeface="Times-Roman" charset="0"/>
              </a:rPr>
              <a:t>The default automated key management protocol for IPSec is referred to as ISAKMP/Oakley.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A2C6EE3-E4A1-8E73-F17F-D7B2D6B5A74D}"/>
              </a:ext>
            </a:extLst>
          </p:cNvPr>
          <p:cNvSpPr>
            <a:spLocks noGrp="1" noChangeArrowheads="1"/>
          </p:cNvSpPr>
          <p:nvPr>
            <p:ph type="sldNum" sz="quarter" idx="5"/>
          </p:nvPr>
        </p:nvSpPr>
        <p:spPr>
          <a:ln/>
        </p:spPr>
        <p:txBody>
          <a:bodyPr/>
          <a:lstStyle/>
          <a:p>
            <a:fld id="{69FCD1CD-4571-4429-BB11-E1261F71DA12}" type="slidenum">
              <a:rPr lang="en-AU" altLang="en-US"/>
              <a:pPr/>
              <a:t>18</a:t>
            </a:fld>
            <a:endParaRPr lang="en-AU" altLang="en-US"/>
          </a:p>
        </p:txBody>
      </p:sp>
      <p:sp>
        <p:nvSpPr>
          <p:cNvPr id="89090" name="Rectangle 2">
            <a:extLst>
              <a:ext uri="{FF2B5EF4-FFF2-40B4-BE49-F238E27FC236}">
                <a16:creationId xmlns:a16="http://schemas.microsoft.com/office/drawing/2014/main" id="{F94ECBC0-F886-E4B6-B0F5-AF8EB9095C48}"/>
              </a:ext>
            </a:extLst>
          </p:cNvPr>
          <p:cNvSpPr>
            <a:spLocks noRot="1" noChangeArrowheads="1" noTextEdit="1"/>
          </p:cNvSpPr>
          <p:nvPr>
            <p:ph type="sldImg"/>
          </p:nvPr>
        </p:nvSpPr>
        <p:spPr>
          <a:ln/>
        </p:spPr>
      </p:sp>
      <p:sp>
        <p:nvSpPr>
          <p:cNvPr id="89091" name="Rectangle 3">
            <a:extLst>
              <a:ext uri="{FF2B5EF4-FFF2-40B4-BE49-F238E27FC236}">
                <a16:creationId xmlns:a16="http://schemas.microsoft.com/office/drawing/2014/main" id="{76C97B11-F6CE-79B0-6308-65EA88F70014}"/>
              </a:ext>
            </a:extLst>
          </p:cNvPr>
          <p:cNvSpPr>
            <a:spLocks noGrp="1" noChangeArrowheads="1"/>
          </p:cNvSpPr>
          <p:nvPr>
            <p:ph type="body" idx="1"/>
          </p:nvPr>
        </p:nvSpPr>
        <p:spPr/>
        <p:txBody>
          <a:bodyPr/>
          <a:lstStyle/>
          <a:p>
            <a:pPr marL="228600" indent="-228600"/>
            <a:r>
              <a:rPr lang="en-US" altLang="en-US">
                <a:latin typeface="Times-Roman" charset="0"/>
              </a:rPr>
              <a:t>Oakley is a key exchange protocol based on the Diffie-Hellman algorithm but providing added security. Oakley is generic in that it does not dictate specific formats. </a:t>
            </a:r>
          </a:p>
          <a:p>
            <a:pPr marL="228600" indent="-228600"/>
            <a:r>
              <a:rPr lang="en-US" altLang="en-US">
                <a:latin typeface="Times-Roman" charset="0"/>
              </a:rPr>
              <a:t>Oakley is designed to retain the advantages of Diffie-Hellman while countering its weaknesses.</a:t>
            </a:r>
            <a:r>
              <a:rPr lang="en-US" altLang="en-US">
                <a:latin typeface="Helvetica" panose="020B0604020202020204" pitchFamily="34" charset="0"/>
              </a:rPr>
              <a:t> </a:t>
            </a:r>
            <a:endParaRPr lang="en-US" altLang="en-US">
              <a:latin typeface="Times-Roman" charset="0"/>
            </a:endParaRPr>
          </a:p>
          <a:p>
            <a:pPr marL="228600" indent="-228600"/>
            <a:r>
              <a:rPr lang="en-US" altLang="en-US">
                <a:latin typeface="Times-Roman" charset="0"/>
              </a:rPr>
              <a:t>The Oakley algorithm is characterized by five important features:</a:t>
            </a:r>
            <a:r>
              <a:rPr lang="en-US" altLang="en-US">
                <a:latin typeface="Helvetica" panose="020B0604020202020204" pitchFamily="34" charset="0"/>
              </a:rPr>
              <a:t> </a:t>
            </a:r>
          </a:p>
          <a:p>
            <a:pPr marL="228600" indent="-228600">
              <a:buFont typeface="Times" panose="02020603050405020304" pitchFamily="18" charset="0"/>
              <a:buAutoNum type="arabicPeriod"/>
            </a:pPr>
            <a:r>
              <a:rPr lang="en-US" altLang="en-US">
                <a:latin typeface="Times-Roman" charset="0"/>
              </a:rPr>
              <a:t> It employs a mechanism known as cookies to thwart clogging attacks</a:t>
            </a:r>
            <a:endParaRPr lang="en-US" altLang="en-US">
              <a:latin typeface="Helvetica" panose="020B0604020202020204" pitchFamily="34" charset="0"/>
            </a:endParaRPr>
          </a:p>
          <a:p>
            <a:pPr marL="228600" indent="-228600">
              <a:buFont typeface="Times" panose="02020603050405020304" pitchFamily="18" charset="0"/>
              <a:buNone/>
            </a:pPr>
            <a:r>
              <a:rPr lang="en-US" altLang="en-US">
                <a:latin typeface="Times-Roman" charset="0"/>
              </a:rPr>
              <a:t>2.</a:t>
            </a:r>
            <a:r>
              <a:rPr lang="en-US" altLang="en-US">
                <a:latin typeface="Helvetica" panose="020B0604020202020204" pitchFamily="34" charset="0"/>
              </a:rPr>
              <a:t> </a:t>
            </a:r>
            <a:r>
              <a:rPr lang="en-US" altLang="en-US">
                <a:latin typeface="Times-Roman" charset="0"/>
              </a:rPr>
              <a:t>It enables the two parties to negotiate a group; this, in essence, specifies the global parameters of the Diffie-Hellman key exchange</a:t>
            </a:r>
          </a:p>
          <a:p>
            <a:pPr marL="228600" indent="-228600">
              <a:buFont typeface="Times" panose="02020603050405020304" pitchFamily="18" charset="0"/>
              <a:buNone/>
            </a:pPr>
            <a:r>
              <a:rPr lang="en-US" altLang="en-US">
                <a:latin typeface="Times-Roman" charset="0"/>
              </a:rPr>
              <a:t>3.</a:t>
            </a:r>
            <a:r>
              <a:rPr lang="en-US" altLang="en-US">
                <a:latin typeface="Helvetica" panose="020B0604020202020204" pitchFamily="34" charset="0"/>
              </a:rPr>
              <a:t> </a:t>
            </a:r>
            <a:r>
              <a:rPr lang="en-US" altLang="en-US">
                <a:latin typeface="Times-Roman" charset="0"/>
              </a:rPr>
              <a:t>It uses nonces to ensure against replay attacks</a:t>
            </a:r>
          </a:p>
          <a:p>
            <a:pPr marL="228600" indent="-228600">
              <a:buFont typeface="Times" panose="02020603050405020304" pitchFamily="18" charset="0"/>
              <a:buNone/>
            </a:pPr>
            <a:r>
              <a:rPr lang="en-US" altLang="en-US">
                <a:latin typeface="Times-Roman" charset="0"/>
              </a:rPr>
              <a:t>4.</a:t>
            </a:r>
            <a:r>
              <a:rPr lang="en-US" altLang="en-US">
                <a:latin typeface="Helvetica" panose="020B0604020202020204" pitchFamily="34" charset="0"/>
              </a:rPr>
              <a:t> </a:t>
            </a:r>
            <a:r>
              <a:rPr lang="en-US" altLang="en-US">
                <a:latin typeface="Times-Roman" charset="0"/>
              </a:rPr>
              <a:t>It enables the exchange of Diffie-Hellman public key values</a:t>
            </a:r>
          </a:p>
          <a:p>
            <a:pPr marL="228600" indent="-228600">
              <a:buFont typeface="Times" panose="02020603050405020304" pitchFamily="18" charset="0"/>
              <a:buNone/>
            </a:pPr>
            <a:r>
              <a:rPr lang="en-US" altLang="en-US">
                <a:latin typeface="Times-Roman" charset="0"/>
              </a:rPr>
              <a:t>5.</a:t>
            </a:r>
            <a:r>
              <a:rPr lang="en-US" altLang="en-US">
                <a:latin typeface="Helvetica" panose="020B0604020202020204" pitchFamily="34" charset="0"/>
              </a:rPr>
              <a:t> </a:t>
            </a:r>
            <a:r>
              <a:rPr lang="en-US" altLang="en-US">
                <a:latin typeface="Times-Roman" charset="0"/>
              </a:rPr>
              <a:t>It authenticates the Diffie-Hellman exchange to thwart man-in-the-middle attacks</a:t>
            </a:r>
          </a:p>
          <a:p>
            <a:pPr marL="228600" indent="-228600">
              <a:buFont typeface="Times" panose="02020603050405020304" pitchFamily="18" charset="0"/>
              <a:buNone/>
            </a:pPr>
            <a:r>
              <a:rPr lang="en-US" altLang="en-US">
                <a:latin typeface="Times-Roman" charset="0"/>
              </a:rPr>
              <a:t>Oakley supports the use of different groups</a:t>
            </a:r>
            <a:r>
              <a:rPr lang="en-US" altLang="en-US">
                <a:latin typeface="Helvetica" panose="020B0604020202020204" pitchFamily="34" charset="0"/>
              </a:rPr>
              <a:t> </a:t>
            </a:r>
            <a:r>
              <a:rPr lang="en-US" altLang="en-US">
                <a:latin typeface="Times-Roman" charset="0"/>
              </a:rPr>
              <a:t>for the Diffie-Hellman key exchange, being 768, 1024 or 1536 bit primes, or 155 or 185 bit elliptic curves.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2902DD3-B282-3B87-CCB0-F0C055D73128}"/>
              </a:ext>
            </a:extLst>
          </p:cNvPr>
          <p:cNvSpPr>
            <a:spLocks noGrp="1" noChangeArrowheads="1"/>
          </p:cNvSpPr>
          <p:nvPr>
            <p:ph type="sldNum" sz="quarter" idx="5"/>
          </p:nvPr>
        </p:nvSpPr>
        <p:spPr>
          <a:ln/>
        </p:spPr>
        <p:txBody>
          <a:bodyPr/>
          <a:lstStyle/>
          <a:p>
            <a:fld id="{0C0BF704-4EDF-4602-A185-D2A1F645C866}" type="slidenum">
              <a:rPr lang="en-AU" altLang="en-US"/>
              <a:pPr/>
              <a:t>19</a:t>
            </a:fld>
            <a:endParaRPr lang="en-AU" altLang="en-US"/>
          </a:p>
        </p:txBody>
      </p:sp>
      <p:sp>
        <p:nvSpPr>
          <p:cNvPr id="90114" name="Rectangle 2">
            <a:extLst>
              <a:ext uri="{FF2B5EF4-FFF2-40B4-BE49-F238E27FC236}">
                <a16:creationId xmlns:a16="http://schemas.microsoft.com/office/drawing/2014/main" id="{C224D025-9E8E-D66B-005C-F3EEF8197931}"/>
              </a:ext>
            </a:extLst>
          </p:cNvPr>
          <p:cNvSpPr>
            <a:spLocks noRot="1" noChangeArrowheads="1" noTextEdit="1"/>
          </p:cNvSpPr>
          <p:nvPr>
            <p:ph type="sldImg"/>
          </p:nvPr>
        </p:nvSpPr>
        <p:spPr>
          <a:ln/>
        </p:spPr>
      </p:sp>
      <p:sp>
        <p:nvSpPr>
          <p:cNvPr id="90115" name="Rectangle 3">
            <a:extLst>
              <a:ext uri="{FF2B5EF4-FFF2-40B4-BE49-F238E27FC236}">
                <a16:creationId xmlns:a16="http://schemas.microsoft.com/office/drawing/2014/main" id="{A06C7349-1664-05A1-3430-7FEE06C05059}"/>
              </a:ext>
            </a:extLst>
          </p:cNvPr>
          <p:cNvSpPr>
            <a:spLocks noGrp="1" noChangeArrowheads="1"/>
          </p:cNvSpPr>
          <p:nvPr>
            <p:ph type="body" idx="1"/>
          </p:nvPr>
        </p:nvSpPr>
        <p:spPr/>
        <p:txBody>
          <a:bodyPr/>
          <a:lstStyle/>
          <a:p>
            <a:r>
              <a:rPr lang="en-US" altLang="en-US">
                <a:latin typeface="Times-Roman" charset="0"/>
              </a:rPr>
              <a:t>The </a:t>
            </a:r>
            <a:r>
              <a:rPr lang="en-AU" altLang="en-US"/>
              <a:t>Internet Security Association and Key Management Protocol</a:t>
            </a:r>
            <a:r>
              <a:rPr lang="en-US" altLang="en-US">
                <a:latin typeface="Times-Roman" charset="0"/>
              </a:rPr>
              <a:t> (ISAKMP) provides a framework for Internet key management and provides the specific protocol support, defining procedures and packet formats to establish, negotiate, modify, and delete security associations. ISAKMP defines payloads for exchanging key generation and authentication data. These payload formats provide a consistent framework independent of the specific key exchange protocol, encryption algorithm, and authentication mechanism.</a:t>
            </a:r>
            <a:r>
              <a:rPr lang="en-US" altLang="en-US">
                <a:latin typeface="Helvetica" panose="020B0604020202020204" pitchFamily="34" charset="0"/>
              </a:rP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91BD4A-5C65-FD29-C85D-2970ED76A2CF}"/>
              </a:ext>
            </a:extLst>
          </p:cNvPr>
          <p:cNvSpPr>
            <a:spLocks noGrp="1" noChangeArrowheads="1"/>
          </p:cNvSpPr>
          <p:nvPr>
            <p:ph type="sldNum" sz="quarter" idx="5"/>
          </p:nvPr>
        </p:nvSpPr>
        <p:spPr>
          <a:ln/>
        </p:spPr>
        <p:txBody>
          <a:bodyPr/>
          <a:lstStyle/>
          <a:p>
            <a:fld id="{824940E2-9E70-4213-8F1F-6AD230117CD5}" type="slidenum">
              <a:rPr lang="en-AU" altLang="en-US"/>
              <a:pPr/>
              <a:t>20</a:t>
            </a:fld>
            <a:endParaRPr lang="en-AU" altLang="en-US"/>
          </a:p>
        </p:txBody>
      </p:sp>
      <p:sp>
        <p:nvSpPr>
          <p:cNvPr id="69634" name="Rectangle 2">
            <a:extLst>
              <a:ext uri="{FF2B5EF4-FFF2-40B4-BE49-F238E27FC236}">
                <a16:creationId xmlns:a16="http://schemas.microsoft.com/office/drawing/2014/main" id="{671119C9-520C-B1F6-802E-712F3B448D13}"/>
              </a:ext>
            </a:extLst>
          </p:cNvPr>
          <p:cNvSpPr>
            <a:spLocks noRot="1" noChangeArrowheads="1" noTextEdit="1"/>
          </p:cNvSpPr>
          <p:nvPr>
            <p:ph type="sldImg"/>
          </p:nvPr>
        </p:nvSpPr>
        <p:spPr>
          <a:ln/>
        </p:spPr>
      </p:sp>
      <p:sp>
        <p:nvSpPr>
          <p:cNvPr id="69635" name="Rectangle 3">
            <a:extLst>
              <a:ext uri="{FF2B5EF4-FFF2-40B4-BE49-F238E27FC236}">
                <a16:creationId xmlns:a16="http://schemas.microsoft.com/office/drawing/2014/main" id="{C7B2CAA0-C91C-F3E6-1F04-334E00F00158}"/>
              </a:ext>
            </a:extLst>
          </p:cNvPr>
          <p:cNvSpPr>
            <a:spLocks noGrp="1" noChangeArrowheads="1"/>
          </p:cNvSpPr>
          <p:nvPr>
            <p:ph type="body" idx="1"/>
          </p:nvPr>
        </p:nvSpPr>
        <p:spPr/>
        <p:txBody>
          <a:bodyPr/>
          <a:lstStyle/>
          <a:p>
            <a:r>
              <a:rPr lang="en-US" altLang="en-US">
                <a:latin typeface="Times-Roman" charset="0"/>
              </a:rPr>
              <a:t>An ISAKMP message consists of an ISAKMP header followed by one or more payloads, carried in a transport protocol (UDP by default).</a:t>
            </a:r>
            <a:r>
              <a:rPr lang="en-US" altLang="en-US">
                <a:latin typeface="Helvetica" panose="020B0604020202020204" pitchFamily="34" charset="0"/>
              </a:rPr>
              <a:t> </a:t>
            </a:r>
            <a:endParaRPr lang="en-US" altLang="en-US"/>
          </a:p>
          <a:p>
            <a:r>
              <a:rPr lang="en-US" altLang="en-US"/>
              <a:t>Stallings </a:t>
            </a:r>
            <a:r>
              <a:rPr lang="en-US" altLang="en-US">
                <a:latin typeface="Times-Roman" charset="0"/>
              </a:rPr>
              <a:t>Figure16.12a shows the header format for an ISAKMP message. All ISAKMP payloads begin with the same generic payload header shown in Figure 16.12b.</a:t>
            </a:r>
            <a:endParaRPr lang="en-AU" altLang="en-US">
              <a:latin typeface="Times-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27D2A3-55C1-242C-6D5B-8D9ECFD7A06A}"/>
              </a:ext>
            </a:extLst>
          </p:cNvPr>
          <p:cNvSpPr>
            <a:spLocks noGrp="1" noChangeArrowheads="1"/>
          </p:cNvSpPr>
          <p:nvPr>
            <p:ph type="sldNum" sz="quarter" idx="5"/>
          </p:nvPr>
        </p:nvSpPr>
        <p:spPr>
          <a:ln/>
        </p:spPr>
        <p:txBody>
          <a:bodyPr/>
          <a:lstStyle/>
          <a:p>
            <a:fld id="{CCD877D8-7DF5-4C3C-B0A0-34B2527F256C}" type="slidenum">
              <a:rPr lang="en-AU" altLang="en-US"/>
              <a:pPr/>
              <a:t>3</a:t>
            </a:fld>
            <a:endParaRPr lang="en-AU" altLang="en-US"/>
          </a:p>
        </p:txBody>
      </p:sp>
      <p:sp>
        <p:nvSpPr>
          <p:cNvPr id="79874" name="Rectangle 2">
            <a:extLst>
              <a:ext uri="{FF2B5EF4-FFF2-40B4-BE49-F238E27FC236}">
                <a16:creationId xmlns:a16="http://schemas.microsoft.com/office/drawing/2014/main" id="{F091DB72-A7E0-A218-D273-73FAE9E77070}"/>
              </a:ext>
            </a:extLst>
          </p:cNvPr>
          <p:cNvSpPr>
            <a:spLocks noRot="1" noChangeArrowheads="1" noTextEdit="1"/>
          </p:cNvSpPr>
          <p:nvPr>
            <p:ph type="sldImg"/>
          </p:nvPr>
        </p:nvSpPr>
        <p:spPr>
          <a:ln/>
        </p:spPr>
      </p:sp>
      <p:sp>
        <p:nvSpPr>
          <p:cNvPr id="79875" name="Rectangle 3">
            <a:extLst>
              <a:ext uri="{FF2B5EF4-FFF2-40B4-BE49-F238E27FC236}">
                <a16:creationId xmlns:a16="http://schemas.microsoft.com/office/drawing/2014/main" id="{48F13FC1-6B81-5F19-B2FE-281DD2970507}"/>
              </a:ext>
            </a:extLst>
          </p:cNvPr>
          <p:cNvSpPr>
            <a:spLocks noGrp="1" noChangeArrowheads="1"/>
          </p:cNvSpPr>
          <p:nvPr>
            <p:ph type="body" idx="1"/>
          </p:nvPr>
        </p:nvSpPr>
        <p:spPr/>
        <p:txBody>
          <a:bodyPr/>
          <a:lstStyle/>
          <a:p>
            <a:r>
              <a:rPr lang="en-US" altLang="en-US">
                <a:latin typeface="Times-Roman" charset="0"/>
              </a:rPr>
              <a:t>IP-level security encompasses three functional areas: authentication, confidentiality, and key management. The authentication mechanism assures that a received packet was transmitted by the party identified as the source in the packet header, and that the packet has not been altered in transit. The confidentiality facility enables communicating nodes to encrypt messages to prevent eavesdropping by third parties. The key management facility is concerned with the secure exchange of keys. IPSec provides the capability to secure communications across a LAN, across private and public WANs, and across the Internet.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9A52ED6-92F2-F076-9F99-F2BBC2AB693A}"/>
              </a:ext>
            </a:extLst>
          </p:cNvPr>
          <p:cNvSpPr>
            <a:spLocks noGrp="1" noChangeArrowheads="1"/>
          </p:cNvSpPr>
          <p:nvPr>
            <p:ph type="sldNum" sz="quarter" idx="5"/>
          </p:nvPr>
        </p:nvSpPr>
        <p:spPr>
          <a:ln/>
        </p:spPr>
        <p:txBody>
          <a:bodyPr/>
          <a:lstStyle/>
          <a:p>
            <a:fld id="{C48EFAF5-9A4B-43DA-878F-C95580D68462}" type="slidenum">
              <a:rPr lang="en-AU" altLang="en-US"/>
              <a:pPr/>
              <a:t>21</a:t>
            </a:fld>
            <a:endParaRPr lang="en-AU" altLang="en-US"/>
          </a:p>
        </p:txBody>
      </p:sp>
      <p:sp>
        <p:nvSpPr>
          <p:cNvPr id="93186" name="Rectangle 2">
            <a:extLst>
              <a:ext uri="{FF2B5EF4-FFF2-40B4-BE49-F238E27FC236}">
                <a16:creationId xmlns:a16="http://schemas.microsoft.com/office/drawing/2014/main" id="{B95A1055-826A-D7D9-8391-1F05884C02B5}"/>
              </a:ext>
            </a:extLst>
          </p:cNvPr>
          <p:cNvSpPr>
            <a:spLocks noRot="1" noChangeArrowheads="1" noTextEdit="1"/>
          </p:cNvSpPr>
          <p:nvPr>
            <p:ph type="sldImg"/>
          </p:nvPr>
        </p:nvSpPr>
        <p:spPr>
          <a:ln/>
        </p:spPr>
      </p:sp>
      <p:sp>
        <p:nvSpPr>
          <p:cNvPr id="93187" name="Rectangle 3">
            <a:extLst>
              <a:ext uri="{FF2B5EF4-FFF2-40B4-BE49-F238E27FC236}">
                <a16:creationId xmlns:a16="http://schemas.microsoft.com/office/drawing/2014/main" id="{492B9A88-32B8-0FF4-19CA-C52535BA4819}"/>
              </a:ext>
            </a:extLst>
          </p:cNvPr>
          <p:cNvSpPr>
            <a:spLocks noGrp="1" noChangeArrowheads="1"/>
          </p:cNvSpPr>
          <p:nvPr>
            <p:ph type="body" idx="1"/>
          </p:nvPr>
        </p:nvSpPr>
        <p:spPr/>
        <p:txBody>
          <a:bodyPr/>
          <a:lstStyle/>
          <a:p>
            <a:r>
              <a:rPr lang="en-US" altLang="en-US"/>
              <a:t>Stallings </a:t>
            </a:r>
            <a:r>
              <a:rPr lang="en-US" altLang="en-US">
                <a:latin typeface="Times-Roman" charset="0"/>
              </a:rPr>
              <a:t>Table16.3 summarizes the payload types defined for ISAKMP, and lists the fields, or parameters, that are part of each payload. See text for details.</a:t>
            </a:r>
          </a:p>
          <a:p>
            <a:r>
              <a:rPr lang="en-US" altLang="en-US">
                <a:latin typeface="Times-Roman" charset="0"/>
              </a:rPr>
              <a:t>ISAKMP provides a framework for message exchange, with the payload types serving as the building blocks. The specification identifies five default exchange types that should be supported; these are summarized in </a:t>
            </a:r>
            <a:r>
              <a:rPr lang="en-US" altLang="en-US"/>
              <a:t>Stallings </a:t>
            </a:r>
            <a:r>
              <a:rPr lang="en-US" altLang="en-US">
                <a:latin typeface="Times-Roman" charset="0"/>
              </a:rPr>
              <a:t>Table16.4.</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BD3A80-1643-D6B3-2A6F-1E1E3A33E31A}"/>
              </a:ext>
            </a:extLst>
          </p:cNvPr>
          <p:cNvSpPr>
            <a:spLocks noGrp="1" noChangeArrowheads="1"/>
          </p:cNvSpPr>
          <p:nvPr>
            <p:ph type="sldNum" sz="quarter" idx="5"/>
          </p:nvPr>
        </p:nvSpPr>
        <p:spPr>
          <a:ln/>
        </p:spPr>
        <p:txBody>
          <a:bodyPr/>
          <a:lstStyle/>
          <a:p>
            <a:fld id="{62E5F80A-B2BF-4BE0-BA05-6886B32F2342}" type="slidenum">
              <a:rPr lang="en-AU" altLang="en-US"/>
              <a:pPr/>
              <a:t>22</a:t>
            </a:fld>
            <a:endParaRPr lang="en-AU" altLang="en-US"/>
          </a:p>
        </p:txBody>
      </p:sp>
      <p:sp>
        <p:nvSpPr>
          <p:cNvPr id="94210" name="Rectangle 2">
            <a:extLst>
              <a:ext uri="{FF2B5EF4-FFF2-40B4-BE49-F238E27FC236}">
                <a16:creationId xmlns:a16="http://schemas.microsoft.com/office/drawing/2014/main" id="{E9E46CD2-8362-5CD5-FE25-836FF971C793}"/>
              </a:ext>
            </a:extLst>
          </p:cNvPr>
          <p:cNvSpPr>
            <a:spLocks noRot="1" noChangeArrowheads="1" noTextEdit="1"/>
          </p:cNvSpPr>
          <p:nvPr>
            <p:ph type="sldImg"/>
          </p:nvPr>
        </p:nvSpPr>
        <p:spPr>
          <a:ln/>
        </p:spPr>
      </p:sp>
      <p:sp>
        <p:nvSpPr>
          <p:cNvPr id="94211" name="Rectangle 3">
            <a:extLst>
              <a:ext uri="{FF2B5EF4-FFF2-40B4-BE49-F238E27FC236}">
                <a16:creationId xmlns:a16="http://schemas.microsoft.com/office/drawing/2014/main" id="{06E85F0B-3C11-7312-2247-002A17FCEA60}"/>
              </a:ext>
            </a:extLst>
          </p:cNvPr>
          <p:cNvSpPr>
            <a:spLocks noGrp="1" noChangeArrowheads="1"/>
          </p:cNvSpPr>
          <p:nvPr>
            <p:ph type="body" idx="1"/>
          </p:nvPr>
        </p:nvSpPr>
        <p:spPr/>
        <p:txBody>
          <a:bodyPr/>
          <a:lstStyle/>
          <a:p>
            <a:r>
              <a:rPr lang="en-US" altLang="en-US"/>
              <a:t>Chapter 16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60FC61-75EE-19E9-4130-1298905E783F}"/>
              </a:ext>
            </a:extLst>
          </p:cNvPr>
          <p:cNvSpPr>
            <a:spLocks noGrp="1" noChangeArrowheads="1"/>
          </p:cNvSpPr>
          <p:nvPr>
            <p:ph type="sldNum" sz="quarter" idx="5"/>
          </p:nvPr>
        </p:nvSpPr>
        <p:spPr>
          <a:ln/>
        </p:spPr>
        <p:txBody>
          <a:bodyPr/>
          <a:lstStyle/>
          <a:p>
            <a:fld id="{BDC1C112-DAF6-4A63-B908-0F3ECFB2F710}" type="slidenum">
              <a:rPr lang="en-AU" altLang="en-US"/>
              <a:pPr/>
              <a:t>4</a:t>
            </a:fld>
            <a:endParaRPr lang="en-AU" altLang="en-US"/>
          </a:p>
        </p:txBody>
      </p:sp>
      <p:sp>
        <p:nvSpPr>
          <p:cNvPr id="52226" name="Rectangle 2">
            <a:extLst>
              <a:ext uri="{FF2B5EF4-FFF2-40B4-BE49-F238E27FC236}">
                <a16:creationId xmlns:a16="http://schemas.microsoft.com/office/drawing/2014/main" id="{73442E6F-5521-BFB2-2C5D-94CB954F3324}"/>
              </a:ext>
            </a:extLst>
          </p:cNvPr>
          <p:cNvSpPr>
            <a:spLocks noRot="1" noChangeArrowheads="1" noTextEdit="1"/>
          </p:cNvSpPr>
          <p:nvPr>
            <p:ph type="sldImg"/>
          </p:nvPr>
        </p:nvSpPr>
        <p:spPr>
          <a:ln/>
        </p:spPr>
      </p:sp>
      <p:sp>
        <p:nvSpPr>
          <p:cNvPr id="52227" name="Rectangle 3">
            <a:extLst>
              <a:ext uri="{FF2B5EF4-FFF2-40B4-BE49-F238E27FC236}">
                <a16:creationId xmlns:a16="http://schemas.microsoft.com/office/drawing/2014/main" id="{3211217B-5C04-2D93-5219-333C7CF6D911}"/>
              </a:ext>
            </a:extLst>
          </p:cNvPr>
          <p:cNvSpPr>
            <a:spLocks noGrp="1" noChangeArrowheads="1"/>
          </p:cNvSpPr>
          <p:nvPr>
            <p:ph type="body" idx="1"/>
          </p:nvPr>
        </p:nvSpPr>
        <p:spPr/>
        <p:txBody>
          <a:bodyPr/>
          <a:lstStyle/>
          <a:p>
            <a:r>
              <a:rPr lang="en-US" altLang="en-US"/>
              <a:t>Stallings Figure 16.1 illustrates a typical IP Security scenario. </a:t>
            </a:r>
            <a:r>
              <a:rPr lang="en-US" altLang="en-US">
                <a:latin typeface="Times-Roman" charset="0"/>
              </a:rPr>
              <a:t>An organization maintains LANs at dispersed locations. Nonsecure IP traffic is conducted on each LAN. For traffic offsite, through some sort of private or public WAN, IPSec protocols are used. These protocols operate in networking devices, such as a router or firewall, that connect each LAN to the outside world. The IPSec networking device will typically encrypt and compress all traffic going into the WAN, and decrypt and decompress traffic coming from the WAN; these operations are transparent to workstations and servers on the LAN. Secure transmission is also possible with individual users who dial into the WAN. Such user workstations must implement the IPSec protocols to provide security.</a:t>
            </a:r>
            <a:r>
              <a:rPr lang="en-US" altLang="en-US">
                <a:latin typeface="Helvetica" panose="020B0604020202020204" pitchFamily="34" charset="0"/>
              </a:rPr>
              <a:t> </a:t>
            </a:r>
            <a:endParaRPr lang="en-US" altLang="en-US"/>
          </a:p>
          <a:p>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069E502-1F01-E52A-80D4-813BF5F7A4AB}"/>
              </a:ext>
            </a:extLst>
          </p:cNvPr>
          <p:cNvSpPr>
            <a:spLocks noGrp="1" noChangeArrowheads="1"/>
          </p:cNvSpPr>
          <p:nvPr>
            <p:ph type="sldNum" sz="quarter" idx="5"/>
          </p:nvPr>
        </p:nvSpPr>
        <p:spPr>
          <a:ln/>
        </p:spPr>
        <p:txBody>
          <a:bodyPr/>
          <a:lstStyle/>
          <a:p>
            <a:fld id="{23384A7F-2B28-40F4-878C-C7CFD1767DDF}" type="slidenum">
              <a:rPr lang="en-AU" altLang="en-US"/>
              <a:pPr/>
              <a:t>5</a:t>
            </a:fld>
            <a:endParaRPr lang="en-AU" altLang="en-US"/>
          </a:p>
        </p:txBody>
      </p:sp>
      <p:sp>
        <p:nvSpPr>
          <p:cNvPr id="1026" name="Rectangle 2">
            <a:extLst>
              <a:ext uri="{FF2B5EF4-FFF2-40B4-BE49-F238E27FC236}">
                <a16:creationId xmlns:a16="http://schemas.microsoft.com/office/drawing/2014/main" id="{01B17E1E-B82C-4BB3-0B6A-519621190D20}"/>
              </a:ext>
            </a:extLst>
          </p:cNvPr>
          <p:cNvSpPr>
            <a:spLocks noRot="1" noChangeArrowheads="1" noTextEdit="1"/>
          </p:cNvSpPr>
          <p:nvPr>
            <p:ph type="sldImg"/>
          </p:nvPr>
        </p:nvSpPr>
        <p:spPr>
          <a:ln/>
        </p:spPr>
      </p:sp>
      <p:sp>
        <p:nvSpPr>
          <p:cNvPr id="1027" name="Rectangle 3">
            <a:extLst>
              <a:ext uri="{FF2B5EF4-FFF2-40B4-BE49-F238E27FC236}">
                <a16:creationId xmlns:a16="http://schemas.microsoft.com/office/drawing/2014/main" id="{8693BBDE-5FB4-44E1-FF9B-B3245C2147F2}"/>
              </a:ext>
            </a:extLst>
          </p:cNvPr>
          <p:cNvSpPr>
            <a:spLocks noGrp="1" noChangeArrowheads="1"/>
          </p:cNvSpPr>
          <p:nvPr>
            <p:ph type="body" idx="1"/>
          </p:nvPr>
        </p:nvSpPr>
        <p:spPr/>
        <p:txBody>
          <a:bodyPr/>
          <a:lstStyle/>
          <a:p>
            <a:r>
              <a:rPr lang="en-US" altLang="en-US">
                <a:latin typeface="Times-Roman" charset="0"/>
              </a:rPr>
              <a:t>[MARK97] lists the benefits shown for IPSec. It also plays a vital role in the routing architecture required for internetworking.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794E1D7-B162-3537-B1D3-E33C048B9380}"/>
              </a:ext>
            </a:extLst>
          </p:cNvPr>
          <p:cNvSpPr>
            <a:spLocks noGrp="1" noChangeArrowheads="1"/>
          </p:cNvSpPr>
          <p:nvPr>
            <p:ph type="sldNum" sz="quarter" idx="5"/>
          </p:nvPr>
        </p:nvSpPr>
        <p:spPr>
          <a:ln/>
        </p:spPr>
        <p:txBody>
          <a:bodyPr/>
          <a:lstStyle/>
          <a:p>
            <a:fld id="{C8785F13-42B4-4984-80C6-DE4A5B408041}" type="slidenum">
              <a:rPr lang="en-AU" altLang="en-US"/>
              <a:pPr/>
              <a:t>6</a:t>
            </a:fld>
            <a:endParaRPr lang="en-AU" altLang="en-US"/>
          </a:p>
        </p:txBody>
      </p:sp>
      <p:sp>
        <p:nvSpPr>
          <p:cNvPr id="80898" name="Rectangle 1026">
            <a:extLst>
              <a:ext uri="{FF2B5EF4-FFF2-40B4-BE49-F238E27FC236}">
                <a16:creationId xmlns:a16="http://schemas.microsoft.com/office/drawing/2014/main" id="{91344A00-29C5-FC95-CF03-3ABD5B382A55}"/>
              </a:ext>
            </a:extLst>
          </p:cNvPr>
          <p:cNvSpPr>
            <a:spLocks noRot="1" noChangeArrowheads="1" noTextEdit="1"/>
          </p:cNvSpPr>
          <p:nvPr>
            <p:ph type="sldImg"/>
          </p:nvPr>
        </p:nvSpPr>
        <p:spPr>
          <a:ln/>
        </p:spPr>
      </p:sp>
      <p:sp>
        <p:nvSpPr>
          <p:cNvPr id="80899" name="Rectangle 1027">
            <a:extLst>
              <a:ext uri="{FF2B5EF4-FFF2-40B4-BE49-F238E27FC236}">
                <a16:creationId xmlns:a16="http://schemas.microsoft.com/office/drawing/2014/main" id="{933EB075-604C-5555-D000-6CB76240F8B0}"/>
              </a:ext>
            </a:extLst>
          </p:cNvPr>
          <p:cNvSpPr>
            <a:spLocks noGrp="1" noChangeArrowheads="1"/>
          </p:cNvSpPr>
          <p:nvPr>
            <p:ph type="body" idx="1"/>
          </p:nvPr>
        </p:nvSpPr>
        <p:spPr/>
        <p:txBody>
          <a:bodyPr/>
          <a:lstStyle/>
          <a:p>
            <a:r>
              <a:rPr lang="en-US" altLang="en-US">
                <a:latin typeface="Times-Roman" charset="0"/>
              </a:rPr>
              <a:t>The IPSec specification has become quite complex. The IPSec specification consists of numerous documents. The most important of these,issued in November of 1998, are </a:t>
            </a:r>
          </a:p>
          <a:p>
            <a:r>
              <a:rPr lang="en-US" altLang="en-US">
                <a:latin typeface="Times-Roman" charset="0"/>
              </a:rPr>
              <a:t>• RFC 2401: An overview of a security architecture</a:t>
            </a:r>
          </a:p>
          <a:p>
            <a:r>
              <a:rPr lang="en-US" altLang="en-US">
                <a:latin typeface="Times-Roman" charset="0"/>
              </a:rPr>
              <a:t>• RFC 2402: Description of a packet authentication extension to IPv4 and IPv6</a:t>
            </a:r>
          </a:p>
          <a:p>
            <a:r>
              <a:rPr lang="en-US" altLang="en-US">
                <a:latin typeface="Times-Roman" charset="0"/>
              </a:rPr>
              <a:t>• RFC 2406: Description of a packet encryption extension to IPv4 and IPv6</a:t>
            </a:r>
          </a:p>
          <a:p>
            <a:r>
              <a:rPr lang="en-US" altLang="en-US">
                <a:latin typeface="Times-Roman" charset="0"/>
              </a:rPr>
              <a:t>• RFC 2408: Specification of key management capabilities</a:t>
            </a:r>
          </a:p>
          <a:p>
            <a:r>
              <a:rPr lang="en-US" altLang="en-US">
                <a:latin typeface="Times-Roman" charset="0"/>
              </a:rPr>
              <a:t>In addition to these four RFCs, a number of additional drafts have been published by the IP Security Protocol Working Group set up by the IETF. The documents are divided into seven groups.</a:t>
            </a:r>
          </a:p>
          <a:p>
            <a:r>
              <a:rPr lang="en-US" altLang="en-US">
                <a:latin typeface="Times-Roman" charset="0"/>
              </a:rPr>
              <a:t>Support for these features is mandatory for IPv6 and optional for IPv4.</a:t>
            </a:r>
          </a:p>
          <a:p>
            <a:r>
              <a:rPr lang="en-US" altLang="en-US">
                <a:latin typeface="Times-Roman" charset="0"/>
              </a:rPr>
              <a:t>In both cases, the security features are implemented as extension headers that follow the main IP header. The extension header for authentication is known as the Authentication Header (AH); that for encryption is known as the Encapsulating Security Payload (ESP) header.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38926D5-B103-1622-AB7D-A60B04FB8125}"/>
              </a:ext>
            </a:extLst>
          </p:cNvPr>
          <p:cNvSpPr>
            <a:spLocks noGrp="1" noChangeArrowheads="1"/>
          </p:cNvSpPr>
          <p:nvPr>
            <p:ph type="sldNum" sz="quarter" idx="5"/>
          </p:nvPr>
        </p:nvSpPr>
        <p:spPr>
          <a:ln/>
        </p:spPr>
        <p:txBody>
          <a:bodyPr/>
          <a:lstStyle/>
          <a:p>
            <a:fld id="{D4E1F545-ACCD-4EFB-8430-4C656169BCEE}" type="slidenum">
              <a:rPr lang="en-AU" altLang="en-US"/>
              <a:pPr/>
              <a:t>7</a:t>
            </a:fld>
            <a:endParaRPr lang="en-AU" altLang="en-US"/>
          </a:p>
        </p:txBody>
      </p:sp>
      <p:sp>
        <p:nvSpPr>
          <p:cNvPr id="81922" name="Rectangle 2">
            <a:extLst>
              <a:ext uri="{FF2B5EF4-FFF2-40B4-BE49-F238E27FC236}">
                <a16:creationId xmlns:a16="http://schemas.microsoft.com/office/drawing/2014/main" id="{6B4BEE46-CDA9-BDCF-F297-725DCAE86D93}"/>
              </a:ext>
            </a:extLst>
          </p:cNvPr>
          <p:cNvSpPr>
            <a:spLocks noRot="1" noChangeArrowheads="1" noTextEdit="1"/>
          </p:cNvSpPr>
          <p:nvPr>
            <p:ph type="sldImg"/>
          </p:nvPr>
        </p:nvSpPr>
        <p:spPr>
          <a:ln/>
        </p:spPr>
      </p:sp>
      <p:sp>
        <p:nvSpPr>
          <p:cNvPr id="81923" name="Rectangle 3">
            <a:extLst>
              <a:ext uri="{FF2B5EF4-FFF2-40B4-BE49-F238E27FC236}">
                <a16:creationId xmlns:a16="http://schemas.microsoft.com/office/drawing/2014/main" id="{854AC24E-6F43-623D-A7A3-F8592C052819}"/>
              </a:ext>
            </a:extLst>
          </p:cNvPr>
          <p:cNvSpPr>
            <a:spLocks noGrp="1" noChangeArrowheads="1"/>
          </p:cNvSpPr>
          <p:nvPr>
            <p:ph type="body" idx="1"/>
          </p:nvPr>
        </p:nvSpPr>
        <p:spPr/>
        <p:txBody>
          <a:bodyPr/>
          <a:lstStyle/>
          <a:p>
            <a:r>
              <a:rPr lang="en-US" altLang="en-US">
                <a:latin typeface="Times-Roman" charset="0"/>
              </a:rPr>
              <a:t>IPSec provides security services at the IP layer by enabling a system to select required security protocols, determine the algorithm(s) to use for the service(s), and put in place any cryptographic keys required to provide the requested services. The security services supported are as shown above. See Stallings Table 16.1 for the services provided by AH &amp; ESP respectively. For ESP, there are two cases: with and without the authentication option. Both AH and ESP are vehicles for access control, based on the distribution of cryptographic keys and the management of traffic flows relative to these security protocols.</a:t>
            </a:r>
            <a:r>
              <a:rPr lang="en-US" altLang="en-US">
                <a:latin typeface="Helvetica" panose="020B0604020202020204" pitchFamily="34" charset="0"/>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D5D7AD3-85AE-4123-F268-CFC1CE1B44DF}"/>
              </a:ext>
            </a:extLst>
          </p:cNvPr>
          <p:cNvSpPr>
            <a:spLocks noGrp="1" noChangeArrowheads="1"/>
          </p:cNvSpPr>
          <p:nvPr>
            <p:ph type="sldNum" sz="quarter" idx="5"/>
          </p:nvPr>
        </p:nvSpPr>
        <p:spPr>
          <a:ln/>
        </p:spPr>
        <p:txBody>
          <a:bodyPr/>
          <a:lstStyle/>
          <a:p>
            <a:fld id="{630FCD3B-E2C0-45ED-B644-3969EC2B3A26}" type="slidenum">
              <a:rPr lang="en-AU" altLang="en-US"/>
              <a:pPr/>
              <a:t>8</a:t>
            </a:fld>
            <a:endParaRPr lang="en-AU" altLang="en-US"/>
          </a:p>
        </p:txBody>
      </p:sp>
      <p:sp>
        <p:nvSpPr>
          <p:cNvPr id="82946" name="Rectangle 2">
            <a:extLst>
              <a:ext uri="{FF2B5EF4-FFF2-40B4-BE49-F238E27FC236}">
                <a16:creationId xmlns:a16="http://schemas.microsoft.com/office/drawing/2014/main" id="{4DD655A9-E195-EB56-9198-81A929643DA2}"/>
              </a:ext>
            </a:extLst>
          </p:cNvPr>
          <p:cNvSpPr>
            <a:spLocks noRot="1" noChangeArrowheads="1" noTextEdit="1"/>
          </p:cNvSpPr>
          <p:nvPr>
            <p:ph type="sldImg"/>
          </p:nvPr>
        </p:nvSpPr>
        <p:spPr>
          <a:ln/>
        </p:spPr>
      </p:sp>
      <p:sp>
        <p:nvSpPr>
          <p:cNvPr id="82947" name="Rectangle 3">
            <a:extLst>
              <a:ext uri="{FF2B5EF4-FFF2-40B4-BE49-F238E27FC236}">
                <a16:creationId xmlns:a16="http://schemas.microsoft.com/office/drawing/2014/main" id="{49728055-115E-46EC-0326-42D285EB6D43}"/>
              </a:ext>
            </a:extLst>
          </p:cNvPr>
          <p:cNvSpPr>
            <a:spLocks noGrp="1" noChangeArrowheads="1"/>
          </p:cNvSpPr>
          <p:nvPr>
            <p:ph type="body" idx="1"/>
          </p:nvPr>
        </p:nvSpPr>
        <p:spPr/>
        <p:txBody>
          <a:bodyPr/>
          <a:lstStyle/>
          <a:p>
            <a:r>
              <a:rPr lang="en-US" altLang="en-US">
                <a:latin typeface="Times-Roman" charset="0"/>
              </a:rPr>
              <a:t>A key concept that appears in both the authentication and confidentiality mechanisms for IP is the security association (SA). An association is a one-way relationship between a sender and a receiver that affords security services to the traffic carried on it. If a peer relationship is needed, for two-way secure exchange, then two security associations are required. Security services are afforded to an SA for the use of AH or ESP, but not both.</a:t>
            </a:r>
            <a:r>
              <a:rPr lang="en-US" altLang="en-US">
                <a:latin typeface="Helvetica" panose="020B0604020202020204" pitchFamily="34" charset="0"/>
              </a:rPr>
              <a:t> </a:t>
            </a:r>
          </a:p>
          <a:p>
            <a:r>
              <a:rPr lang="en-US" altLang="en-US">
                <a:latin typeface="Times-Roman" charset="0"/>
              </a:rPr>
              <a:t>A security association is uniquely identified by three parameters: </a:t>
            </a:r>
          </a:p>
          <a:p>
            <a:r>
              <a:rPr lang="en-US" altLang="en-US">
                <a:latin typeface="Times-Roman" charset="0"/>
              </a:rPr>
              <a:t>•</a:t>
            </a:r>
            <a:r>
              <a:rPr lang="en-US" altLang="en-US">
                <a:latin typeface="Helvetica" panose="020B0604020202020204" pitchFamily="34" charset="0"/>
              </a:rPr>
              <a:t> </a:t>
            </a:r>
            <a:r>
              <a:rPr lang="en-US" altLang="en-US">
                <a:latin typeface="Times-Roman" charset="0"/>
              </a:rPr>
              <a:t>Security Parameters Index (SPI): A bit string assigned to this SA and having local significance only</a:t>
            </a:r>
          </a:p>
          <a:p>
            <a:r>
              <a:rPr lang="en-US" altLang="en-US">
                <a:latin typeface="Times-Roman" charset="0"/>
              </a:rPr>
              <a:t>•</a:t>
            </a:r>
            <a:r>
              <a:rPr lang="en-US" altLang="en-US">
                <a:latin typeface="Helvetica" panose="020B0604020202020204" pitchFamily="34" charset="0"/>
              </a:rPr>
              <a:t> </a:t>
            </a:r>
            <a:r>
              <a:rPr lang="en-US" altLang="en-US">
                <a:latin typeface="Times-Roman" charset="0"/>
              </a:rPr>
              <a:t>IP Destination Address:</a:t>
            </a:r>
            <a:r>
              <a:rPr lang="en-US" altLang="en-US">
                <a:latin typeface="Helvetica" panose="020B0604020202020204" pitchFamily="34" charset="0"/>
              </a:rPr>
              <a:t> </a:t>
            </a:r>
            <a:r>
              <a:rPr lang="en-US" altLang="en-US">
                <a:latin typeface="Times-Roman" charset="0"/>
              </a:rPr>
              <a:t>this is the address of the destination endpoint of the SA</a:t>
            </a:r>
          </a:p>
          <a:p>
            <a:r>
              <a:rPr lang="en-US" altLang="en-US">
                <a:latin typeface="Times-Roman" charset="0"/>
              </a:rPr>
              <a:t>•</a:t>
            </a:r>
            <a:r>
              <a:rPr lang="en-US" altLang="en-US">
                <a:latin typeface="Helvetica" panose="020B0604020202020204" pitchFamily="34" charset="0"/>
              </a:rPr>
              <a:t> </a:t>
            </a:r>
            <a:r>
              <a:rPr lang="en-US" altLang="en-US">
                <a:latin typeface="Times-Roman" charset="0"/>
              </a:rPr>
              <a:t>Security Protocol Identifier:</a:t>
            </a:r>
            <a:r>
              <a:rPr lang="en-US" altLang="en-US">
                <a:latin typeface="Helvetica" panose="020B0604020202020204" pitchFamily="34" charset="0"/>
              </a:rPr>
              <a:t> </a:t>
            </a:r>
            <a:r>
              <a:rPr lang="en-US" altLang="en-US">
                <a:latin typeface="Times-Roman" charset="0"/>
              </a:rPr>
              <a:t>This indicates whether the association is an AH or ESP security association. </a:t>
            </a:r>
          </a:p>
          <a:p>
            <a:r>
              <a:rPr lang="en-US" altLang="en-US">
                <a:latin typeface="Times-Roman" charset="0"/>
              </a:rPr>
              <a:t>A SA </a:t>
            </a:r>
            <a:r>
              <a:rPr lang="en-US" altLang="en-US"/>
              <a:t>may also have a number of other parameters. </a:t>
            </a:r>
            <a:r>
              <a:rPr lang="en-US" altLang="en-US">
                <a:latin typeface="Times-Roman" charset="0"/>
              </a:rPr>
              <a:t>In each IPSec implementation, there is a Security Association Database that defines the parameters associated with each SA.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5D7C2B2-3CAE-7C18-40D8-698D5BBE84B2}"/>
              </a:ext>
            </a:extLst>
          </p:cNvPr>
          <p:cNvSpPr>
            <a:spLocks noGrp="1" noChangeArrowheads="1"/>
          </p:cNvSpPr>
          <p:nvPr>
            <p:ph type="sldNum" sz="quarter" idx="5"/>
          </p:nvPr>
        </p:nvSpPr>
        <p:spPr>
          <a:ln/>
        </p:spPr>
        <p:txBody>
          <a:bodyPr/>
          <a:lstStyle/>
          <a:p>
            <a:fld id="{0E41A464-4B39-4BA4-8A5F-90353F48FBBE}" type="slidenum">
              <a:rPr lang="en-AU" altLang="en-US"/>
              <a:pPr/>
              <a:t>9</a:t>
            </a:fld>
            <a:endParaRPr lang="en-AU" altLang="en-US"/>
          </a:p>
        </p:txBody>
      </p:sp>
      <p:sp>
        <p:nvSpPr>
          <p:cNvPr id="83970" name="Rectangle 1026">
            <a:extLst>
              <a:ext uri="{FF2B5EF4-FFF2-40B4-BE49-F238E27FC236}">
                <a16:creationId xmlns:a16="http://schemas.microsoft.com/office/drawing/2014/main" id="{5CA795EB-B85D-7167-E0ED-06F0B9E97512}"/>
              </a:ext>
            </a:extLst>
          </p:cNvPr>
          <p:cNvSpPr>
            <a:spLocks noRot="1" noChangeArrowheads="1" noTextEdit="1"/>
          </p:cNvSpPr>
          <p:nvPr>
            <p:ph type="sldImg"/>
          </p:nvPr>
        </p:nvSpPr>
        <p:spPr>
          <a:ln/>
        </p:spPr>
      </p:sp>
      <p:sp>
        <p:nvSpPr>
          <p:cNvPr id="83971" name="Rectangle 1027">
            <a:extLst>
              <a:ext uri="{FF2B5EF4-FFF2-40B4-BE49-F238E27FC236}">
                <a16:creationId xmlns:a16="http://schemas.microsoft.com/office/drawing/2014/main" id="{7A16F172-A9B2-1057-0DD3-C0DD945A4F49}"/>
              </a:ext>
            </a:extLst>
          </p:cNvPr>
          <p:cNvSpPr>
            <a:spLocks noGrp="1" noChangeArrowheads="1"/>
          </p:cNvSpPr>
          <p:nvPr>
            <p:ph type="body" idx="1"/>
          </p:nvPr>
        </p:nvSpPr>
        <p:spPr/>
        <p:txBody>
          <a:bodyPr/>
          <a:lstStyle/>
          <a:p>
            <a:r>
              <a:rPr lang="en-US" altLang="en-US">
                <a:latin typeface="Times-Roman" charset="0"/>
              </a:rPr>
              <a:t>The Authentication Header provides support for data integrity and authentication of IP packets.The data integrity feature ensures that undetected modification to a packet’s content in transit is not possible. The authentication feature enables an end system or network device to authenticate the user or application and filter traffic accordingly; it also prevents address spoofing attacks and replay attacks. Authentication is based on the use of a message authentication code (MAC), hence the two parties must share a secret key.</a:t>
            </a:r>
            <a:r>
              <a:rPr lang="en-US" altLang="en-US">
                <a:latin typeface="Helvetica" panose="020B0604020202020204" pitchFamily="34" charset="0"/>
              </a:rPr>
              <a:t> AH supports MACs using </a:t>
            </a:r>
            <a:r>
              <a:rPr lang="en-US" altLang="en-US">
                <a:latin typeface="Times-Roman" charset="0"/>
              </a:rPr>
              <a:t>HMAC-MD5-96 or HMAC-SHA-1-96. Both of these use the HMAC algorithm , the first with the MD5 hash code and the second with the SHA-1 hash code. In both cases, the full HMAC value is calculated but then truncated by using the first 96bits, which is the default length for the Authentication Data field.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FA00DF5-E12E-E832-BB5C-9B4DBC8C8A96}"/>
              </a:ext>
            </a:extLst>
          </p:cNvPr>
          <p:cNvSpPr>
            <a:spLocks noGrp="1" noChangeArrowheads="1"/>
          </p:cNvSpPr>
          <p:nvPr>
            <p:ph type="sldNum" sz="quarter" idx="5"/>
          </p:nvPr>
        </p:nvSpPr>
        <p:spPr>
          <a:ln/>
        </p:spPr>
        <p:txBody>
          <a:bodyPr/>
          <a:lstStyle/>
          <a:p>
            <a:fld id="{30B54636-1ABD-494F-A13B-B5FA72B09D06}" type="slidenum">
              <a:rPr lang="en-AU" altLang="en-US"/>
              <a:pPr/>
              <a:t>10</a:t>
            </a:fld>
            <a:endParaRPr lang="en-AU" altLang="en-US"/>
          </a:p>
        </p:txBody>
      </p:sp>
      <p:sp>
        <p:nvSpPr>
          <p:cNvPr id="72706" name="Rectangle 1026">
            <a:extLst>
              <a:ext uri="{FF2B5EF4-FFF2-40B4-BE49-F238E27FC236}">
                <a16:creationId xmlns:a16="http://schemas.microsoft.com/office/drawing/2014/main" id="{E319F339-0BA7-3299-880F-05A92CC2E7B6}"/>
              </a:ext>
            </a:extLst>
          </p:cNvPr>
          <p:cNvSpPr>
            <a:spLocks noRot="1" noChangeArrowheads="1" noTextEdit="1"/>
          </p:cNvSpPr>
          <p:nvPr>
            <p:ph type="sldImg"/>
          </p:nvPr>
        </p:nvSpPr>
        <p:spPr>
          <a:ln/>
        </p:spPr>
      </p:sp>
      <p:sp>
        <p:nvSpPr>
          <p:cNvPr id="72707" name="Rectangle 1027">
            <a:extLst>
              <a:ext uri="{FF2B5EF4-FFF2-40B4-BE49-F238E27FC236}">
                <a16:creationId xmlns:a16="http://schemas.microsoft.com/office/drawing/2014/main" id="{43F17320-14D9-8FA0-D9B4-EB4AAD16D30D}"/>
              </a:ext>
            </a:extLst>
          </p:cNvPr>
          <p:cNvSpPr>
            <a:spLocks noGrp="1" noChangeArrowheads="1"/>
          </p:cNvSpPr>
          <p:nvPr>
            <p:ph type="body" idx="1"/>
          </p:nvPr>
        </p:nvSpPr>
        <p:spPr/>
        <p:txBody>
          <a:bodyPr/>
          <a:lstStyle/>
          <a:p>
            <a:r>
              <a:rPr lang="en-US" altLang="en-US"/>
              <a:t>Stallings Figure 16.3 shows the </a:t>
            </a:r>
            <a:r>
              <a:rPr lang="en-US" altLang="en-US">
                <a:latin typeface="Times-Roman" charset="0"/>
              </a:rPr>
              <a:t>Authentication Header fields:</a:t>
            </a:r>
          </a:p>
          <a:p>
            <a:r>
              <a:rPr lang="en-US" altLang="en-US">
                <a:latin typeface="Times-Roman" charset="0"/>
              </a:rPr>
              <a:t>•</a:t>
            </a:r>
            <a:r>
              <a:rPr lang="en-US" altLang="en-US">
                <a:latin typeface="Helvetica" panose="020B0604020202020204" pitchFamily="34" charset="0"/>
              </a:rPr>
              <a:t> </a:t>
            </a:r>
            <a:r>
              <a:rPr lang="en-US" altLang="en-US">
                <a:latin typeface="Times-Roman" charset="0"/>
              </a:rPr>
              <a:t>Next Header (8 bits):</a:t>
            </a:r>
            <a:r>
              <a:rPr lang="en-US" altLang="en-US">
                <a:latin typeface="Helvetica" panose="020B0604020202020204" pitchFamily="34" charset="0"/>
              </a:rPr>
              <a:t> </a:t>
            </a:r>
            <a:r>
              <a:rPr lang="en-US" altLang="en-US">
                <a:latin typeface="Times-Roman" charset="0"/>
              </a:rPr>
              <a:t>Identifies the type of header immediately following this header</a:t>
            </a:r>
          </a:p>
          <a:p>
            <a:r>
              <a:rPr lang="en-US" altLang="en-US">
                <a:latin typeface="Times-Roman" charset="0"/>
              </a:rPr>
              <a:t>•</a:t>
            </a:r>
            <a:r>
              <a:rPr lang="en-US" altLang="en-US">
                <a:latin typeface="Helvetica" panose="020B0604020202020204" pitchFamily="34" charset="0"/>
              </a:rPr>
              <a:t> </a:t>
            </a:r>
            <a:r>
              <a:rPr lang="en-US" altLang="en-US">
                <a:latin typeface="Times-Roman" charset="0"/>
              </a:rPr>
              <a:t>Payload Length (8 bits):</a:t>
            </a:r>
            <a:r>
              <a:rPr lang="en-US" altLang="en-US">
                <a:latin typeface="Helvetica" panose="020B0604020202020204" pitchFamily="34" charset="0"/>
              </a:rPr>
              <a:t> </a:t>
            </a:r>
            <a:r>
              <a:rPr lang="en-US" altLang="en-US">
                <a:latin typeface="Times-Roman" charset="0"/>
              </a:rPr>
              <a:t>Length of Authentication Header in 32-bit words, minus 2. </a:t>
            </a:r>
          </a:p>
          <a:p>
            <a:r>
              <a:rPr lang="en-US" altLang="en-US">
                <a:latin typeface="Times-Roman" charset="0"/>
              </a:rPr>
              <a:t>•</a:t>
            </a:r>
            <a:r>
              <a:rPr lang="en-US" altLang="en-US">
                <a:latin typeface="Helvetica" panose="020B0604020202020204" pitchFamily="34" charset="0"/>
              </a:rPr>
              <a:t> </a:t>
            </a:r>
            <a:r>
              <a:rPr lang="en-US" altLang="en-US">
                <a:latin typeface="Times-Roman" charset="0"/>
              </a:rPr>
              <a:t>Reserved (16 bits):</a:t>
            </a:r>
            <a:r>
              <a:rPr lang="en-US" altLang="en-US">
                <a:latin typeface="Helvetica" panose="020B0604020202020204" pitchFamily="34" charset="0"/>
              </a:rPr>
              <a:t> </a:t>
            </a:r>
            <a:r>
              <a:rPr lang="en-US" altLang="en-US">
                <a:latin typeface="Times-Roman" charset="0"/>
              </a:rPr>
              <a:t>For future use</a:t>
            </a:r>
          </a:p>
          <a:p>
            <a:r>
              <a:rPr lang="en-US" altLang="en-US">
                <a:latin typeface="Times-Roman" charset="0"/>
              </a:rPr>
              <a:t>•</a:t>
            </a:r>
            <a:r>
              <a:rPr lang="en-US" altLang="en-US">
                <a:latin typeface="Helvetica" panose="020B0604020202020204" pitchFamily="34" charset="0"/>
              </a:rPr>
              <a:t> </a:t>
            </a:r>
            <a:r>
              <a:rPr lang="en-US" altLang="en-US">
                <a:latin typeface="Times-Roman" charset="0"/>
              </a:rPr>
              <a:t>Security Parameters Index (32 bits):</a:t>
            </a:r>
            <a:r>
              <a:rPr lang="en-US" altLang="en-US">
                <a:latin typeface="Helvetica" panose="020B0604020202020204" pitchFamily="34" charset="0"/>
              </a:rPr>
              <a:t> </a:t>
            </a:r>
            <a:r>
              <a:rPr lang="en-US" altLang="en-US">
                <a:latin typeface="Times-Roman" charset="0"/>
              </a:rPr>
              <a:t>Identifies a security association</a:t>
            </a:r>
          </a:p>
          <a:p>
            <a:r>
              <a:rPr lang="en-US" altLang="en-US">
                <a:latin typeface="Times-Roman" charset="0"/>
              </a:rPr>
              <a:t>•</a:t>
            </a:r>
            <a:r>
              <a:rPr lang="en-US" altLang="en-US">
                <a:latin typeface="Helvetica" panose="020B0604020202020204" pitchFamily="34" charset="0"/>
              </a:rPr>
              <a:t> </a:t>
            </a:r>
            <a:r>
              <a:rPr lang="en-US" altLang="en-US">
                <a:latin typeface="Times-Roman" charset="0"/>
              </a:rPr>
              <a:t>Sequence Number (32 bits):</a:t>
            </a:r>
            <a:r>
              <a:rPr lang="en-US" altLang="en-US">
                <a:latin typeface="Helvetica" panose="020B0604020202020204" pitchFamily="34" charset="0"/>
              </a:rPr>
              <a:t> </a:t>
            </a:r>
            <a:r>
              <a:rPr lang="en-US" altLang="en-US">
                <a:latin typeface="Times-Roman" charset="0"/>
              </a:rPr>
              <a:t>A monotonically increasing counter value</a:t>
            </a:r>
          </a:p>
          <a:p>
            <a:r>
              <a:rPr lang="en-US" altLang="en-US">
                <a:latin typeface="Times-Roman" charset="0"/>
              </a:rPr>
              <a:t>•</a:t>
            </a:r>
            <a:r>
              <a:rPr lang="en-US" altLang="en-US">
                <a:latin typeface="Helvetica" panose="020B0604020202020204" pitchFamily="34" charset="0"/>
              </a:rPr>
              <a:t> </a:t>
            </a:r>
            <a:r>
              <a:rPr lang="en-US" altLang="en-US">
                <a:latin typeface="Times-Roman" charset="0"/>
              </a:rPr>
              <a:t>Authentication Data (variable):</a:t>
            </a:r>
            <a:r>
              <a:rPr lang="en-US" altLang="en-US">
                <a:latin typeface="Helvetica" panose="020B0604020202020204" pitchFamily="34" charset="0"/>
              </a:rPr>
              <a:t> </a:t>
            </a:r>
            <a:r>
              <a:rPr lang="en-US" altLang="en-US">
                <a:latin typeface="Times-Roman" charset="0"/>
              </a:rPr>
              <a:t>A variable-length field (must be an integral number of 32-bit words) that contains the Integrity Check Value (ICV), or MAC,for this packet</a:t>
            </a:r>
            <a:endParaRPr lang="en-AU" altLang="en-US">
              <a:latin typeface="Times-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1013-EA34-445A-A9C4-06CD68723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60C6E4-AAB2-4ED6-ABBC-570308EB7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15663-CD57-4FB3-82C0-61A6BA03AF2B}"/>
              </a:ext>
            </a:extLst>
          </p:cNvPr>
          <p:cNvSpPr>
            <a:spLocks noGrp="1"/>
          </p:cNvSpPr>
          <p:nvPr>
            <p:ph type="dt" sz="half" idx="10"/>
          </p:nvPr>
        </p:nvSpPr>
        <p:spPr/>
        <p:txBody>
          <a:bodyPr/>
          <a:lstStyle/>
          <a:p>
            <a:fld id="{7965A7D5-530F-4D3F-AF58-2CCB259E42E2}" type="datetime1">
              <a:rPr lang="en-US" smtClean="0"/>
              <a:t>11/11/2022</a:t>
            </a:fld>
            <a:endParaRPr lang="en-US"/>
          </a:p>
        </p:txBody>
      </p:sp>
      <p:sp>
        <p:nvSpPr>
          <p:cNvPr id="5" name="Footer Placeholder 4">
            <a:extLst>
              <a:ext uri="{FF2B5EF4-FFF2-40B4-BE49-F238E27FC236}">
                <a16:creationId xmlns:a16="http://schemas.microsoft.com/office/drawing/2014/main" id="{892978B3-FAF1-4595-A73C-CFE9E471E61A}"/>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2051D89E-AB19-4335-9496-6F61CF5AA2AE}"/>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168550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E1B5-ADC9-40C0-9A55-D3FBC0AEC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79CC6-53E0-4594-9465-0A761D2667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01061-970D-44AB-8A00-A9802B52DE37}"/>
              </a:ext>
            </a:extLst>
          </p:cNvPr>
          <p:cNvSpPr>
            <a:spLocks noGrp="1"/>
          </p:cNvSpPr>
          <p:nvPr>
            <p:ph type="dt" sz="half" idx="10"/>
          </p:nvPr>
        </p:nvSpPr>
        <p:spPr/>
        <p:txBody>
          <a:bodyPr/>
          <a:lstStyle/>
          <a:p>
            <a:fld id="{BA3C40A0-DC37-4047-9A41-C7A5681D3725}" type="datetime1">
              <a:rPr lang="en-US" smtClean="0"/>
              <a:t>11/11/2022</a:t>
            </a:fld>
            <a:endParaRPr lang="en-US"/>
          </a:p>
        </p:txBody>
      </p:sp>
      <p:sp>
        <p:nvSpPr>
          <p:cNvPr id="5" name="Footer Placeholder 4">
            <a:extLst>
              <a:ext uri="{FF2B5EF4-FFF2-40B4-BE49-F238E27FC236}">
                <a16:creationId xmlns:a16="http://schemas.microsoft.com/office/drawing/2014/main" id="{61D5DA39-0EAA-4C48-B4F0-742E44A3A861}"/>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06156435-2B6F-41FC-B513-348BF2C90B16}"/>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9510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B205A-0DAB-47CB-8551-F9E2E60A7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87201-74E1-4CBC-9D2C-DB699B9B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B8E96-D030-4847-BB17-F7EC1821A24B}"/>
              </a:ext>
            </a:extLst>
          </p:cNvPr>
          <p:cNvSpPr>
            <a:spLocks noGrp="1"/>
          </p:cNvSpPr>
          <p:nvPr>
            <p:ph type="dt" sz="half" idx="10"/>
          </p:nvPr>
        </p:nvSpPr>
        <p:spPr/>
        <p:txBody>
          <a:bodyPr/>
          <a:lstStyle/>
          <a:p>
            <a:fld id="{982DE297-C4F4-4BE7-B88B-111DCE9202C1}" type="datetime1">
              <a:rPr lang="en-US" smtClean="0"/>
              <a:t>11/11/2022</a:t>
            </a:fld>
            <a:endParaRPr lang="en-US"/>
          </a:p>
        </p:txBody>
      </p:sp>
      <p:sp>
        <p:nvSpPr>
          <p:cNvPr id="5" name="Footer Placeholder 4">
            <a:extLst>
              <a:ext uri="{FF2B5EF4-FFF2-40B4-BE49-F238E27FC236}">
                <a16:creationId xmlns:a16="http://schemas.microsoft.com/office/drawing/2014/main" id="{D9A7E9C4-116F-43DB-8199-CCDF28005FC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170B5D0-6736-4661-BC2D-BEA8AB638815}"/>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07409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B551-A81F-484B-88A6-99EB03EAD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10CD5-58DC-42DE-B3A0-3ED529F06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8075A-3033-4A33-B100-7FEE587A94B9}"/>
              </a:ext>
            </a:extLst>
          </p:cNvPr>
          <p:cNvSpPr>
            <a:spLocks noGrp="1"/>
          </p:cNvSpPr>
          <p:nvPr>
            <p:ph type="dt" sz="half" idx="10"/>
          </p:nvPr>
        </p:nvSpPr>
        <p:spPr/>
        <p:txBody>
          <a:bodyPr/>
          <a:lstStyle/>
          <a:p>
            <a:fld id="{392ACE1D-6157-4219-9E44-2099EDCB50F6}" type="datetime1">
              <a:rPr lang="en-US" smtClean="0"/>
              <a:t>11/11/2022</a:t>
            </a:fld>
            <a:endParaRPr lang="en-US"/>
          </a:p>
        </p:txBody>
      </p:sp>
      <p:sp>
        <p:nvSpPr>
          <p:cNvPr id="5" name="Footer Placeholder 4">
            <a:extLst>
              <a:ext uri="{FF2B5EF4-FFF2-40B4-BE49-F238E27FC236}">
                <a16:creationId xmlns:a16="http://schemas.microsoft.com/office/drawing/2014/main" id="{9628637A-30F8-408C-9F5C-8F70D86DACAD}"/>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3E9CAD37-13D5-4097-9F30-74663208512F}"/>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77045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6870-7C79-44EB-A11D-39C1BB5AE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C090A-4608-4AC3-AB0E-2D45D334E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69907-1A11-43F2-BE03-65D167FE8BA5}"/>
              </a:ext>
            </a:extLst>
          </p:cNvPr>
          <p:cNvSpPr>
            <a:spLocks noGrp="1"/>
          </p:cNvSpPr>
          <p:nvPr>
            <p:ph type="dt" sz="half" idx="10"/>
          </p:nvPr>
        </p:nvSpPr>
        <p:spPr/>
        <p:txBody>
          <a:bodyPr/>
          <a:lstStyle/>
          <a:p>
            <a:fld id="{4193A8D2-CEFE-40B4-B213-644FB3148BA9}" type="datetime1">
              <a:rPr lang="en-US" smtClean="0"/>
              <a:t>11/11/2022</a:t>
            </a:fld>
            <a:endParaRPr lang="en-US"/>
          </a:p>
        </p:txBody>
      </p:sp>
      <p:sp>
        <p:nvSpPr>
          <p:cNvPr id="5" name="Footer Placeholder 4">
            <a:extLst>
              <a:ext uri="{FF2B5EF4-FFF2-40B4-BE49-F238E27FC236}">
                <a16:creationId xmlns:a16="http://schemas.microsoft.com/office/drawing/2014/main" id="{F85DF96C-FCE2-42C2-9DE5-5A24D901C72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2CCD32B-404F-4688-AA3D-7BA64434F4B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62130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0121-CA45-4920-9617-2BEB4AC76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91DE0-C94C-4DCB-9F33-9AAF0A6D8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93B6C4-937F-473C-AEA9-409B68764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551806-137D-4DF2-BE47-783054904034}"/>
              </a:ext>
            </a:extLst>
          </p:cNvPr>
          <p:cNvSpPr>
            <a:spLocks noGrp="1"/>
          </p:cNvSpPr>
          <p:nvPr>
            <p:ph type="dt" sz="half" idx="10"/>
          </p:nvPr>
        </p:nvSpPr>
        <p:spPr/>
        <p:txBody>
          <a:bodyPr/>
          <a:lstStyle/>
          <a:p>
            <a:fld id="{5B0D376D-0D85-4313-8613-FFBBF4F04CED}" type="datetime1">
              <a:rPr lang="en-US" smtClean="0"/>
              <a:t>11/11/2022</a:t>
            </a:fld>
            <a:endParaRPr lang="en-US"/>
          </a:p>
        </p:txBody>
      </p:sp>
      <p:sp>
        <p:nvSpPr>
          <p:cNvPr id="6" name="Footer Placeholder 5">
            <a:extLst>
              <a:ext uri="{FF2B5EF4-FFF2-40B4-BE49-F238E27FC236}">
                <a16:creationId xmlns:a16="http://schemas.microsoft.com/office/drawing/2014/main" id="{8E8D2B82-AD10-4D1E-BFAF-A4BE365B8602}"/>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8F7F3112-8097-4569-BE69-D8B45CF7EFF4}"/>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16382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E871-8964-41B9-A391-BF8137EA24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299173-A744-45D4-ABB5-7F0BAC735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5910B-1AAB-439A-A69F-C3AC9E8DE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681A36-6AED-49C5-94AF-4A4AFEEFF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F8BFCB-1CD9-4C45-A121-844CF28F7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6112A-BD6B-47EA-BF41-D9B0D1FA9ABA}"/>
              </a:ext>
            </a:extLst>
          </p:cNvPr>
          <p:cNvSpPr>
            <a:spLocks noGrp="1"/>
          </p:cNvSpPr>
          <p:nvPr>
            <p:ph type="dt" sz="half" idx="10"/>
          </p:nvPr>
        </p:nvSpPr>
        <p:spPr/>
        <p:txBody>
          <a:bodyPr/>
          <a:lstStyle/>
          <a:p>
            <a:fld id="{2256B443-2A15-45E4-90C6-1FAC5E834E95}" type="datetime1">
              <a:rPr lang="en-US" smtClean="0"/>
              <a:t>11/11/2022</a:t>
            </a:fld>
            <a:endParaRPr lang="en-US"/>
          </a:p>
        </p:txBody>
      </p:sp>
      <p:sp>
        <p:nvSpPr>
          <p:cNvPr id="8" name="Footer Placeholder 7">
            <a:extLst>
              <a:ext uri="{FF2B5EF4-FFF2-40B4-BE49-F238E27FC236}">
                <a16:creationId xmlns:a16="http://schemas.microsoft.com/office/drawing/2014/main" id="{C8D0F6B6-2D01-404C-AF9E-D4AEB614D630}"/>
              </a:ext>
            </a:extLst>
          </p:cNvPr>
          <p:cNvSpPr>
            <a:spLocks noGrp="1"/>
          </p:cNvSpPr>
          <p:nvPr>
            <p:ph type="ftr" sz="quarter" idx="11"/>
          </p:nvPr>
        </p:nvSpPr>
        <p:spPr/>
        <p:txBody>
          <a:bodyPr/>
          <a:lstStyle/>
          <a:p>
            <a:r>
              <a:rPr lang="en-US"/>
              <a:t>Faculty Name: Rajkamal Kishor Gupta                            Program Name: B.Tech  CNCS</a:t>
            </a:r>
          </a:p>
        </p:txBody>
      </p:sp>
      <p:sp>
        <p:nvSpPr>
          <p:cNvPr id="9" name="Slide Number Placeholder 8">
            <a:extLst>
              <a:ext uri="{FF2B5EF4-FFF2-40B4-BE49-F238E27FC236}">
                <a16:creationId xmlns:a16="http://schemas.microsoft.com/office/drawing/2014/main" id="{C089DEA9-1FA8-49D0-B120-DBCB83EFB7E2}"/>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835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96E7-235F-49BF-B301-ED31612672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8D29D-980A-4C45-8BF3-EB692463B4F9}"/>
              </a:ext>
            </a:extLst>
          </p:cNvPr>
          <p:cNvSpPr>
            <a:spLocks noGrp="1"/>
          </p:cNvSpPr>
          <p:nvPr>
            <p:ph type="dt" sz="half" idx="10"/>
          </p:nvPr>
        </p:nvSpPr>
        <p:spPr/>
        <p:txBody>
          <a:bodyPr/>
          <a:lstStyle/>
          <a:p>
            <a:fld id="{F9F14863-72F6-48DD-9CAE-D3B5950EADE1}" type="datetime1">
              <a:rPr lang="en-US" smtClean="0"/>
              <a:t>11/11/2022</a:t>
            </a:fld>
            <a:endParaRPr lang="en-US"/>
          </a:p>
        </p:txBody>
      </p:sp>
      <p:sp>
        <p:nvSpPr>
          <p:cNvPr id="4" name="Footer Placeholder 3">
            <a:extLst>
              <a:ext uri="{FF2B5EF4-FFF2-40B4-BE49-F238E27FC236}">
                <a16:creationId xmlns:a16="http://schemas.microsoft.com/office/drawing/2014/main" id="{66F217C6-03F1-4EBF-9BCD-26461CB44693}"/>
              </a:ext>
            </a:extLst>
          </p:cNvPr>
          <p:cNvSpPr>
            <a:spLocks noGrp="1"/>
          </p:cNvSpPr>
          <p:nvPr>
            <p:ph type="ftr" sz="quarter" idx="11"/>
          </p:nvPr>
        </p:nvSpPr>
        <p:spPr/>
        <p:txBody>
          <a:bodyPr/>
          <a:lstStyle/>
          <a:p>
            <a:r>
              <a:rPr lang="en-US"/>
              <a:t>Faculty Name: Rajkamal Kishor Gupta                            Program Name: B.Tech  CNCS</a:t>
            </a:r>
          </a:p>
        </p:txBody>
      </p:sp>
      <p:sp>
        <p:nvSpPr>
          <p:cNvPr id="5" name="Slide Number Placeholder 4">
            <a:extLst>
              <a:ext uri="{FF2B5EF4-FFF2-40B4-BE49-F238E27FC236}">
                <a16:creationId xmlns:a16="http://schemas.microsoft.com/office/drawing/2014/main" id="{8F2EA513-04EE-426C-A4BB-EE38686469F0}"/>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2696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F8168-67A6-4215-AF90-F4E885338662}"/>
              </a:ext>
            </a:extLst>
          </p:cNvPr>
          <p:cNvSpPr>
            <a:spLocks noGrp="1"/>
          </p:cNvSpPr>
          <p:nvPr>
            <p:ph type="dt" sz="half" idx="10"/>
          </p:nvPr>
        </p:nvSpPr>
        <p:spPr/>
        <p:txBody>
          <a:bodyPr/>
          <a:lstStyle/>
          <a:p>
            <a:fld id="{1038F068-BD5C-41D5-85B1-0ECB6A0D52CD}" type="datetime1">
              <a:rPr lang="en-US" smtClean="0"/>
              <a:t>11/11/2022</a:t>
            </a:fld>
            <a:endParaRPr lang="en-US"/>
          </a:p>
        </p:txBody>
      </p:sp>
      <p:sp>
        <p:nvSpPr>
          <p:cNvPr id="3" name="Footer Placeholder 2">
            <a:extLst>
              <a:ext uri="{FF2B5EF4-FFF2-40B4-BE49-F238E27FC236}">
                <a16:creationId xmlns:a16="http://schemas.microsoft.com/office/drawing/2014/main" id="{21FA38EF-EF7F-4F4C-9DF4-3F42784F98DE}"/>
              </a:ext>
            </a:extLst>
          </p:cNvPr>
          <p:cNvSpPr>
            <a:spLocks noGrp="1"/>
          </p:cNvSpPr>
          <p:nvPr>
            <p:ph type="ftr" sz="quarter" idx="11"/>
          </p:nvPr>
        </p:nvSpPr>
        <p:spPr/>
        <p:txBody>
          <a:bodyPr/>
          <a:lstStyle/>
          <a:p>
            <a:r>
              <a:rPr lang="en-US"/>
              <a:t>Faculty Name: Rajkamal Kishor Gupta                            Program Name: B.Tech  CNCS</a:t>
            </a:r>
          </a:p>
        </p:txBody>
      </p:sp>
      <p:sp>
        <p:nvSpPr>
          <p:cNvPr id="4" name="Slide Number Placeholder 3">
            <a:extLst>
              <a:ext uri="{FF2B5EF4-FFF2-40B4-BE49-F238E27FC236}">
                <a16:creationId xmlns:a16="http://schemas.microsoft.com/office/drawing/2014/main" id="{A7260D92-457C-4EF4-9CCE-83505ADF116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6625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621E-4A07-44A9-A106-1229C6583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CE463-3510-48DE-9E32-9ADAD3A45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5A71B-BAC7-4149-B327-31E0D486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25435-8FED-4BD3-9A66-495B567C2746}"/>
              </a:ext>
            </a:extLst>
          </p:cNvPr>
          <p:cNvSpPr>
            <a:spLocks noGrp="1"/>
          </p:cNvSpPr>
          <p:nvPr>
            <p:ph type="dt" sz="half" idx="10"/>
          </p:nvPr>
        </p:nvSpPr>
        <p:spPr/>
        <p:txBody>
          <a:bodyPr/>
          <a:lstStyle/>
          <a:p>
            <a:fld id="{92DA63DD-1315-4FDA-96A1-93EE44A671B9}" type="datetime1">
              <a:rPr lang="en-US" smtClean="0"/>
              <a:t>11/11/2022</a:t>
            </a:fld>
            <a:endParaRPr lang="en-US"/>
          </a:p>
        </p:txBody>
      </p:sp>
      <p:sp>
        <p:nvSpPr>
          <p:cNvPr id="6" name="Footer Placeholder 5">
            <a:extLst>
              <a:ext uri="{FF2B5EF4-FFF2-40B4-BE49-F238E27FC236}">
                <a16:creationId xmlns:a16="http://schemas.microsoft.com/office/drawing/2014/main" id="{E797442F-DD6B-44F2-AFFF-C45760CDD8A9}"/>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7A937C15-DE6F-4E59-B673-FB107583CBF7}"/>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581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5F6A-63F9-44D5-B5C1-CABE422A1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6D7D8-1ED4-4FDD-97B6-52A607E7F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F98D1-164F-4F1E-9216-3D657196F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02A35-6628-4BBE-823C-D765D7D208E2}"/>
              </a:ext>
            </a:extLst>
          </p:cNvPr>
          <p:cNvSpPr>
            <a:spLocks noGrp="1"/>
          </p:cNvSpPr>
          <p:nvPr>
            <p:ph type="dt" sz="half" idx="10"/>
          </p:nvPr>
        </p:nvSpPr>
        <p:spPr/>
        <p:txBody>
          <a:bodyPr/>
          <a:lstStyle/>
          <a:p>
            <a:fld id="{D5D367B4-E2C2-434C-A270-C9AF9387EA05}" type="datetime1">
              <a:rPr lang="en-US" smtClean="0"/>
              <a:t>11/11/2022</a:t>
            </a:fld>
            <a:endParaRPr lang="en-US"/>
          </a:p>
        </p:txBody>
      </p:sp>
      <p:sp>
        <p:nvSpPr>
          <p:cNvPr id="6" name="Footer Placeholder 5">
            <a:extLst>
              <a:ext uri="{FF2B5EF4-FFF2-40B4-BE49-F238E27FC236}">
                <a16:creationId xmlns:a16="http://schemas.microsoft.com/office/drawing/2014/main" id="{702F1176-C237-4A77-80C5-56ED398B1955}"/>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DDAB8BC8-DED9-4D4D-83EF-7605EAD9C7DA}"/>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53373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B1599-301A-42DD-9665-A4E5521BF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78E4C-EEC9-46F2-A9DF-8278C7D01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3B44A-27A5-4A0A-8A66-CD8547C0C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72F5F-F146-409F-9B66-7487AD787CAE}" type="datetime1">
              <a:rPr lang="en-US" smtClean="0"/>
              <a:t>11/11/2022</a:t>
            </a:fld>
            <a:endParaRPr lang="en-US"/>
          </a:p>
        </p:txBody>
      </p:sp>
      <p:sp>
        <p:nvSpPr>
          <p:cNvPr id="5" name="Footer Placeholder 4">
            <a:extLst>
              <a:ext uri="{FF2B5EF4-FFF2-40B4-BE49-F238E27FC236}">
                <a16:creationId xmlns:a16="http://schemas.microsoft.com/office/drawing/2014/main" id="{131CBF2E-960C-4237-BB77-422BFE9C3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8C5B66F5-1C84-49C3-A4E0-8F3A18B3C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4617F-F77A-4576-BEF4-6284457CB4A4}" type="slidenum">
              <a:rPr lang="en-US" smtClean="0"/>
              <a:t>‹#›</a:t>
            </a:fld>
            <a:endParaRPr lang="en-US"/>
          </a:p>
        </p:txBody>
      </p:sp>
    </p:spTree>
    <p:extLst>
      <p:ext uri="{BB962C8B-B14F-4D97-AF65-F5344CB8AC3E}">
        <p14:creationId xmlns:p14="http://schemas.microsoft.com/office/powerpoint/2010/main" val="270528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BFA0AC-6A4C-4160-8ADD-1D911C2A1529}"/>
              </a:ext>
            </a:extLst>
          </p:cNvPr>
          <p:cNvSpPr/>
          <p:nvPr/>
        </p:nvSpPr>
        <p:spPr>
          <a:xfrm>
            <a:off x="1504949" y="2721114"/>
            <a:ext cx="6446745" cy="707886"/>
          </a:xfrm>
          <a:prstGeom prst="rect">
            <a:avLst/>
          </a:prstGeom>
        </p:spPr>
        <p:txBody>
          <a:bodyPr wrap="square">
            <a:spAutoFit/>
          </a:bodyPr>
          <a:lstStyle/>
          <a:p>
            <a:pPr algn="ctr"/>
            <a:r>
              <a:rPr lang="en-US" altLang="en-US" sz="4000" i="0" dirty="0">
                <a:latin typeface="Arial" panose="020B0604020202020204" pitchFamily="34" charset="0"/>
              </a:rPr>
              <a:t>IP Security</a:t>
            </a:r>
          </a:p>
        </p:txBody>
      </p:sp>
      <p:sp>
        <p:nvSpPr>
          <p:cNvPr id="6" name="Title 1">
            <a:extLst>
              <a:ext uri="{FF2B5EF4-FFF2-40B4-BE49-F238E27FC236}">
                <a16:creationId xmlns:a16="http://schemas.microsoft.com/office/drawing/2014/main" id="{04C940FF-C281-46D5-9FC3-0692C21DA9B9}"/>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200" b="1" dirty="0">
                <a:solidFill>
                  <a:schemeClr val="bg1"/>
                </a:solidFill>
                <a:latin typeface="Times New Roman" panose="02020603050405020304" pitchFamily="18" charset="0"/>
                <a:cs typeface="Times New Roman" panose="02020603050405020304" pitchFamily="18" charset="0"/>
              </a:rPr>
              <a:t>Course Code: BCSE2350		    Course Name: Cryptographic Fundamental</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1">
            <a:extLst>
              <a:ext uri="{FF2B5EF4-FFF2-40B4-BE49-F238E27FC236}">
                <a16:creationId xmlns:a16="http://schemas.microsoft.com/office/drawing/2014/main" id="{C9AC9B6B-AE66-4AE2-8892-1E0CEC0D5A9E}"/>
              </a:ext>
            </a:extLst>
          </p:cNvPr>
          <p:cNvSpPr>
            <a:spLocks noGrp="1"/>
          </p:cNvSpPr>
          <p:nvPr>
            <p:ph type="ftr" sz="quarter" idx="11"/>
          </p:nvPr>
        </p:nvSpPr>
        <p:spPr>
          <a:xfrm>
            <a:off x="-97654" y="6400740"/>
            <a:ext cx="12289654" cy="365125"/>
          </a:xfrm>
        </p:spPr>
        <p:txBody>
          <a:bodyPr vert="horz" lIns="91440" tIns="45720" rIns="91440" bIns="45720" rtlCol="0" anchor="ctr"/>
          <a:lstStyle/>
          <a:p>
            <a:r>
              <a:rPr lang="en-US" sz="2400" dirty="0">
                <a:solidFill>
                  <a:schemeClr val="bg1"/>
                </a:solidFill>
                <a:latin typeface="Times New Roman" panose="02020603050405020304" pitchFamily="18" charset="0"/>
                <a:cs typeface="Times New Roman" panose="02020603050405020304" pitchFamily="18" charset="0"/>
              </a:rPr>
              <a:t>Faculty Name: Rajkamal Kishor Gupta                            Program Name: </a:t>
            </a:r>
            <a:r>
              <a:rPr lang="en-US" sz="2400" dirty="0" err="1">
                <a:solidFill>
                  <a:schemeClr val="bg1"/>
                </a:solidFill>
                <a:latin typeface="Times New Roman" panose="02020603050405020304" pitchFamily="18" charset="0"/>
                <a:cs typeface="Times New Roman" panose="02020603050405020304" pitchFamily="18" charset="0"/>
              </a:rPr>
              <a:t>B</a:t>
            </a:r>
            <a:r>
              <a:rPr lang="en-US" sz="2400" err="1">
                <a:solidFill>
                  <a:schemeClr val="bg1"/>
                </a:solidFill>
                <a:latin typeface="Times New Roman" panose="02020603050405020304" pitchFamily="18" charset="0"/>
                <a:cs typeface="Times New Roman" panose="02020603050405020304" pitchFamily="18" charset="0"/>
              </a:rPr>
              <a:t>.</a:t>
            </a:r>
            <a:r>
              <a:rPr lang="en-US" sz="2400">
                <a:solidFill>
                  <a:schemeClr val="bg1"/>
                </a:solidFill>
                <a:latin typeface="Times New Roman" panose="02020603050405020304" pitchFamily="18" charset="0"/>
                <a:cs typeface="Times New Roman" panose="02020603050405020304" pitchFamily="18" charset="0"/>
              </a:rPr>
              <a:t>Tech</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24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6F345F9-6978-7514-A8B9-1F3E1474F428}"/>
              </a:ext>
            </a:extLst>
          </p:cNvPr>
          <p:cNvSpPr>
            <a:spLocks noGrp="1" noChangeArrowheads="1"/>
          </p:cNvSpPr>
          <p:nvPr>
            <p:ph type="title"/>
          </p:nvPr>
        </p:nvSpPr>
        <p:spPr>
          <a:xfrm>
            <a:off x="1546411" y="-32546"/>
            <a:ext cx="10515600" cy="1325563"/>
          </a:xfrm>
        </p:spPr>
        <p:txBody>
          <a:bodyPr/>
          <a:lstStyle/>
          <a:p>
            <a:r>
              <a:rPr lang="en-AU" altLang="en-US" dirty="0"/>
              <a:t>Authentication Header</a:t>
            </a:r>
          </a:p>
        </p:txBody>
      </p:sp>
      <p:pic>
        <p:nvPicPr>
          <p:cNvPr id="55301" name="Picture 5">
            <a:extLst>
              <a:ext uri="{FF2B5EF4-FFF2-40B4-BE49-F238E27FC236}">
                <a16:creationId xmlns:a16="http://schemas.microsoft.com/office/drawing/2014/main" id="{4E8D88EA-BB0C-82AF-EAE3-94F697B2A6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580" t="9265" r="10739" b="37059"/>
          <a:stretch>
            <a:fillRect/>
          </a:stretch>
        </p:blipFill>
        <p:spPr bwMode="auto">
          <a:xfrm>
            <a:off x="1788318" y="1636060"/>
            <a:ext cx="8615363" cy="4170363"/>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524701C-1E78-4108-0BDF-903A8CDB8F30}"/>
              </a:ext>
            </a:extLst>
          </p:cNvPr>
          <p:cNvSpPr>
            <a:spLocks noGrp="1" noChangeArrowheads="1"/>
          </p:cNvSpPr>
          <p:nvPr>
            <p:ph type="title"/>
          </p:nvPr>
        </p:nvSpPr>
        <p:spPr>
          <a:xfrm>
            <a:off x="1546411" y="-73026"/>
            <a:ext cx="10515600" cy="1325563"/>
          </a:xfrm>
        </p:spPr>
        <p:txBody>
          <a:bodyPr/>
          <a:lstStyle/>
          <a:p>
            <a:r>
              <a:rPr lang="en-US" altLang="en-US" dirty="0"/>
              <a:t>Transport &amp; Tunnel Modes</a:t>
            </a:r>
            <a:endParaRPr lang="en-AU" altLang="en-US" dirty="0"/>
          </a:p>
        </p:txBody>
      </p:sp>
      <p:pic>
        <p:nvPicPr>
          <p:cNvPr id="56326" name="Picture 6">
            <a:extLst>
              <a:ext uri="{FF2B5EF4-FFF2-40B4-BE49-F238E27FC236}">
                <a16:creationId xmlns:a16="http://schemas.microsoft.com/office/drawing/2014/main" id="{DE6258CE-5596-FFEF-2C86-88EAC62E6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159" t="18529" r="8949" b="25478"/>
          <a:stretch>
            <a:fillRect/>
          </a:stretch>
        </p:blipFill>
        <p:spPr bwMode="auto">
          <a:xfrm>
            <a:off x="2317378" y="1252537"/>
            <a:ext cx="8435975" cy="4352925"/>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9FC36D5-7767-294E-D9EE-A9D0CA91F721}"/>
              </a:ext>
            </a:extLst>
          </p:cNvPr>
          <p:cNvSpPr>
            <a:spLocks noGrp="1" noChangeArrowheads="1"/>
          </p:cNvSpPr>
          <p:nvPr>
            <p:ph type="title"/>
          </p:nvPr>
        </p:nvSpPr>
        <p:spPr>
          <a:xfrm>
            <a:off x="1483659" y="0"/>
            <a:ext cx="10515600" cy="1325563"/>
          </a:xfrm>
        </p:spPr>
        <p:txBody>
          <a:bodyPr/>
          <a:lstStyle/>
          <a:p>
            <a:r>
              <a:rPr lang="en-AU" altLang="en-US" sz="4000" dirty="0"/>
              <a:t>Encapsulating Security Payload (ESP)</a:t>
            </a:r>
          </a:p>
        </p:txBody>
      </p:sp>
      <p:sp>
        <p:nvSpPr>
          <p:cNvPr id="57347" name="Rectangle 3">
            <a:extLst>
              <a:ext uri="{FF2B5EF4-FFF2-40B4-BE49-F238E27FC236}">
                <a16:creationId xmlns:a16="http://schemas.microsoft.com/office/drawing/2014/main" id="{60B722B5-FE7A-482A-1264-637A798FDEC5}"/>
              </a:ext>
            </a:extLst>
          </p:cNvPr>
          <p:cNvSpPr>
            <a:spLocks noGrp="1" noChangeArrowheads="1"/>
          </p:cNvSpPr>
          <p:nvPr>
            <p:ph type="body" idx="1"/>
          </p:nvPr>
        </p:nvSpPr>
        <p:spPr/>
        <p:txBody>
          <a:bodyPr/>
          <a:lstStyle/>
          <a:p>
            <a:pPr>
              <a:lnSpc>
                <a:spcPct val="90000"/>
              </a:lnSpc>
            </a:pPr>
            <a:r>
              <a:rPr lang="en-US" altLang="en-US"/>
              <a:t>provides </a:t>
            </a:r>
            <a:r>
              <a:rPr lang="en-AU" altLang="en-US"/>
              <a:t>message content confidentiality &amp; limited traffic flow confidentiality</a:t>
            </a:r>
          </a:p>
          <a:p>
            <a:pPr>
              <a:lnSpc>
                <a:spcPct val="90000"/>
              </a:lnSpc>
            </a:pPr>
            <a:r>
              <a:rPr lang="en-US" altLang="en-US"/>
              <a:t>can optionally </a:t>
            </a:r>
            <a:r>
              <a:rPr lang="en-AU" altLang="en-US"/>
              <a:t>provide the same authentication services as AH</a:t>
            </a:r>
          </a:p>
          <a:p>
            <a:pPr>
              <a:lnSpc>
                <a:spcPct val="90000"/>
              </a:lnSpc>
            </a:pPr>
            <a:r>
              <a:rPr lang="en-US" altLang="en-US"/>
              <a:t>supports range of ciphers, modes, padding</a:t>
            </a:r>
          </a:p>
          <a:p>
            <a:pPr lvl="1">
              <a:lnSpc>
                <a:spcPct val="90000"/>
              </a:lnSpc>
            </a:pPr>
            <a:r>
              <a:rPr lang="en-US" altLang="en-US"/>
              <a:t>incl. DES, Triple-DES, RC5, IDEA, CAST etc</a:t>
            </a:r>
          </a:p>
          <a:p>
            <a:pPr lvl="1">
              <a:lnSpc>
                <a:spcPct val="90000"/>
              </a:lnSpc>
            </a:pPr>
            <a:r>
              <a:rPr lang="en-US" altLang="en-US"/>
              <a:t>CBC &amp; other modes</a:t>
            </a:r>
          </a:p>
          <a:p>
            <a:pPr lvl="1">
              <a:lnSpc>
                <a:spcPct val="90000"/>
              </a:lnSpc>
            </a:pPr>
            <a:r>
              <a:rPr lang="en-US" altLang="en-US"/>
              <a:t>padding needed to fill blocksize, fields, for traffic flow</a:t>
            </a:r>
            <a:endParaRPr lang="en-AU" altLang="en-US"/>
          </a:p>
          <a:p>
            <a:pPr>
              <a:lnSpc>
                <a:spcPct val="90000"/>
              </a:lnSpc>
            </a:pPr>
            <a:endParaRPr lang="en-AU" altLang="en-US"/>
          </a:p>
          <a:p>
            <a:pPr>
              <a:lnSpc>
                <a:spcPct val="90000"/>
              </a:lnSpc>
            </a:pPr>
            <a:endParaRPr lang="en-AU"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A76F331-F154-ECDB-4C65-6E1618AC641F}"/>
              </a:ext>
            </a:extLst>
          </p:cNvPr>
          <p:cNvSpPr>
            <a:spLocks noGrp="1" noChangeArrowheads="1"/>
          </p:cNvSpPr>
          <p:nvPr>
            <p:ph type="title"/>
          </p:nvPr>
        </p:nvSpPr>
        <p:spPr>
          <a:xfrm>
            <a:off x="1528483" y="-217581"/>
            <a:ext cx="10515600" cy="1325563"/>
          </a:xfrm>
        </p:spPr>
        <p:txBody>
          <a:bodyPr/>
          <a:lstStyle/>
          <a:p>
            <a:r>
              <a:rPr lang="en-AU" altLang="en-US" dirty="0"/>
              <a:t>Encapsulating Security Payload</a:t>
            </a:r>
          </a:p>
        </p:txBody>
      </p:sp>
      <p:pic>
        <p:nvPicPr>
          <p:cNvPr id="58373" name="Picture 5">
            <a:extLst>
              <a:ext uri="{FF2B5EF4-FFF2-40B4-BE49-F238E27FC236}">
                <a16:creationId xmlns:a16="http://schemas.microsoft.com/office/drawing/2014/main" id="{07B3C3EB-F191-E746-0E1F-86F66E29F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159" t="9265" r="3580" b="18529"/>
          <a:stretch>
            <a:fillRect/>
          </a:stretch>
        </p:blipFill>
        <p:spPr bwMode="auto">
          <a:xfrm>
            <a:off x="2156013" y="1277472"/>
            <a:ext cx="8075613" cy="5046663"/>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CC881B0-4AA4-5774-4CB0-D534AF23CF40}"/>
              </a:ext>
            </a:extLst>
          </p:cNvPr>
          <p:cNvSpPr>
            <a:spLocks noGrp="1" noChangeArrowheads="1"/>
          </p:cNvSpPr>
          <p:nvPr>
            <p:ph type="title"/>
          </p:nvPr>
        </p:nvSpPr>
        <p:spPr>
          <a:xfrm>
            <a:off x="1573306" y="-136899"/>
            <a:ext cx="10515600" cy="1325563"/>
          </a:xfrm>
        </p:spPr>
        <p:txBody>
          <a:bodyPr/>
          <a:lstStyle/>
          <a:p>
            <a:r>
              <a:rPr lang="en-US" altLang="en-US" dirty="0"/>
              <a:t>Transport vs Tunnel Mode ESP</a:t>
            </a:r>
            <a:endParaRPr lang="en-AU" altLang="en-US" dirty="0"/>
          </a:p>
        </p:txBody>
      </p:sp>
      <p:sp>
        <p:nvSpPr>
          <p:cNvPr id="61443" name="Rectangle 3">
            <a:extLst>
              <a:ext uri="{FF2B5EF4-FFF2-40B4-BE49-F238E27FC236}">
                <a16:creationId xmlns:a16="http://schemas.microsoft.com/office/drawing/2014/main" id="{B6A45262-E4C0-15D6-1BBB-53701B60B924}"/>
              </a:ext>
            </a:extLst>
          </p:cNvPr>
          <p:cNvSpPr>
            <a:spLocks noGrp="1" noChangeArrowheads="1"/>
          </p:cNvSpPr>
          <p:nvPr>
            <p:ph type="body" idx="1"/>
          </p:nvPr>
        </p:nvSpPr>
        <p:spPr/>
        <p:txBody>
          <a:bodyPr/>
          <a:lstStyle/>
          <a:p>
            <a:r>
              <a:rPr lang="en-US" altLang="en-US"/>
              <a:t>transport mode is used to encrypt &amp; optionally authenticate IP data</a:t>
            </a:r>
          </a:p>
          <a:p>
            <a:pPr lvl="1"/>
            <a:r>
              <a:rPr lang="en-US" altLang="en-US"/>
              <a:t>data protected but header left in clear</a:t>
            </a:r>
          </a:p>
          <a:p>
            <a:pPr lvl="1"/>
            <a:r>
              <a:rPr lang="en-US" altLang="en-US"/>
              <a:t>can do traffic analysis but is efficient</a:t>
            </a:r>
          </a:p>
          <a:p>
            <a:pPr lvl="1"/>
            <a:r>
              <a:rPr lang="en-US" altLang="en-US"/>
              <a:t>good for ESP host to host traffic</a:t>
            </a:r>
          </a:p>
          <a:p>
            <a:r>
              <a:rPr lang="en-US" altLang="en-US"/>
              <a:t>tunnel mode encrypts entire IP packet</a:t>
            </a:r>
          </a:p>
          <a:p>
            <a:pPr lvl="1"/>
            <a:r>
              <a:rPr lang="en-US" altLang="en-US"/>
              <a:t>add new header for next hop</a:t>
            </a:r>
          </a:p>
          <a:p>
            <a:pPr lvl="1"/>
            <a:r>
              <a:rPr lang="en-US" altLang="en-US"/>
              <a:t>good for VPNs, gateway to gateway security</a:t>
            </a:r>
            <a:endParaRPr lang="en-AU"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9F4377A-96E2-8361-37A4-BB61CE1158E2}"/>
              </a:ext>
            </a:extLst>
          </p:cNvPr>
          <p:cNvSpPr>
            <a:spLocks noGrp="1" noChangeArrowheads="1"/>
          </p:cNvSpPr>
          <p:nvPr>
            <p:ph type="title"/>
          </p:nvPr>
        </p:nvSpPr>
        <p:spPr>
          <a:xfrm>
            <a:off x="1555376" y="-127934"/>
            <a:ext cx="10515600" cy="1325563"/>
          </a:xfrm>
        </p:spPr>
        <p:txBody>
          <a:bodyPr/>
          <a:lstStyle/>
          <a:p>
            <a:r>
              <a:rPr lang="en-US" altLang="en-US" sz="4000" dirty="0"/>
              <a:t>Combining Security Associations</a:t>
            </a:r>
            <a:endParaRPr lang="en-AU" altLang="en-US" sz="4000" dirty="0"/>
          </a:p>
        </p:txBody>
      </p:sp>
      <p:sp>
        <p:nvSpPr>
          <p:cNvPr id="62467" name="Rectangle 3">
            <a:extLst>
              <a:ext uri="{FF2B5EF4-FFF2-40B4-BE49-F238E27FC236}">
                <a16:creationId xmlns:a16="http://schemas.microsoft.com/office/drawing/2014/main" id="{D271EDAF-EAC9-580A-939D-806C33F07FB3}"/>
              </a:ext>
            </a:extLst>
          </p:cNvPr>
          <p:cNvSpPr>
            <a:spLocks noGrp="1" noChangeArrowheads="1"/>
          </p:cNvSpPr>
          <p:nvPr>
            <p:ph type="body" idx="1"/>
          </p:nvPr>
        </p:nvSpPr>
        <p:spPr/>
        <p:txBody>
          <a:bodyPr/>
          <a:lstStyle/>
          <a:p>
            <a:pPr>
              <a:lnSpc>
                <a:spcPct val="90000"/>
              </a:lnSpc>
            </a:pPr>
            <a:r>
              <a:rPr lang="en-US" altLang="en-US"/>
              <a:t>SA’s can implement either AH or ESP</a:t>
            </a:r>
          </a:p>
          <a:p>
            <a:pPr>
              <a:lnSpc>
                <a:spcPct val="90000"/>
              </a:lnSpc>
            </a:pPr>
            <a:r>
              <a:rPr lang="en-US" altLang="en-US"/>
              <a:t>to implement both need to combine SA’s</a:t>
            </a:r>
          </a:p>
          <a:p>
            <a:pPr lvl="1">
              <a:lnSpc>
                <a:spcPct val="90000"/>
              </a:lnSpc>
            </a:pPr>
            <a:r>
              <a:rPr lang="en-US" altLang="en-US"/>
              <a:t>form a security </a:t>
            </a:r>
            <a:r>
              <a:rPr lang="en-US" altLang="en-US">
                <a:latin typeface="Times-Roman" charset="0"/>
              </a:rPr>
              <a:t>association </a:t>
            </a:r>
            <a:r>
              <a:rPr lang="en-US" altLang="en-US"/>
              <a:t>bundle</a:t>
            </a:r>
          </a:p>
          <a:p>
            <a:pPr lvl="1">
              <a:lnSpc>
                <a:spcPct val="90000"/>
              </a:lnSpc>
            </a:pPr>
            <a:r>
              <a:rPr lang="en-US" altLang="en-US">
                <a:latin typeface="Times-Roman" charset="0"/>
              </a:rPr>
              <a:t>may terminate at different or same endpoints</a:t>
            </a:r>
          </a:p>
          <a:p>
            <a:pPr lvl="1">
              <a:lnSpc>
                <a:spcPct val="90000"/>
              </a:lnSpc>
            </a:pPr>
            <a:r>
              <a:rPr lang="en-US" altLang="en-US">
                <a:latin typeface="Times-Roman" charset="0"/>
              </a:rPr>
              <a:t>combined by</a:t>
            </a:r>
          </a:p>
          <a:p>
            <a:pPr lvl="2">
              <a:lnSpc>
                <a:spcPct val="90000"/>
              </a:lnSpc>
            </a:pPr>
            <a:r>
              <a:rPr lang="en-US" altLang="en-US">
                <a:latin typeface="Times-Roman" charset="0"/>
              </a:rPr>
              <a:t>transport adjacency</a:t>
            </a:r>
          </a:p>
          <a:p>
            <a:pPr lvl="2">
              <a:lnSpc>
                <a:spcPct val="90000"/>
              </a:lnSpc>
            </a:pPr>
            <a:r>
              <a:rPr lang="en-US" altLang="en-US">
                <a:latin typeface="Times-Roman" charset="0"/>
              </a:rPr>
              <a:t>iterated tunneling</a:t>
            </a:r>
          </a:p>
          <a:p>
            <a:pPr>
              <a:lnSpc>
                <a:spcPct val="90000"/>
              </a:lnSpc>
            </a:pPr>
            <a:r>
              <a:rPr lang="en-US" altLang="en-US"/>
              <a:t>issue of authentication &amp; encryption order </a:t>
            </a:r>
          </a:p>
          <a:p>
            <a:pPr lvl="1">
              <a:lnSpc>
                <a:spcPct val="90000"/>
              </a:lnSpc>
            </a:pP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08FC1F0-BAE5-6F27-A57E-CACD15C8A1EF}"/>
              </a:ext>
            </a:extLst>
          </p:cNvPr>
          <p:cNvSpPr>
            <a:spLocks noGrp="1" noChangeArrowheads="1"/>
          </p:cNvSpPr>
          <p:nvPr>
            <p:ph type="title"/>
          </p:nvPr>
        </p:nvSpPr>
        <p:spPr>
          <a:xfrm>
            <a:off x="1510553" y="-101039"/>
            <a:ext cx="10515600" cy="1325563"/>
          </a:xfrm>
        </p:spPr>
        <p:txBody>
          <a:bodyPr/>
          <a:lstStyle/>
          <a:p>
            <a:r>
              <a:rPr lang="en-US" altLang="en-US" sz="4000" dirty="0"/>
              <a:t>Combining Security Associations</a:t>
            </a:r>
            <a:endParaRPr lang="en-AU" altLang="en-US" sz="4000" dirty="0"/>
          </a:p>
        </p:txBody>
      </p:sp>
      <p:pic>
        <p:nvPicPr>
          <p:cNvPr id="63493" name="Picture 5">
            <a:extLst>
              <a:ext uri="{FF2B5EF4-FFF2-40B4-BE49-F238E27FC236}">
                <a16:creationId xmlns:a16="http://schemas.microsoft.com/office/drawing/2014/main" id="{AAC57D1B-BBE5-5C04-785F-2087C2410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474" b="13898"/>
          <a:stretch>
            <a:fillRect/>
          </a:stretch>
        </p:blipFill>
        <p:spPr bwMode="auto">
          <a:xfrm>
            <a:off x="2326481" y="1344706"/>
            <a:ext cx="7539038" cy="4814888"/>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050B881-B30B-C26D-4193-D2165D6784C1}"/>
              </a:ext>
            </a:extLst>
          </p:cNvPr>
          <p:cNvSpPr>
            <a:spLocks noGrp="1" noChangeArrowheads="1"/>
          </p:cNvSpPr>
          <p:nvPr>
            <p:ph type="title"/>
          </p:nvPr>
        </p:nvSpPr>
        <p:spPr>
          <a:xfrm>
            <a:off x="1447800" y="0"/>
            <a:ext cx="10515600" cy="1325563"/>
          </a:xfrm>
        </p:spPr>
        <p:txBody>
          <a:bodyPr/>
          <a:lstStyle/>
          <a:p>
            <a:r>
              <a:rPr lang="en-US" altLang="en-US" dirty="0"/>
              <a:t>Key Management</a:t>
            </a:r>
            <a:endParaRPr lang="en-AU" altLang="en-US" dirty="0"/>
          </a:p>
        </p:txBody>
      </p:sp>
      <p:sp>
        <p:nvSpPr>
          <p:cNvPr id="65539" name="Rectangle 3">
            <a:extLst>
              <a:ext uri="{FF2B5EF4-FFF2-40B4-BE49-F238E27FC236}">
                <a16:creationId xmlns:a16="http://schemas.microsoft.com/office/drawing/2014/main" id="{CB60B45F-1D44-3EC9-0F0D-4220D0A7785E}"/>
              </a:ext>
            </a:extLst>
          </p:cNvPr>
          <p:cNvSpPr>
            <a:spLocks noGrp="1" noChangeArrowheads="1"/>
          </p:cNvSpPr>
          <p:nvPr>
            <p:ph type="body" idx="1"/>
          </p:nvPr>
        </p:nvSpPr>
        <p:spPr/>
        <p:txBody>
          <a:bodyPr/>
          <a:lstStyle/>
          <a:p>
            <a:pPr>
              <a:lnSpc>
                <a:spcPct val="90000"/>
              </a:lnSpc>
            </a:pPr>
            <a:r>
              <a:rPr lang="en-US" altLang="en-US" dirty="0"/>
              <a:t>handles key generation &amp; distribution</a:t>
            </a:r>
          </a:p>
          <a:p>
            <a:pPr>
              <a:lnSpc>
                <a:spcPct val="90000"/>
              </a:lnSpc>
            </a:pPr>
            <a:r>
              <a:rPr lang="en-US" altLang="en-US" dirty="0"/>
              <a:t>typically need 2 pairs of keys</a:t>
            </a:r>
          </a:p>
          <a:p>
            <a:pPr lvl="1">
              <a:lnSpc>
                <a:spcPct val="90000"/>
              </a:lnSpc>
            </a:pPr>
            <a:r>
              <a:rPr lang="en-US" altLang="en-US" dirty="0"/>
              <a:t>2 per direction for AH &amp; ESP</a:t>
            </a:r>
          </a:p>
          <a:p>
            <a:pPr>
              <a:lnSpc>
                <a:spcPct val="90000"/>
              </a:lnSpc>
            </a:pPr>
            <a:r>
              <a:rPr lang="en-US" altLang="en-US" dirty="0"/>
              <a:t>manual key management</a:t>
            </a:r>
          </a:p>
          <a:p>
            <a:pPr lvl="1">
              <a:lnSpc>
                <a:spcPct val="90000"/>
              </a:lnSpc>
            </a:pPr>
            <a:r>
              <a:rPr lang="en-US" altLang="en-US" dirty="0"/>
              <a:t>sysadmin manually configures every system</a:t>
            </a:r>
          </a:p>
          <a:p>
            <a:pPr>
              <a:lnSpc>
                <a:spcPct val="90000"/>
              </a:lnSpc>
            </a:pPr>
            <a:r>
              <a:rPr lang="en-US" altLang="en-US" dirty="0"/>
              <a:t>automated key management</a:t>
            </a:r>
          </a:p>
          <a:p>
            <a:pPr lvl="1">
              <a:lnSpc>
                <a:spcPct val="90000"/>
              </a:lnSpc>
            </a:pPr>
            <a:r>
              <a:rPr lang="en-US" altLang="en-US" dirty="0"/>
              <a:t>automated system for on demand creation of keys for SA’s in large systems</a:t>
            </a:r>
          </a:p>
          <a:p>
            <a:pPr lvl="1">
              <a:lnSpc>
                <a:spcPct val="90000"/>
              </a:lnSpc>
            </a:pPr>
            <a:r>
              <a:rPr lang="en-US" altLang="en-US" dirty="0"/>
              <a:t>has Oakley &amp; ISAKMP elements</a:t>
            </a:r>
            <a:endParaRPr lang="en-AU"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37EB5F0-31AB-39D0-BAB8-A9595168DC8B}"/>
              </a:ext>
            </a:extLst>
          </p:cNvPr>
          <p:cNvSpPr>
            <a:spLocks noGrp="1" noChangeArrowheads="1"/>
          </p:cNvSpPr>
          <p:nvPr>
            <p:ph type="title"/>
          </p:nvPr>
        </p:nvSpPr>
        <p:spPr>
          <a:xfrm>
            <a:off x="1546412" y="0"/>
            <a:ext cx="10515600" cy="1325563"/>
          </a:xfrm>
        </p:spPr>
        <p:txBody>
          <a:bodyPr/>
          <a:lstStyle/>
          <a:p>
            <a:r>
              <a:rPr lang="en-US" altLang="en-US" dirty="0"/>
              <a:t>Oakley</a:t>
            </a:r>
            <a:endParaRPr lang="en-AU" altLang="en-US" dirty="0"/>
          </a:p>
        </p:txBody>
      </p:sp>
      <p:sp>
        <p:nvSpPr>
          <p:cNvPr id="66563" name="Rectangle 3">
            <a:extLst>
              <a:ext uri="{FF2B5EF4-FFF2-40B4-BE49-F238E27FC236}">
                <a16:creationId xmlns:a16="http://schemas.microsoft.com/office/drawing/2014/main" id="{C0FE66C6-9BCF-0334-D1ED-E814D0201131}"/>
              </a:ext>
            </a:extLst>
          </p:cNvPr>
          <p:cNvSpPr>
            <a:spLocks noGrp="1" noChangeArrowheads="1"/>
          </p:cNvSpPr>
          <p:nvPr>
            <p:ph type="body" idx="1"/>
          </p:nvPr>
        </p:nvSpPr>
        <p:spPr>
          <a:xfrm>
            <a:off x="838200" y="1511860"/>
            <a:ext cx="10515600" cy="4351338"/>
          </a:xfrm>
        </p:spPr>
        <p:txBody>
          <a:bodyPr/>
          <a:lstStyle/>
          <a:p>
            <a:r>
              <a:rPr lang="en-US" altLang="en-US" dirty="0"/>
              <a:t>a key exchange protocol</a:t>
            </a:r>
          </a:p>
          <a:p>
            <a:r>
              <a:rPr lang="en-US" altLang="en-US" dirty="0"/>
              <a:t>based on Diffie-Hellman key exchange</a:t>
            </a:r>
          </a:p>
          <a:p>
            <a:r>
              <a:rPr lang="en-US" altLang="en-US" dirty="0"/>
              <a:t>adds features to address weaknesses</a:t>
            </a:r>
          </a:p>
          <a:p>
            <a:pPr lvl="1"/>
            <a:r>
              <a:rPr lang="en-US" altLang="en-US" dirty="0"/>
              <a:t>cookies, groups (global params), nonces, DH key exchange with authentication</a:t>
            </a:r>
          </a:p>
          <a:p>
            <a:r>
              <a:rPr lang="en-US" altLang="en-US" dirty="0"/>
              <a:t>can use arithmetic in prime fields or elliptic curve fields</a:t>
            </a:r>
            <a:endParaRPr lang="en-AU"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2A725B0-A366-57A2-EDB5-C889E538B4C9}"/>
              </a:ext>
            </a:extLst>
          </p:cNvPr>
          <p:cNvSpPr>
            <a:spLocks noGrp="1" noChangeArrowheads="1"/>
          </p:cNvSpPr>
          <p:nvPr>
            <p:ph type="title"/>
          </p:nvPr>
        </p:nvSpPr>
        <p:spPr>
          <a:xfrm>
            <a:off x="1591236" y="0"/>
            <a:ext cx="10515600" cy="1325563"/>
          </a:xfrm>
        </p:spPr>
        <p:txBody>
          <a:bodyPr/>
          <a:lstStyle/>
          <a:p>
            <a:r>
              <a:rPr lang="en-US" altLang="en-US" dirty="0"/>
              <a:t>ISAKMP</a:t>
            </a:r>
            <a:endParaRPr lang="en-AU" altLang="en-US" dirty="0"/>
          </a:p>
        </p:txBody>
      </p:sp>
      <p:sp>
        <p:nvSpPr>
          <p:cNvPr id="67587" name="Rectangle 3">
            <a:extLst>
              <a:ext uri="{FF2B5EF4-FFF2-40B4-BE49-F238E27FC236}">
                <a16:creationId xmlns:a16="http://schemas.microsoft.com/office/drawing/2014/main" id="{65ACDC29-B843-AB3F-BA13-25C84375B71A}"/>
              </a:ext>
            </a:extLst>
          </p:cNvPr>
          <p:cNvSpPr>
            <a:spLocks noGrp="1" noChangeArrowheads="1"/>
          </p:cNvSpPr>
          <p:nvPr>
            <p:ph type="body" idx="1"/>
          </p:nvPr>
        </p:nvSpPr>
        <p:spPr/>
        <p:txBody>
          <a:bodyPr/>
          <a:lstStyle/>
          <a:p>
            <a:r>
              <a:rPr lang="en-AU" altLang="en-US"/>
              <a:t>Internet Security Association and Key Management Protocol</a:t>
            </a:r>
          </a:p>
          <a:p>
            <a:r>
              <a:rPr lang="en-US" altLang="en-US"/>
              <a:t>provides framework for key management</a:t>
            </a:r>
          </a:p>
          <a:p>
            <a:r>
              <a:rPr lang="en-US" altLang="en-US"/>
              <a:t>defines procedures and packet formats to establish, negotiate, modify, &amp; delete SAs</a:t>
            </a:r>
          </a:p>
          <a:p>
            <a:r>
              <a:rPr lang="en-AU" altLang="en-US"/>
              <a:t>independent of key exchange protocol, encryption alg, &amp; authentication method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909E55A-C24B-D846-3EEE-77EE6D221FD7}"/>
              </a:ext>
            </a:extLst>
          </p:cNvPr>
          <p:cNvSpPr>
            <a:spLocks noGrp="1" noChangeArrowheads="1"/>
          </p:cNvSpPr>
          <p:nvPr>
            <p:ph type="title"/>
          </p:nvPr>
        </p:nvSpPr>
        <p:spPr>
          <a:xfrm>
            <a:off x="1510553" y="-65181"/>
            <a:ext cx="10515600" cy="1325563"/>
          </a:xfrm>
        </p:spPr>
        <p:txBody>
          <a:bodyPr/>
          <a:lstStyle/>
          <a:p>
            <a:r>
              <a:rPr lang="en-US" altLang="en-US" dirty="0"/>
              <a:t>IP Security</a:t>
            </a:r>
            <a:endParaRPr lang="en-AU" altLang="en-US" dirty="0"/>
          </a:p>
        </p:txBody>
      </p:sp>
      <p:sp>
        <p:nvSpPr>
          <p:cNvPr id="46083" name="Rectangle 3">
            <a:extLst>
              <a:ext uri="{FF2B5EF4-FFF2-40B4-BE49-F238E27FC236}">
                <a16:creationId xmlns:a16="http://schemas.microsoft.com/office/drawing/2014/main" id="{087F0854-C39E-F94B-7F29-28AEFBA1128A}"/>
              </a:ext>
            </a:extLst>
          </p:cNvPr>
          <p:cNvSpPr>
            <a:spLocks noGrp="1" noChangeArrowheads="1"/>
          </p:cNvSpPr>
          <p:nvPr>
            <p:ph type="body" idx="1"/>
          </p:nvPr>
        </p:nvSpPr>
        <p:spPr/>
        <p:txBody>
          <a:bodyPr/>
          <a:lstStyle/>
          <a:p>
            <a:r>
              <a:rPr lang="en-US" altLang="en-US"/>
              <a:t>have a range of application specific security mechanisms</a:t>
            </a:r>
          </a:p>
          <a:p>
            <a:pPr lvl="1"/>
            <a:r>
              <a:rPr lang="en-US" altLang="en-US"/>
              <a:t>eg. S/MIME, PGP, Kerberos, SSL/HTTPS</a:t>
            </a:r>
          </a:p>
          <a:p>
            <a:r>
              <a:rPr lang="en-US" altLang="en-US"/>
              <a:t>however there are security concerns that cut across protocol layers</a:t>
            </a:r>
          </a:p>
          <a:p>
            <a:r>
              <a:rPr lang="en-US" altLang="en-US"/>
              <a:t>would like security implemented by the network for all applications</a:t>
            </a:r>
            <a:endParaRPr lang="en-AU"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6DF0392-540E-AD51-FA05-3181788A4C03}"/>
              </a:ext>
            </a:extLst>
          </p:cNvPr>
          <p:cNvSpPr>
            <a:spLocks noGrp="1" noChangeArrowheads="1"/>
          </p:cNvSpPr>
          <p:nvPr>
            <p:ph type="title"/>
          </p:nvPr>
        </p:nvSpPr>
        <p:spPr>
          <a:xfrm>
            <a:off x="1573306" y="0"/>
            <a:ext cx="10515600" cy="1325563"/>
          </a:xfrm>
        </p:spPr>
        <p:txBody>
          <a:bodyPr/>
          <a:lstStyle/>
          <a:p>
            <a:r>
              <a:rPr lang="en-US" altLang="en-US" dirty="0"/>
              <a:t>ISAKMP</a:t>
            </a:r>
            <a:endParaRPr lang="en-AU" altLang="en-US" dirty="0"/>
          </a:p>
        </p:txBody>
      </p:sp>
      <p:pic>
        <p:nvPicPr>
          <p:cNvPr id="68613" name="Picture 5">
            <a:extLst>
              <a:ext uri="{FF2B5EF4-FFF2-40B4-BE49-F238E27FC236}">
                <a16:creationId xmlns:a16="http://schemas.microsoft.com/office/drawing/2014/main" id="{A89D6190-BC7C-888E-CD3A-1AE2D81AF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2074068" y="1179327"/>
            <a:ext cx="8043863" cy="5064125"/>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2A5B85E6-1DD5-BC42-B6F8-2E59C15F6221}"/>
              </a:ext>
            </a:extLst>
          </p:cNvPr>
          <p:cNvSpPr>
            <a:spLocks noGrp="1" noChangeArrowheads="1"/>
          </p:cNvSpPr>
          <p:nvPr>
            <p:ph type="title"/>
          </p:nvPr>
        </p:nvSpPr>
        <p:spPr>
          <a:xfrm>
            <a:off x="1510553" y="96184"/>
            <a:ext cx="10515600" cy="1325563"/>
          </a:xfrm>
        </p:spPr>
        <p:txBody>
          <a:bodyPr/>
          <a:lstStyle/>
          <a:p>
            <a:r>
              <a:rPr lang="en-US" altLang="en-US" dirty="0"/>
              <a:t>ISAKMP Payloads &amp; Exchanges</a:t>
            </a:r>
            <a:endParaRPr lang="en-AU" altLang="en-US" dirty="0"/>
          </a:p>
        </p:txBody>
      </p:sp>
      <p:sp>
        <p:nvSpPr>
          <p:cNvPr id="91139" name="Rectangle 3">
            <a:extLst>
              <a:ext uri="{FF2B5EF4-FFF2-40B4-BE49-F238E27FC236}">
                <a16:creationId xmlns:a16="http://schemas.microsoft.com/office/drawing/2014/main" id="{1FBE59C0-63C5-88B3-A9D9-E0881496F001}"/>
              </a:ext>
            </a:extLst>
          </p:cNvPr>
          <p:cNvSpPr>
            <a:spLocks noGrp="1" noChangeArrowheads="1"/>
          </p:cNvSpPr>
          <p:nvPr>
            <p:ph type="body" idx="1"/>
          </p:nvPr>
        </p:nvSpPr>
        <p:spPr/>
        <p:txBody>
          <a:bodyPr/>
          <a:lstStyle/>
          <a:p>
            <a:pPr>
              <a:lnSpc>
                <a:spcPct val="90000"/>
              </a:lnSpc>
            </a:pPr>
            <a:r>
              <a:rPr lang="en-US" altLang="en-US"/>
              <a:t>have a number of ISAKMP payload types:</a:t>
            </a:r>
          </a:p>
          <a:p>
            <a:pPr lvl="1">
              <a:lnSpc>
                <a:spcPct val="90000"/>
              </a:lnSpc>
            </a:pPr>
            <a:r>
              <a:rPr lang="en-US" altLang="en-US"/>
              <a:t>Security, Proposal, Transform, Key, Identification, Certificate, Certificate, Hash, Signature, Nonce, Notification, Delete</a:t>
            </a:r>
          </a:p>
          <a:p>
            <a:pPr>
              <a:lnSpc>
                <a:spcPct val="90000"/>
              </a:lnSpc>
            </a:pPr>
            <a:r>
              <a:rPr lang="en-US" altLang="en-US"/>
              <a:t> ISAKMP has framework for 5 types of message exchanges:</a:t>
            </a:r>
          </a:p>
          <a:p>
            <a:pPr lvl="1">
              <a:lnSpc>
                <a:spcPct val="90000"/>
              </a:lnSpc>
            </a:pPr>
            <a:r>
              <a:rPr lang="en-US" altLang="en-US"/>
              <a:t>base, identity protection, authentication only, aggressive, informational</a:t>
            </a:r>
          </a:p>
          <a:p>
            <a:pPr lvl="1">
              <a:lnSpc>
                <a:spcPct val="90000"/>
              </a:lnSpc>
            </a:pPr>
            <a:endParaRPr lang="en-AU"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AF0AA1D-8832-4528-54E2-950862184BAD}"/>
              </a:ext>
            </a:extLst>
          </p:cNvPr>
          <p:cNvSpPr>
            <a:spLocks noGrp="1" noChangeArrowheads="1"/>
          </p:cNvSpPr>
          <p:nvPr>
            <p:ph type="title"/>
          </p:nvPr>
        </p:nvSpPr>
        <p:spPr>
          <a:xfrm>
            <a:off x="1600200" y="0"/>
            <a:ext cx="10515600" cy="1325563"/>
          </a:xfrm>
        </p:spPr>
        <p:txBody>
          <a:bodyPr/>
          <a:lstStyle/>
          <a:p>
            <a:r>
              <a:rPr lang="en-US" altLang="en-US" dirty="0"/>
              <a:t>Summary</a:t>
            </a:r>
            <a:endParaRPr lang="en-AU" altLang="en-US" dirty="0"/>
          </a:p>
        </p:txBody>
      </p:sp>
      <p:sp>
        <p:nvSpPr>
          <p:cNvPr id="45059" name="Rectangle 3">
            <a:extLst>
              <a:ext uri="{FF2B5EF4-FFF2-40B4-BE49-F238E27FC236}">
                <a16:creationId xmlns:a16="http://schemas.microsoft.com/office/drawing/2014/main" id="{F8B892DB-77C3-D8AA-AD82-13AD112721AC}"/>
              </a:ext>
            </a:extLst>
          </p:cNvPr>
          <p:cNvSpPr>
            <a:spLocks noGrp="1" noChangeArrowheads="1"/>
          </p:cNvSpPr>
          <p:nvPr>
            <p:ph type="body" idx="1"/>
          </p:nvPr>
        </p:nvSpPr>
        <p:spPr/>
        <p:txBody>
          <a:bodyPr/>
          <a:lstStyle/>
          <a:p>
            <a:r>
              <a:rPr lang="en-US" altLang="en-US"/>
              <a:t>have considered:</a:t>
            </a:r>
          </a:p>
          <a:p>
            <a:pPr lvl="1"/>
            <a:r>
              <a:rPr lang="en-US" altLang="en-US"/>
              <a:t>IPSec security framework</a:t>
            </a:r>
          </a:p>
          <a:p>
            <a:pPr lvl="1"/>
            <a:r>
              <a:rPr lang="en-US" altLang="en-US"/>
              <a:t>AH</a:t>
            </a:r>
          </a:p>
          <a:p>
            <a:pPr lvl="1"/>
            <a:r>
              <a:rPr lang="en-US" altLang="en-US"/>
              <a:t>ESP</a:t>
            </a:r>
          </a:p>
          <a:p>
            <a:pPr lvl="1"/>
            <a:r>
              <a:rPr lang="en-US" altLang="en-US"/>
              <a:t>key management &amp; Oakley/ISAKMP</a:t>
            </a:r>
          </a:p>
          <a:p>
            <a:pPr lvl="1"/>
            <a:endParaRPr lang="en-US" altLang="en-US"/>
          </a:p>
          <a:p>
            <a:pPr lvl="1"/>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C53729F-07FB-3312-1666-E0EA68C65627}"/>
              </a:ext>
            </a:extLst>
          </p:cNvPr>
          <p:cNvSpPr>
            <a:spLocks noGrp="1" noChangeArrowheads="1"/>
          </p:cNvSpPr>
          <p:nvPr>
            <p:ph type="title"/>
          </p:nvPr>
        </p:nvSpPr>
        <p:spPr>
          <a:xfrm>
            <a:off x="1474694" y="0"/>
            <a:ext cx="10515600" cy="1325563"/>
          </a:xfrm>
        </p:spPr>
        <p:txBody>
          <a:bodyPr/>
          <a:lstStyle/>
          <a:p>
            <a:r>
              <a:rPr lang="en-US" altLang="en-US" dirty="0" err="1"/>
              <a:t>IPSec</a:t>
            </a:r>
            <a:endParaRPr lang="en-AU" altLang="en-US" dirty="0"/>
          </a:p>
        </p:txBody>
      </p:sp>
      <p:sp>
        <p:nvSpPr>
          <p:cNvPr id="47107" name="Rectangle 3">
            <a:extLst>
              <a:ext uri="{FF2B5EF4-FFF2-40B4-BE49-F238E27FC236}">
                <a16:creationId xmlns:a16="http://schemas.microsoft.com/office/drawing/2014/main" id="{728ECD47-71D4-8F74-6BD9-05FCE14F7AC8}"/>
              </a:ext>
            </a:extLst>
          </p:cNvPr>
          <p:cNvSpPr>
            <a:spLocks noGrp="1" noChangeArrowheads="1"/>
          </p:cNvSpPr>
          <p:nvPr>
            <p:ph type="body" idx="1"/>
          </p:nvPr>
        </p:nvSpPr>
        <p:spPr/>
        <p:txBody>
          <a:bodyPr/>
          <a:lstStyle/>
          <a:p>
            <a:r>
              <a:rPr lang="en-US" altLang="en-US"/>
              <a:t>general IP Security mechanisms</a:t>
            </a:r>
          </a:p>
          <a:p>
            <a:r>
              <a:rPr lang="en-US" altLang="en-US"/>
              <a:t>provides</a:t>
            </a:r>
          </a:p>
          <a:p>
            <a:pPr lvl="1"/>
            <a:r>
              <a:rPr lang="en-US" altLang="en-US"/>
              <a:t>authentication</a:t>
            </a:r>
          </a:p>
          <a:p>
            <a:pPr lvl="1"/>
            <a:r>
              <a:rPr lang="en-US" altLang="en-US"/>
              <a:t>confidentiality</a:t>
            </a:r>
          </a:p>
          <a:p>
            <a:pPr lvl="1"/>
            <a:r>
              <a:rPr lang="en-US" altLang="en-US"/>
              <a:t>key management</a:t>
            </a:r>
          </a:p>
          <a:p>
            <a:r>
              <a:rPr lang="en-US" altLang="en-US"/>
              <a:t>applicable to use over LANs, across public &amp; private WANs, &amp; for the Internet</a:t>
            </a:r>
            <a:endParaRPr lang="en-AU"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87ADFFB-3D17-331F-9E7F-D187580C44BD}"/>
              </a:ext>
            </a:extLst>
          </p:cNvPr>
          <p:cNvSpPr>
            <a:spLocks noGrp="1" noChangeArrowheads="1"/>
          </p:cNvSpPr>
          <p:nvPr>
            <p:ph type="title"/>
          </p:nvPr>
        </p:nvSpPr>
        <p:spPr>
          <a:xfrm>
            <a:off x="1752600" y="0"/>
            <a:ext cx="10515600" cy="1325563"/>
          </a:xfrm>
        </p:spPr>
        <p:txBody>
          <a:bodyPr/>
          <a:lstStyle/>
          <a:p>
            <a:r>
              <a:rPr lang="en-US" altLang="en-US" dirty="0" err="1"/>
              <a:t>IPSec</a:t>
            </a:r>
            <a:r>
              <a:rPr lang="en-US" altLang="en-US" dirty="0"/>
              <a:t> Uses</a:t>
            </a:r>
            <a:endParaRPr lang="en-AU" altLang="en-US" dirty="0"/>
          </a:p>
        </p:txBody>
      </p:sp>
      <p:pic>
        <p:nvPicPr>
          <p:cNvPr id="51205" name="Picture 5">
            <a:extLst>
              <a:ext uri="{FF2B5EF4-FFF2-40B4-BE49-F238E27FC236}">
                <a16:creationId xmlns:a16="http://schemas.microsoft.com/office/drawing/2014/main" id="{8A16DD76-FCEB-C196-2039-13314204A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2074068" y="1192307"/>
            <a:ext cx="8043863" cy="5065713"/>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62C411F0-CA72-2018-20EB-EDBFCFA523D7}"/>
              </a:ext>
            </a:extLst>
          </p:cNvPr>
          <p:cNvSpPr>
            <a:spLocks noGrp="1" noChangeArrowheads="1"/>
          </p:cNvSpPr>
          <p:nvPr>
            <p:ph type="title"/>
          </p:nvPr>
        </p:nvSpPr>
        <p:spPr>
          <a:xfrm>
            <a:off x="1447800" y="0"/>
            <a:ext cx="10515600" cy="1325563"/>
          </a:xfrm>
        </p:spPr>
        <p:txBody>
          <a:bodyPr/>
          <a:lstStyle/>
          <a:p>
            <a:r>
              <a:rPr lang="en-US" altLang="en-US" dirty="0"/>
              <a:t>Benefits of </a:t>
            </a:r>
            <a:r>
              <a:rPr lang="en-US" altLang="en-US" dirty="0" err="1"/>
              <a:t>IPSec</a:t>
            </a:r>
            <a:endParaRPr lang="en-AU" altLang="en-US" dirty="0"/>
          </a:p>
        </p:txBody>
      </p:sp>
      <p:sp>
        <p:nvSpPr>
          <p:cNvPr id="48131" name="Rectangle 3">
            <a:extLst>
              <a:ext uri="{FF2B5EF4-FFF2-40B4-BE49-F238E27FC236}">
                <a16:creationId xmlns:a16="http://schemas.microsoft.com/office/drawing/2014/main" id="{72177C6D-AE65-2555-FC44-720E8B420267}"/>
              </a:ext>
            </a:extLst>
          </p:cNvPr>
          <p:cNvSpPr>
            <a:spLocks noGrp="1" noChangeArrowheads="1"/>
          </p:cNvSpPr>
          <p:nvPr>
            <p:ph type="body" idx="1"/>
          </p:nvPr>
        </p:nvSpPr>
        <p:spPr/>
        <p:txBody>
          <a:bodyPr/>
          <a:lstStyle/>
          <a:p>
            <a:pPr>
              <a:lnSpc>
                <a:spcPct val="90000"/>
              </a:lnSpc>
            </a:pPr>
            <a:r>
              <a:rPr lang="en-US" altLang="en-US"/>
              <a:t>in a firewall/router provides strong security to all traffic crossing the perimeter</a:t>
            </a:r>
          </a:p>
          <a:p>
            <a:pPr>
              <a:lnSpc>
                <a:spcPct val="90000"/>
              </a:lnSpc>
            </a:pPr>
            <a:r>
              <a:rPr lang="en-US" altLang="en-US"/>
              <a:t>in a firewall/router is resistant to bypass</a:t>
            </a:r>
          </a:p>
          <a:p>
            <a:pPr>
              <a:lnSpc>
                <a:spcPct val="90000"/>
              </a:lnSpc>
            </a:pPr>
            <a:r>
              <a:rPr lang="en-US" altLang="en-US"/>
              <a:t>is below transport layer, hence transparent to applications</a:t>
            </a:r>
          </a:p>
          <a:p>
            <a:pPr>
              <a:lnSpc>
                <a:spcPct val="90000"/>
              </a:lnSpc>
            </a:pPr>
            <a:r>
              <a:rPr lang="en-US" altLang="en-US"/>
              <a:t>can be transparent to end users</a:t>
            </a:r>
          </a:p>
          <a:p>
            <a:pPr>
              <a:lnSpc>
                <a:spcPct val="90000"/>
              </a:lnSpc>
            </a:pPr>
            <a:r>
              <a:rPr lang="en-US" altLang="en-US"/>
              <a:t>can provide security for individual users</a:t>
            </a:r>
          </a:p>
          <a:p>
            <a:pPr>
              <a:lnSpc>
                <a:spcPct val="90000"/>
              </a:lnSpc>
            </a:pPr>
            <a:r>
              <a:rPr lang="en-AU" altLang="en-US"/>
              <a:t>secures routing 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B3B0BE6-2BDF-5EDA-ED2D-16AFAF3BE832}"/>
              </a:ext>
            </a:extLst>
          </p:cNvPr>
          <p:cNvSpPr>
            <a:spLocks noGrp="1" noChangeArrowheads="1"/>
          </p:cNvSpPr>
          <p:nvPr>
            <p:ph type="title"/>
          </p:nvPr>
        </p:nvSpPr>
        <p:spPr>
          <a:xfrm>
            <a:off x="1546412" y="0"/>
            <a:ext cx="10515600" cy="1325563"/>
          </a:xfrm>
        </p:spPr>
        <p:txBody>
          <a:bodyPr/>
          <a:lstStyle/>
          <a:p>
            <a:r>
              <a:rPr lang="en-US" altLang="en-US" dirty="0"/>
              <a:t>IP Security Architecture</a:t>
            </a:r>
            <a:endParaRPr lang="en-AU" altLang="en-US" dirty="0"/>
          </a:p>
        </p:txBody>
      </p:sp>
      <p:sp>
        <p:nvSpPr>
          <p:cNvPr id="49155" name="Rectangle 3">
            <a:extLst>
              <a:ext uri="{FF2B5EF4-FFF2-40B4-BE49-F238E27FC236}">
                <a16:creationId xmlns:a16="http://schemas.microsoft.com/office/drawing/2014/main" id="{A422EB36-9155-F8F9-D398-2EF352EF02EF}"/>
              </a:ext>
            </a:extLst>
          </p:cNvPr>
          <p:cNvSpPr>
            <a:spLocks noGrp="1" noChangeArrowheads="1"/>
          </p:cNvSpPr>
          <p:nvPr>
            <p:ph type="body" idx="1"/>
          </p:nvPr>
        </p:nvSpPr>
        <p:spPr/>
        <p:txBody>
          <a:bodyPr/>
          <a:lstStyle/>
          <a:p>
            <a:r>
              <a:rPr lang="en-US" altLang="en-US"/>
              <a:t>specification is quite complex</a:t>
            </a:r>
          </a:p>
          <a:p>
            <a:r>
              <a:rPr lang="en-US" altLang="en-US"/>
              <a:t>defined in numerous RFC’s</a:t>
            </a:r>
          </a:p>
          <a:p>
            <a:pPr lvl="1"/>
            <a:r>
              <a:rPr lang="en-US" altLang="en-US"/>
              <a:t>incl. RFC 2401/2402/2406/2408</a:t>
            </a:r>
          </a:p>
          <a:p>
            <a:pPr lvl="1"/>
            <a:r>
              <a:rPr lang="en-US" altLang="en-US"/>
              <a:t>many others, grouped by category</a:t>
            </a:r>
          </a:p>
          <a:p>
            <a:r>
              <a:rPr lang="en-US" altLang="en-US"/>
              <a:t>mandatory in IPv6, optional in IPv4</a:t>
            </a:r>
          </a:p>
          <a:p>
            <a:r>
              <a:rPr lang="en-US" altLang="en-US"/>
              <a:t>have two security header extensions:</a:t>
            </a:r>
          </a:p>
          <a:p>
            <a:pPr lvl="1"/>
            <a:r>
              <a:rPr lang="en-US" altLang="en-US">
                <a:latin typeface="Times-Roman" charset="0"/>
              </a:rPr>
              <a:t>Authentication Header (AH)</a:t>
            </a:r>
          </a:p>
          <a:p>
            <a:pPr lvl="1"/>
            <a:r>
              <a:rPr lang="en-US" altLang="en-US">
                <a:latin typeface="Times-Roman" charset="0"/>
              </a:rPr>
              <a:t>Encapsulating Security Payload (ESP)</a:t>
            </a:r>
            <a:endParaRPr lang="en-AU"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BE7EA10-3B28-D007-64C5-C8FD4F1D02AF}"/>
              </a:ext>
            </a:extLst>
          </p:cNvPr>
          <p:cNvSpPr>
            <a:spLocks noGrp="1" noChangeArrowheads="1"/>
          </p:cNvSpPr>
          <p:nvPr>
            <p:ph type="title"/>
          </p:nvPr>
        </p:nvSpPr>
        <p:spPr>
          <a:xfrm>
            <a:off x="1573305" y="0"/>
            <a:ext cx="10515600" cy="1325563"/>
          </a:xfrm>
        </p:spPr>
        <p:txBody>
          <a:bodyPr/>
          <a:lstStyle/>
          <a:p>
            <a:r>
              <a:rPr lang="en-US" altLang="en-US" dirty="0" err="1"/>
              <a:t>IPSec</a:t>
            </a:r>
            <a:r>
              <a:rPr lang="en-US" altLang="en-US" dirty="0"/>
              <a:t> Services</a:t>
            </a:r>
            <a:endParaRPr lang="en-AU" altLang="en-US" dirty="0"/>
          </a:p>
        </p:txBody>
      </p:sp>
      <p:sp>
        <p:nvSpPr>
          <p:cNvPr id="50179" name="Rectangle 3">
            <a:extLst>
              <a:ext uri="{FF2B5EF4-FFF2-40B4-BE49-F238E27FC236}">
                <a16:creationId xmlns:a16="http://schemas.microsoft.com/office/drawing/2014/main" id="{184A1B62-AFB6-13E0-235D-D214B0349B92}"/>
              </a:ext>
            </a:extLst>
          </p:cNvPr>
          <p:cNvSpPr>
            <a:spLocks noGrp="1" noChangeArrowheads="1"/>
          </p:cNvSpPr>
          <p:nvPr>
            <p:ph type="body" idx="1"/>
          </p:nvPr>
        </p:nvSpPr>
        <p:spPr/>
        <p:txBody>
          <a:bodyPr/>
          <a:lstStyle/>
          <a:p>
            <a:pPr>
              <a:lnSpc>
                <a:spcPct val="90000"/>
              </a:lnSpc>
            </a:pPr>
            <a:r>
              <a:rPr lang="en-AU" altLang="en-US"/>
              <a:t>Access control</a:t>
            </a:r>
          </a:p>
          <a:p>
            <a:pPr>
              <a:lnSpc>
                <a:spcPct val="90000"/>
              </a:lnSpc>
            </a:pPr>
            <a:r>
              <a:rPr lang="en-AU" altLang="en-US"/>
              <a:t>Connectionless integrity</a:t>
            </a:r>
          </a:p>
          <a:p>
            <a:pPr>
              <a:lnSpc>
                <a:spcPct val="90000"/>
              </a:lnSpc>
            </a:pPr>
            <a:r>
              <a:rPr lang="en-AU" altLang="en-US"/>
              <a:t>Data origin authentication</a:t>
            </a:r>
          </a:p>
          <a:p>
            <a:pPr>
              <a:lnSpc>
                <a:spcPct val="90000"/>
              </a:lnSpc>
            </a:pPr>
            <a:r>
              <a:rPr lang="en-AU" altLang="en-US"/>
              <a:t>Rejection of replayed packets</a:t>
            </a:r>
          </a:p>
          <a:p>
            <a:pPr lvl="1">
              <a:lnSpc>
                <a:spcPct val="90000"/>
              </a:lnSpc>
            </a:pPr>
            <a:r>
              <a:rPr lang="en-AU" altLang="en-US"/>
              <a:t>a form of partial sequence integrity</a:t>
            </a:r>
          </a:p>
          <a:p>
            <a:pPr>
              <a:lnSpc>
                <a:spcPct val="90000"/>
              </a:lnSpc>
            </a:pPr>
            <a:r>
              <a:rPr lang="en-AU" altLang="en-US"/>
              <a:t>Confidentiality (encryption)</a:t>
            </a:r>
          </a:p>
          <a:p>
            <a:pPr>
              <a:lnSpc>
                <a:spcPct val="90000"/>
              </a:lnSpc>
            </a:pPr>
            <a:r>
              <a:rPr lang="en-AU" altLang="en-US"/>
              <a:t>Limited traffic flow confidentiality</a:t>
            </a:r>
          </a:p>
          <a:p>
            <a:pPr>
              <a:lnSpc>
                <a:spcPct val="90000"/>
              </a:lnSpc>
            </a:pPr>
            <a:endParaRPr lang="en-AU"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E7CA560-B202-4446-DADC-9D35F695E68C}"/>
              </a:ext>
            </a:extLst>
          </p:cNvPr>
          <p:cNvSpPr>
            <a:spLocks noGrp="1" noChangeArrowheads="1"/>
          </p:cNvSpPr>
          <p:nvPr>
            <p:ph type="title"/>
          </p:nvPr>
        </p:nvSpPr>
        <p:spPr>
          <a:xfrm>
            <a:off x="1555377" y="-136899"/>
            <a:ext cx="10515600" cy="1325563"/>
          </a:xfrm>
        </p:spPr>
        <p:txBody>
          <a:bodyPr/>
          <a:lstStyle/>
          <a:p>
            <a:r>
              <a:rPr lang="en-US" altLang="en-US" dirty="0"/>
              <a:t>Security Associations</a:t>
            </a:r>
            <a:endParaRPr lang="en-AU" altLang="en-US" dirty="0"/>
          </a:p>
        </p:txBody>
      </p:sp>
      <p:sp>
        <p:nvSpPr>
          <p:cNvPr id="53251" name="Rectangle 3">
            <a:extLst>
              <a:ext uri="{FF2B5EF4-FFF2-40B4-BE49-F238E27FC236}">
                <a16:creationId xmlns:a16="http://schemas.microsoft.com/office/drawing/2014/main" id="{FCF376E4-617B-361E-0D3C-B5A45B969851}"/>
              </a:ext>
            </a:extLst>
          </p:cNvPr>
          <p:cNvSpPr>
            <a:spLocks noGrp="1" noChangeArrowheads="1"/>
          </p:cNvSpPr>
          <p:nvPr>
            <p:ph type="body" idx="1"/>
          </p:nvPr>
        </p:nvSpPr>
        <p:spPr/>
        <p:txBody>
          <a:bodyPr/>
          <a:lstStyle/>
          <a:p>
            <a:pPr>
              <a:lnSpc>
                <a:spcPct val="90000"/>
              </a:lnSpc>
            </a:pPr>
            <a:r>
              <a:rPr lang="en-US" altLang="en-US"/>
              <a:t>a one-way relationship between sender &amp; receiver that affords security for traffic flow</a:t>
            </a:r>
          </a:p>
          <a:p>
            <a:pPr>
              <a:lnSpc>
                <a:spcPct val="90000"/>
              </a:lnSpc>
            </a:pPr>
            <a:r>
              <a:rPr lang="en-US" altLang="en-US"/>
              <a:t>defined by 3 parameters:</a:t>
            </a:r>
          </a:p>
          <a:p>
            <a:pPr lvl="1">
              <a:lnSpc>
                <a:spcPct val="90000"/>
              </a:lnSpc>
            </a:pPr>
            <a:r>
              <a:rPr lang="en-AU" altLang="en-US"/>
              <a:t>Security Parameters Index (SPI)</a:t>
            </a:r>
          </a:p>
          <a:p>
            <a:pPr lvl="1">
              <a:lnSpc>
                <a:spcPct val="90000"/>
              </a:lnSpc>
            </a:pPr>
            <a:r>
              <a:rPr lang="en-AU" altLang="en-US"/>
              <a:t>IP Destination Address</a:t>
            </a:r>
          </a:p>
          <a:p>
            <a:pPr lvl="1">
              <a:lnSpc>
                <a:spcPct val="90000"/>
              </a:lnSpc>
            </a:pPr>
            <a:r>
              <a:rPr lang="en-AU" altLang="en-US"/>
              <a:t>Security Protocol Identifier</a:t>
            </a:r>
          </a:p>
          <a:p>
            <a:pPr>
              <a:lnSpc>
                <a:spcPct val="90000"/>
              </a:lnSpc>
            </a:pPr>
            <a:r>
              <a:rPr lang="en-US" altLang="en-US"/>
              <a:t>has a number of other parameters</a:t>
            </a:r>
          </a:p>
          <a:p>
            <a:pPr lvl="1">
              <a:lnSpc>
                <a:spcPct val="90000"/>
              </a:lnSpc>
            </a:pPr>
            <a:r>
              <a:rPr lang="en-US" altLang="en-US"/>
              <a:t>seq no, AH &amp; EH info, lifetime etc</a:t>
            </a:r>
          </a:p>
          <a:p>
            <a:pPr>
              <a:lnSpc>
                <a:spcPct val="90000"/>
              </a:lnSpc>
            </a:pPr>
            <a:r>
              <a:rPr lang="en-US" altLang="en-US"/>
              <a:t>have a database of Security Associations</a:t>
            </a:r>
            <a:endParaRPr lang="en-AU"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5B315B4-4E95-92B2-C0B6-AC7AB4E78C72}"/>
              </a:ext>
            </a:extLst>
          </p:cNvPr>
          <p:cNvSpPr>
            <a:spLocks noGrp="1" noChangeArrowheads="1"/>
          </p:cNvSpPr>
          <p:nvPr>
            <p:ph type="title"/>
          </p:nvPr>
        </p:nvSpPr>
        <p:spPr>
          <a:xfrm>
            <a:off x="1492624" y="-74145"/>
            <a:ext cx="10515600" cy="1325563"/>
          </a:xfrm>
        </p:spPr>
        <p:txBody>
          <a:bodyPr/>
          <a:lstStyle/>
          <a:p>
            <a:r>
              <a:rPr lang="en-AU" altLang="en-US" dirty="0"/>
              <a:t>Authentication Header (AH)</a:t>
            </a:r>
          </a:p>
        </p:txBody>
      </p:sp>
      <p:sp>
        <p:nvSpPr>
          <p:cNvPr id="54275" name="Rectangle 3">
            <a:extLst>
              <a:ext uri="{FF2B5EF4-FFF2-40B4-BE49-F238E27FC236}">
                <a16:creationId xmlns:a16="http://schemas.microsoft.com/office/drawing/2014/main" id="{97A18223-0A0E-4F78-4238-CF43D8795CBC}"/>
              </a:ext>
            </a:extLst>
          </p:cNvPr>
          <p:cNvSpPr>
            <a:spLocks noGrp="1" noChangeArrowheads="1"/>
          </p:cNvSpPr>
          <p:nvPr>
            <p:ph type="body" idx="1"/>
          </p:nvPr>
        </p:nvSpPr>
        <p:spPr/>
        <p:txBody>
          <a:bodyPr/>
          <a:lstStyle/>
          <a:p>
            <a:r>
              <a:rPr lang="en-US" altLang="en-US"/>
              <a:t>provides support for data integrity &amp; authentication of IP packets</a:t>
            </a:r>
          </a:p>
          <a:p>
            <a:pPr lvl="1"/>
            <a:r>
              <a:rPr lang="en-US" altLang="en-US"/>
              <a:t>end system/router can authenticate user/app</a:t>
            </a:r>
          </a:p>
          <a:p>
            <a:pPr lvl="1"/>
            <a:r>
              <a:rPr lang="en-US" altLang="en-US"/>
              <a:t>prevents address spoofing attacks by tracking sequence numbers</a:t>
            </a:r>
          </a:p>
          <a:p>
            <a:r>
              <a:rPr lang="en-US" altLang="en-US"/>
              <a:t>based on use of a MAC</a:t>
            </a:r>
          </a:p>
          <a:p>
            <a:pPr lvl="1"/>
            <a:r>
              <a:rPr lang="en-US" altLang="en-US"/>
              <a:t>HMAC-MD5-96 or HMAC-SHA-1-96</a:t>
            </a:r>
          </a:p>
          <a:p>
            <a:r>
              <a:rPr lang="en-US" altLang="en-US"/>
              <a:t>parties must share a secret key</a:t>
            </a:r>
            <a:endParaRPr lang="en-AU"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TotalTime>
  <Words>3033</Words>
  <Application>Microsoft Office PowerPoint</Application>
  <PresentationFormat>Widescreen</PresentationFormat>
  <Paragraphs>209</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Helvetica</vt:lpstr>
      <vt:lpstr>Times</vt:lpstr>
      <vt:lpstr>Times New Roman</vt:lpstr>
      <vt:lpstr>Times-Roman</vt:lpstr>
      <vt:lpstr>Office Theme</vt:lpstr>
      <vt:lpstr>PowerPoint Presentation</vt:lpstr>
      <vt:lpstr>IP Security</vt:lpstr>
      <vt:lpstr>IPSec</vt:lpstr>
      <vt:lpstr>IPSec Uses</vt:lpstr>
      <vt:lpstr>Benefits of IPSec</vt:lpstr>
      <vt:lpstr>IP Security Architecture</vt:lpstr>
      <vt:lpstr>IPSec Services</vt:lpstr>
      <vt:lpstr>Security Associations</vt:lpstr>
      <vt:lpstr>Authentication Header (AH)</vt:lpstr>
      <vt:lpstr>Authentication Header</vt:lpstr>
      <vt:lpstr>Transport &amp; Tunnel Modes</vt:lpstr>
      <vt:lpstr>Encapsulating Security Payload (ESP)</vt:lpstr>
      <vt:lpstr>Encapsulating Security Payload</vt:lpstr>
      <vt:lpstr>Transport vs Tunnel Mode ESP</vt:lpstr>
      <vt:lpstr>Combining Security Associations</vt:lpstr>
      <vt:lpstr>Combining Security Associations</vt:lpstr>
      <vt:lpstr>Key Management</vt:lpstr>
      <vt:lpstr>Oakley</vt:lpstr>
      <vt:lpstr>ISAKMP</vt:lpstr>
      <vt:lpstr>ISAKMP</vt:lpstr>
      <vt:lpstr>ISAKMP Payloads &amp; Exchanges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Rajkamal Gupta</cp:lastModifiedBy>
  <cp:revision>83</cp:revision>
  <dcterms:created xsi:type="dcterms:W3CDTF">2020-10-17T09:21:13Z</dcterms:created>
  <dcterms:modified xsi:type="dcterms:W3CDTF">2022-11-11T10:15:12Z</dcterms:modified>
</cp:coreProperties>
</file>