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notesMasterIdLst>
    <p:notesMasterId r:id="rId12"/>
  </p:notesMasterIdLst>
  <p:handoutMasterIdLst>
    <p:handoutMasterId r:id="rId13"/>
  </p:handoutMasterIdLst>
  <p:sldIdLst>
    <p:sldId id="322" r:id="rId3"/>
    <p:sldId id="397" r:id="rId4"/>
    <p:sldId id="407" r:id="rId5"/>
    <p:sldId id="408" r:id="rId6"/>
    <p:sldId id="411" r:id="rId7"/>
    <p:sldId id="398" r:id="rId8"/>
    <p:sldId id="413" r:id="rId9"/>
    <p:sldId id="409" r:id="rId10"/>
    <p:sldId id="410"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2/5/2023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2/5/2023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5" y="0"/>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Rectangle 2"/>
          <p:cNvSpPr>
            <a:spLocks noGrp="1" noChangeArrowheads="1"/>
          </p:cNvSpPr>
          <p:nvPr>
            <p:ph type="ctrTitle"/>
          </p:nvPr>
        </p:nvSpPr>
        <p:spPr>
          <a:xfrm>
            <a:off x="685800" y="2130426"/>
            <a:ext cx="7772400" cy="1470025"/>
          </a:xfrm>
        </p:spPr>
        <p:txBody>
          <a:bodyPr/>
          <a:lstStyle>
            <a:lvl1pPr>
              <a:defRPr sz="4000" b="0">
                <a:effectLst/>
              </a:defRPr>
            </a:lvl1pPr>
          </a:lstStyle>
          <a:p>
            <a:r>
              <a:rPr lang="en-US"/>
              <a:t>Click to edit Master title style</a:t>
            </a:r>
            <a:endParaRPr lang="en-US" dirty="0"/>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r>
              <a:rPr lang="en-US"/>
              <a:t>December 16, 2010</a:t>
            </a:r>
          </a:p>
        </p:txBody>
      </p:sp>
    </p:spTree>
    <p:extLst>
      <p:ext uri="{BB962C8B-B14F-4D97-AF65-F5344CB8AC3E}">
        <p14:creationId xmlns:p14="http://schemas.microsoft.com/office/powerpoint/2010/main" val="39755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67961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1"/>
            <a:ext cx="2057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90601"/>
            <a:ext cx="60198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34162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1"/>
            <a:ext cx="4038600" cy="188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14789"/>
            <a:ext cx="4038600" cy="188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04982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Text Placeholder 2"/>
          <p:cNvSpPr>
            <a:spLocks noGrp="1"/>
          </p:cNvSpPr>
          <p:nvPr>
            <p:ph type="body"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981201"/>
            <a:ext cx="4038600" cy="3916363"/>
          </a:xfrm>
        </p:spPr>
        <p:txBody>
          <a:bodyPr/>
          <a:lstStyle/>
          <a:p>
            <a:pPr lvl="0"/>
            <a:r>
              <a:rPr lang="en-US" noProof="0"/>
              <a:t>Click icon to add media</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50596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1"/>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88665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2/5/2023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val="318272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2/5/2023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val="229839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2/5/2023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val="3101590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2/5/2023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val="255359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2/5/2023</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val="407303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990600"/>
          </a:xfrm>
        </p:spPr>
        <p:txBody>
          <a:bodyPr/>
          <a:lstStyle>
            <a:lvl1pPr>
              <a:defRPr sz="3600" b="0">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5262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2/5/2023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val="2266478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2/5/2023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val="403962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2/5/2023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val="775902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2/5/2023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val="2398520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2/5/2023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val="2124355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2/5/2023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val="403658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90634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9254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26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99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785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783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2954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r>
              <a:rPr lang="en-US"/>
              <a:t>November 8, 2006</a:t>
            </a:r>
          </a:p>
        </p:txBody>
      </p:sp>
      <p:sp>
        <p:nvSpPr>
          <p:cNvPr id="1028" name="Rectangle 2"/>
          <p:cNvSpPr>
            <a:spLocks noGrp="1" noChangeArrowheads="1"/>
          </p:cNvSpPr>
          <p:nvPr>
            <p:ph type="title"/>
          </p:nvPr>
        </p:nvSpPr>
        <p:spPr bwMode="auto">
          <a:xfrm>
            <a:off x="1524000" y="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29"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225" y="-15875"/>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92" r:id="rId1"/>
    <p:sldLayoutId id="2147484393" r:id="rId2"/>
    <p:sldLayoutId id="2147484373" r:id="rId3"/>
    <p:sldLayoutId id="2147484374" r:id="rId4"/>
    <p:sldLayoutId id="2147484394" r:id="rId5"/>
    <p:sldLayoutId id="2147484395" r:id="rId6"/>
    <p:sldLayoutId id="2147484396" r:id="rId7"/>
    <p:sldLayoutId id="2147484397" r:id="rId8"/>
    <p:sldLayoutId id="2147484375" r:id="rId9"/>
    <p:sldLayoutId id="2147484376" r:id="rId10"/>
    <p:sldLayoutId id="2147484377" r:id="rId11"/>
    <p:sldLayoutId id="2147484378" r:id="rId12"/>
    <p:sldLayoutId id="2147484379" r:id="rId13"/>
    <p:sldLayoutId id="2147484380" r:id="rId14"/>
  </p:sldLayoutIdLst>
  <p:hf sldNum="0" hdr="0" dt="0"/>
  <p:txStyles>
    <p:titleStyle>
      <a:lvl1pPr algn="ctr" rtl="0" eaLnBrk="1" fontAlgn="base" hangingPunct="1">
        <a:spcBef>
          <a:spcPct val="0"/>
        </a:spcBef>
        <a:spcAft>
          <a:spcPct val="0"/>
        </a:spcAft>
        <a:defRPr sz="3600">
          <a:solidFill>
            <a:schemeClr val="tx1"/>
          </a:solidFill>
          <a:latin typeface="+mj-lt"/>
          <a:ea typeface="ＭＳ Ｐゴシック" charset="0"/>
          <a:cs typeface="+mj-cs"/>
        </a:defRPr>
      </a:lvl1pPr>
      <a:lvl2pPr algn="ctr" rtl="0" eaLnBrk="1" fontAlgn="base" hangingPunct="1">
        <a:spcBef>
          <a:spcPct val="0"/>
        </a:spcBef>
        <a:spcAft>
          <a:spcPct val="0"/>
        </a:spcAft>
        <a:defRPr sz="3600">
          <a:solidFill>
            <a:schemeClr val="tx1"/>
          </a:solidFill>
          <a:latin typeface="Arial" pitchFamily="34" charset="0"/>
          <a:ea typeface="ＭＳ Ｐゴシック" charset="0"/>
        </a:defRPr>
      </a:lvl2pPr>
      <a:lvl3pPr algn="ctr" rtl="0" eaLnBrk="1" fontAlgn="base" hangingPunct="1">
        <a:spcBef>
          <a:spcPct val="0"/>
        </a:spcBef>
        <a:spcAft>
          <a:spcPct val="0"/>
        </a:spcAft>
        <a:defRPr sz="3600">
          <a:solidFill>
            <a:schemeClr val="tx1"/>
          </a:solidFill>
          <a:latin typeface="Arial" pitchFamily="34" charset="0"/>
          <a:ea typeface="ＭＳ Ｐゴシック" charset="0"/>
        </a:defRPr>
      </a:lvl3pPr>
      <a:lvl4pPr algn="ctr" rtl="0" eaLnBrk="1" fontAlgn="base" hangingPunct="1">
        <a:spcBef>
          <a:spcPct val="0"/>
        </a:spcBef>
        <a:spcAft>
          <a:spcPct val="0"/>
        </a:spcAft>
        <a:defRPr sz="3600">
          <a:solidFill>
            <a:schemeClr val="tx1"/>
          </a:solidFill>
          <a:latin typeface="Arial" pitchFamily="34" charset="0"/>
          <a:ea typeface="ＭＳ Ｐゴシック" charset="0"/>
        </a:defRPr>
      </a:lvl4pPr>
      <a:lvl5pPr algn="ctr" rtl="0" eaLnBrk="1" fontAlgn="base" hangingPunct="1">
        <a:spcBef>
          <a:spcPct val="0"/>
        </a:spcBef>
        <a:spcAft>
          <a:spcPct val="0"/>
        </a:spcAft>
        <a:defRPr sz="3600">
          <a:solidFill>
            <a:schemeClr val="tx1"/>
          </a:solidFill>
          <a:latin typeface="Arial" pitchFamily="34" charset="0"/>
          <a:ea typeface="ＭＳ Ｐゴシック" charset="0"/>
        </a:defRPr>
      </a:lvl5pPr>
      <a:lvl6pPr marL="457200" algn="l" rtl="0" eaLnBrk="1" fontAlgn="base" hangingPunct="1">
        <a:spcBef>
          <a:spcPct val="0"/>
        </a:spcBef>
        <a:spcAft>
          <a:spcPct val="0"/>
        </a:spcAft>
        <a:defRPr sz="4400">
          <a:solidFill>
            <a:schemeClr val="tx2"/>
          </a:solidFill>
          <a:latin typeface="Arial" pitchFamily="34" charset="0"/>
        </a:defRPr>
      </a:lvl6pPr>
      <a:lvl7pPr marL="914400" algn="l" rtl="0" eaLnBrk="1" fontAlgn="base" hangingPunct="1">
        <a:spcBef>
          <a:spcPct val="0"/>
        </a:spcBef>
        <a:spcAft>
          <a:spcPct val="0"/>
        </a:spcAft>
        <a:defRPr sz="4400">
          <a:solidFill>
            <a:schemeClr val="tx2"/>
          </a:solidFill>
          <a:latin typeface="Arial" pitchFamily="34" charset="0"/>
        </a:defRPr>
      </a:lvl7pPr>
      <a:lvl8pPr marL="1371600" algn="l" rtl="0" eaLnBrk="1" fontAlgn="base" hangingPunct="1">
        <a:spcBef>
          <a:spcPct val="0"/>
        </a:spcBef>
        <a:spcAft>
          <a:spcPct val="0"/>
        </a:spcAft>
        <a:defRPr sz="4400">
          <a:solidFill>
            <a:schemeClr val="tx2"/>
          </a:solidFill>
          <a:latin typeface="Arial" pitchFamily="34" charset="0"/>
        </a:defRPr>
      </a:lvl8pPr>
      <a:lvl9pPr marL="1828800" algn="l"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SzPct val="75000"/>
        <a:buBlip>
          <a:blip r:embed="rId17"/>
        </a:buBlip>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SzPct val="65000"/>
        <a:buBlip>
          <a:blip r:embed="rId18"/>
        </a:buBlip>
        <a:defRPr sz="2800">
          <a:solidFill>
            <a:srgbClr val="000050"/>
          </a:solidFill>
          <a:latin typeface="+mn-lt"/>
          <a:ea typeface="ＭＳ Ｐゴシック" charset="0"/>
        </a:defRPr>
      </a:lvl2pPr>
      <a:lvl3pPr marL="1143000" indent="-228600" algn="l" rtl="0" eaLnBrk="1" fontAlgn="base" hangingPunct="1">
        <a:spcBef>
          <a:spcPct val="20000"/>
        </a:spcBef>
        <a:spcAft>
          <a:spcPct val="0"/>
        </a:spcAft>
        <a:buSzPct val="65000"/>
        <a:buBlip>
          <a:blip r:embed="rId19"/>
        </a:buBlip>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2/5/2023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ea typeface="ＭＳ Ｐゴシック" pitchFamily="34" charset="-128"/>
              </a:rPr>
              <a:t>What is Data Science?</a:t>
            </a:r>
          </a:p>
        </p:txBody>
      </p:sp>
      <p:sp>
        <p:nvSpPr>
          <p:cNvPr id="3" name="Content Placeholder 2"/>
          <p:cNvSpPr>
            <a:spLocks noGrp="1"/>
          </p:cNvSpPr>
          <p:nvPr>
            <p:ph idx="1"/>
          </p:nvPr>
        </p:nvSpPr>
        <p:spPr/>
        <p:txBody>
          <a:bodyPr/>
          <a:lstStyle/>
          <a:p>
            <a:pPr>
              <a:defRPr/>
            </a:pPr>
            <a:r>
              <a:rPr lang="en-US" dirty="0">
                <a:ea typeface="+mn-ea"/>
              </a:rPr>
              <a:t>An area that manages, manipulates, extracts, and interprets knowledge from tremendous amount of data</a:t>
            </a:r>
          </a:p>
          <a:p>
            <a:pPr>
              <a:defRPr/>
            </a:pPr>
            <a:r>
              <a:rPr lang="en-US" dirty="0">
                <a:ea typeface="+mn-ea"/>
              </a:rPr>
              <a:t>Data science (DS) is a multidisciplinary field of study with goal to address the challenges in big data</a:t>
            </a:r>
          </a:p>
          <a:p>
            <a:pPr>
              <a:defRPr/>
            </a:pPr>
            <a:r>
              <a:rPr lang="en-US" dirty="0">
                <a:solidFill>
                  <a:srgbClr val="000066"/>
                </a:solidFill>
                <a:ea typeface="+mn-ea"/>
              </a:rPr>
              <a:t>Data science principles apply to all data – big and small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a:t>
            </a:r>
          </a:p>
        </p:txBody>
      </p:sp>
      <p:sp>
        <p:nvSpPr>
          <p:cNvPr id="3" name="Content Placeholder 2"/>
          <p:cNvSpPr>
            <a:spLocks noGrp="1"/>
          </p:cNvSpPr>
          <p:nvPr>
            <p:ph idx="1"/>
          </p:nvPr>
        </p:nvSpPr>
        <p:spPr/>
        <p:txBody>
          <a:bodyPr/>
          <a:lstStyle/>
          <a:p>
            <a:r>
              <a:rPr lang="en-US" sz="2800" dirty="0"/>
              <a:t>Theories and techniques from many fields and disciplines are used to investigate and analyze a large amount of data to help decision makers in many industries such as science, engineering, economics, politics, finance, and education</a:t>
            </a:r>
          </a:p>
          <a:p>
            <a:pPr lvl="1"/>
            <a:r>
              <a:rPr lang="en-US" sz="2400" dirty="0"/>
              <a:t>Computer Science</a:t>
            </a:r>
          </a:p>
          <a:p>
            <a:pPr lvl="2"/>
            <a:r>
              <a:rPr lang="en-US" sz="2000" dirty="0"/>
              <a:t>Pattern recognition, visualization, data warehousing, High performance computing, Databases, AI</a:t>
            </a:r>
          </a:p>
          <a:p>
            <a:pPr lvl="1"/>
            <a:r>
              <a:rPr lang="en-US" sz="2400" dirty="0"/>
              <a:t>Mathematics</a:t>
            </a:r>
          </a:p>
          <a:p>
            <a:pPr lvl="2"/>
            <a:r>
              <a:rPr lang="en-US" sz="2000" dirty="0"/>
              <a:t>Mathematical Modeling</a:t>
            </a:r>
          </a:p>
          <a:p>
            <a:pPr lvl="1"/>
            <a:r>
              <a:rPr lang="en-US" sz="2400" dirty="0"/>
              <a:t>Statistics</a:t>
            </a:r>
          </a:p>
          <a:p>
            <a:pPr lvl="2"/>
            <a:r>
              <a:rPr lang="en-US" sz="2000" dirty="0"/>
              <a:t>Statistical and Stochastic modeling, Probability.</a:t>
            </a:r>
            <a:endParaRPr lang="en-US" dirty="0"/>
          </a:p>
        </p:txBody>
      </p:sp>
    </p:spTree>
    <p:extLst>
      <p:ext uri="{BB962C8B-B14F-4D97-AF65-F5344CB8AC3E}">
        <p14:creationId xmlns:p14="http://schemas.microsoft.com/office/powerpoint/2010/main" val="311024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Data Science</a:t>
            </a:r>
            <a:endParaRPr lang="en-US" altLang="en-US" dirty="0">
              <a:ea typeface="ＭＳ Ｐゴシック" panose="020B0600070205080204" pitchFamily="34" charset="-128"/>
            </a:endParaRPr>
          </a:p>
        </p:txBody>
      </p:sp>
      <p:pic>
        <p:nvPicPr>
          <p:cNvPr id="5"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539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42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Data Science</a:t>
            </a:r>
            <a:endParaRPr lang="en-US" altLang="en-US" dirty="0">
              <a:ea typeface="ＭＳ Ｐゴシック" panose="020B0600070205080204" pitchFamily="34" charset="-128"/>
            </a:endParaRPr>
          </a:p>
        </p:txBody>
      </p:sp>
      <p:pic>
        <p:nvPicPr>
          <p:cNvPr id="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305800" cy="552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66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Examples</a:t>
            </a:r>
          </a:p>
        </p:txBody>
      </p:sp>
      <p:sp>
        <p:nvSpPr>
          <p:cNvPr id="3" name="Content Placeholder 2"/>
          <p:cNvSpPr>
            <a:spLocks noGrp="1"/>
          </p:cNvSpPr>
          <p:nvPr>
            <p:ph idx="1"/>
          </p:nvPr>
        </p:nvSpPr>
        <p:spPr/>
        <p:txBody>
          <a:bodyPr/>
          <a:lstStyle/>
          <a:p>
            <a:r>
              <a:rPr lang="en-US" dirty="0"/>
              <a:t>Companies learn your secrets, shopping patterns, and preferences</a:t>
            </a:r>
          </a:p>
          <a:p>
            <a:pPr lvl="1"/>
            <a:r>
              <a:rPr lang="en-US" dirty="0"/>
              <a:t>For example, can we know if a woman is pregnant, even if she doesn’t want us to know? </a:t>
            </a:r>
            <a:r>
              <a:rPr lang="en-US" dirty="0">
                <a:hlinkClick r:id="rId2"/>
              </a:rPr>
              <a:t>Target case study</a:t>
            </a:r>
            <a:endParaRPr lang="en-US" dirty="0"/>
          </a:p>
          <a:p>
            <a:r>
              <a:rPr lang="en-US" dirty="0"/>
              <a:t>Data Science and election (2008, 2012)</a:t>
            </a:r>
          </a:p>
          <a:p>
            <a:pPr lvl="1"/>
            <a:r>
              <a:rPr lang="en-US" dirty="0"/>
              <a:t>1 million people installed the Obama Facebook app that gave access to info on “friends”</a:t>
            </a:r>
          </a:p>
          <a:p>
            <a:endParaRPr lang="en-US" dirty="0"/>
          </a:p>
        </p:txBody>
      </p:sp>
    </p:spTree>
    <p:extLst>
      <p:ext uri="{BB962C8B-B14F-4D97-AF65-F5344CB8AC3E}">
        <p14:creationId xmlns:p14="http://schemas.microsoft.com/office/powerpoint/2010/main" val="225908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a:t>
            </a:r>
          </a:p>
        </p:txBody>
      </p:sp>
      <p:sp>
        <p:nvSpPr>
          <p:cNvPr id="3" name="Content Placeholder 2"/>
          <p:cNvSpPr>
            <a:spLocks noGrp="1"/>
          </p:cNvSpPr>
          <p:nvPr>
            <p:ph idx="1"/>
          </p:nvPr>
        </p:nvSpPr>
        <p:spPr/>
        <p:txBody>
          <a:bodyPr/>
          <a:lstStyle/>
          <a:p>
            <a:pPr>
              <a:defRPr/>
            </a:pPr>
            <a:r>
              <a:rPr lang="en-US" dirty="0"/>
              <a:t>Data Scientist</a:t>
            </a:r>
          </a:p>
          <a:p>
            <a:pPr lvl="1">
              <a:defRPr/>
            </a:pPr>
            <a:r>
              <a:rPr lang="en-US" dirty="0"/>
              <a:t>The Sexiest Job of the 21</a:t>
            </a:r>
            <a:r>
              <a:rPr lang="en-US" baseline="30000" dirty="0"/>
              <a:t>st</a:t>
            </a:r>
            <a:r>
              <a:rPr lang="en-US" dirty="0"/>
              <a:t> Century</a:t>
            </a:r>
          </a:p>
          <a:p>
            <a:r>
              <a:rPr lang="en-US" dirty="0"/>
              <a:t>They find stories, extract knowledge. They are not reporters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9" y="3561588"/>
            <a:ext cx="4262255" cy="2839212"/>
          </a:xfrm>
          <a:prstGeom prst="rect">
            <a:avLst/>
          </a:prstGeom>
        </p:spPr>
      </p:pic>
    </p:spTree>
    <p:extLst>
      <p:ext uri="{BB962C8B-B14F-4D97-AF65-F5344CB8AC3E}">
        <p14:creationId xmlns:p14="http://schemas.microsoft.com/office/powerpoint/2010/main" val="176450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a:t>
            </a:r>
          </a:p>
        </p:txBody>
      </p:sp>
      <p:sp>
        <p:nvSpPr>
          <p:cNvPr id="3" name="Content Placeholder 2"/>
          <p:cNvSpPr>
            <a:spLocks noGrp="1"/>
          </p:cNvSpPr>
          <p:nvPr>
            <p:ph idx="1"/>
          </p:nvPr>
        </p:nvSpPr>
        <p:spPr/>
        <p:txBody>
          <a:bodyPr/>
          <a:lstStyle/>
          <a:p>
            <a:r>
              <a:rPr lang="en-US" dirty="0"/>
              <a:t>Data scientists are the key to realizing the opportunities presented by big data. They bring structure to it, find compelling patterns in it, and advise executives on the implications for products, processes, and decisions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4419600"/>
            <a:ext cx="2714625" cy="1685925"/>
          </a:xfrm>
          <a:prstGeom prst="rect">
            <a:avLst/>
          </a:prstGeom>
        </p:spPr>
      </p:pic>
    </p:spTree>
    <p:extLst>
      <p:ext uri="{BB962C8B-B14F-4D97-AF65-F5344CB8AC3E}">
        <p14:creationId xmlns:p14="http://schemas.microsoft.com/office/powerpoint/2010/main" val="249449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00200" y="-76200"/>
            <a:ext cx="6477000" cy="990600"/>
          </a:xfrm>
        </p:spPr>
        <p:txBody>
          <a:bodyPr/>
          <a:lstStyle/>
          <a:p>
            <a:r>
              <a:rPr lang="en-US" dirty="0"/>
              <a:t>What do Data Scientists do</a:t>
            </a:r>
            <a:r>
              <a:rPr lang="en-US" altLang="en-US" dirty="0"/>
              <a:t>?</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a:t>National Security</a:t>
            </a:r>
          </a:p>
          <a:p>
            <a:pPr algn="just"/>
            <a:r>
              <a:rPr lang="en-US" sz="2800" dirty="0"/>
              <a:t>Cyber Security</a:t>
            </a:r>
          </a:p>
          <a:p>
            <a:pPr algn="just"/>
            <a:r>
              <a:rPr lang="en-US" sz="2800" dirty="0"/>
              <a:t>Business Analytics</a:t>
            </a:r>
          </a:p>
          <a:p>
            <a:pPr algn="just"/>
            <a:r>
              <a:rPr lang="en-US" sz="2800" dirty="0"/>
              <a:t>Engineering </a:t>
            </a:r>
          </a:p>
          <a:p>
            <a:pPr algn="just"/>
            <a:r>
              <a:rPr lang="en-US" sz="2800" dirty="0"/>
              <a:t>Healthcare </a:t>
            </a:r>
          </a:p>
          <a:p>
            <a:pPr algn="just"/>
            <a:r>
              <a:rPr lang="en-US" sz="2800" dirty="0"/>
              <a:t>And more ….</a:t>
            </a:r>
          </a:p>
          <a:p>
            <a:pPr marL="0" indent="0" algn="just">
              <a:buNone/>
            </a:pPr>
            <a:endParaRPr lang="en-US" sz="2800" dirty="0"/>
          </a:p>
          <a:p>
            <a:pPr algn="just"/>
            <a:endParaRPr lang="en-US" sz="2800" dirty="0"/>
          </a:p>
          <a:p>
            <a:pPr algn="just"/>
            <a:endParaRPr lang="en-US" sz="2800" dirty="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65270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71600" y="0"/>
            <a:ext cx="7467600" cy="990600"/>
          </a:xfrm>
        </p:spPr>
        <p:txBody>
          <a:bodyPr/>
          <a:lstStyle/>
          <a:p>
            <a:r>
              <a:rPr lang="en-US" altLang="en-US" dirty="0"/>
              <a:t>Concentration in Data Science</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a:t>Mathematics and Applied Mathematics</a:t>
            </a:r>
          </a:p>
          <a:p>
            <a:pPr algn="just"/>
            <a:r>
              <a:rPr lang="en-US" sz="2800" dirty="0"/>
              <a:t>Applied Statistics/Data Analysis</a:t>
            </a:r>
          </a:p>
          <a:p>
            <a:pPr algn="just"/>
            <a:r>
              <a:rPr lang="en-US" sz="2800" dirty="0"/>
              <a:t>Solid Programming Skills (R, Python, Julia, SQL)</a:t>
            </a:r>
          </a:p>
          <a:p>
            <a:pPr algn="just"/>
            <a:r>
              <a:rPr lang="en-US" sz="2800" dirty="0"/>
              <a:t>Data Mining</a:t>
            </a:r>
          </a:p>
          <a:p>
            <a:pPr algn="just"/>
            <a:r>
              <a:rPr lang="en-US" sz="2800" dirty="0"/>
              <a:t>Data Base Storage and Management</a:t>
            </a:r>
          </a:p>
          <a:p>
            <a:pPr algn="just"/>
            <a:r>
              <a:rPr lang="en-US" sz="2800" dirty="0"/>
              <a:t>Machine Learning and discovery</a:t>
            </a:r>
          </a:p>
          <a:p>
            <a:pPr marL="0" indent="0" algn="just">
              <a:buNone/>
            </a:pPr>
            <a:endParaRPr lang="en-US" sz="2800" dirty="0"/>
          </a:p>
          <a:p>
            <a:pPr algn="just"/>
            <a:endParaRPr lang="en-US" sz="2800" dirty="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970351281"/>
      </p:ext>
    </p:extLst>
  </p:cSld>
  <p:clrMapOvr>
    <a:masterClrMapping/>
  </p:clrMapOvr>
</p:sld>
</file>

<file path=ppt/theme/theme1.xml><?xml version="1.0" encoding="utf-8"?>
<a:theme xmlns:a="http://schemas.openxmlformats.org/drawingml/2006/main" name="DataScienc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158</TotalTime>
  <Words>309</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Calibri</vt:lpstr>
      <vt:lpstr>DataScience</vt:lpstr>
      <vt:lpstr>Custom Design</vt:lpstr>
      <vt:lpstr>What is Data Science?</vt:lpstr>
      <vt:lpstr>What is Data Science?</vt:lpstr>
      <vt:lpstr>Data Science</vt:lpstr>
      <vt:lpstr>Data Science</vt:lpstr>
      <vt:lpstr>Real Life Examples</vt:lpstr>
      <vt:lpstr>Data Scientists</vt:lpstr>
      <vt:lpstr>Data Scientists</vt:lpstr>
      <vt:lpstr>What do Data Scientists do?</vt:lpstr>
      <vt:lpstr>Concentration in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kal;Kamal Al Nasr</dc:creator>
  <cp:lastModifiedBy>Biswa Sahoo</cp:lastModifiedBy>
  <cp:revision>23</cp:revision>
  <dcterms:created xsi:type="dcterms:W3CDTF">2015-03-22T23:49:48Z</dcterms:created>
  <dcterms:modified xsi:type="dcterms:W3CDTF">2023-02-05T04:49:25Z</dcterms:modified>
</cp:coreProperties>
</file>