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000" noProof="1"/>
          </a:p>
          <a:p>
            <a:r>
              <a:rPr lang="en-US" altLang="en-US" sz="4000" noProof="1"/>
              <a:t>Substitution &amp; Transposition Ciphers</a:t>
            </a:r>
            <a:endParaRPr lang="en-US" alt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F398-AA68-4D71-A511-B73129E0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71" y="294103"/>
            <a:ext cx="5669132" cy="6558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1B4D-7CD7-4235-8778-3F898BDA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987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Cryptanalysis </a:t>
            </a:r>
          </a:p>
          <a:p>
            <a:r>
              <a:rPr lang="en-IN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Substitution ciphers</a:t>
            </a:r>
            <a:endParaRPr lang="en-IN" sz="3200" dirty="0"/>
          </a:p>
          <a:p>
            <a:r>
              <a:rPr lang="en-US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Transposition ciphers </a:t>
            </a:r>
          </a:p>
          <a:p>
            <a:r>
              <a:rPr lang="en-US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Stereography </a:t>
            </a:r>
          </a:p>
          <a:p>
            <a:r>
              <a:rPr lang="en-US" sz="200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Stream </a:t>
            </a:r>
            <a:r>
              <a:rPr lang="en-US" sz="2000">
                <a:latin typeface="Tahoma" panose="020B0604030504040204" pitchFamily="34" charset="0"/>
                <a:ea typeface="Times New Roman" panose="02020603050405020304" pitchFamily="18" charset="0"/>
              </a:rPr>
              <a:t>&amp; </a:t>
            </a:r>
            <a:r>
              <a:rPr lang="en-US" sz="200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Block </a:t>
            </a:r>
            <a:r>
              <a:rPr lang="en-US" sz="2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ciphers</a:t>
            </a:r>
          </a:p>
        </p:txBody>
      </p:sp>
    </p:spTree>
    <p:extLst>
      <p:ext uri="{BB962C8B-B14F-4D97-AF65-F5344CB8AC3E}">
        <p14:creationId xmlns:p14="http://schemas.microsoft.com/office/powerpoint/2010/main" val="4183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27BA-0E20-4FE1-A5A1-2B6BEFFD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2" y="276346"/>
            <a:ext cx="9702553" cy="6202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Secret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610C-9815-4B61-8134-9DEBD8B8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61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Both encryption and decryption keys are the same and are kept  secret</a:t>
            </a:r>
          </a:p>
          <a:p>
            <a:r>
              <a:rPr lang="en-US" dirty="0"/>
              <a:t>The secret key	must be known at both ends to perform encryption or  decryption (Fig)</a:t>
            </a:r>
          </a:p>
          <a:p>
            <a:r>
              <a:rPr lang="en-US" dirty="0"/>
              <a:t>Secret Key algorithms are fast and they are used for  encrypting\decrypting high volume data</a:t>
            </a:r>
          </a:p>
          <a:p>
            <a:r>
              <a:rPr lang="en-US" dirty="0"/>
              <a:t>Secret key cryptography is classified into two types</a:t>
            </a:r>
          </a:p>
          <a:p>
            <a:pPr lvl="1"/>
            <a:r>
              <a:rPr lang="en-IN" dirty="0"/>
              <a:t>Block Ciphers</a:t>
            </a:r>
          </a:p>
          <a:p>
            <a:pPr lvl="1"/>
            <a:r>
              <a:rPr lang="en-IN" dirty="0"/>
              <a:t>Stream Ciphers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2F91F-3D1D-4E43-AA3D-08E32470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1" y="4620401"/>
            <a:ext cx="7856739" cy="17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1EBD-4DE9-4380-99A2-E1750FB2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35" y="116551"/>
            <a:ext cx="9880107" cy="6824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C421-0D26-4F66-A0E9-59F480E1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stream cipher is a type of symmetric encryption in which input data is encrypted one bit (sometime one byte) at a time</a:t>
            </a:r>
          </a:p>
          <a:p>
            <a:r>
              <a:rPr lang="en-US" dirty="0"/>
              <a:t>Examples of stream ciphers include SEAL, TWOPRIME, RC4, A5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B6A6F-2D4D-4044-BB8C-73167DFE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86" y="1757409"/>
            <a:ext cx="8039100" cy="16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3900-95BF-4A77-8D32-80620EB4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0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encrypt plaintext stream</a:t>
            </a:r>
          </a:p>
          <a:p>
            <a:pPr marL="914400" lvl="2" indent="0">
              <a:buNone/>
            </a:pPr>
            <a:r>
              <a:rPr lang="en-US" sz="2400" dirty="0"/>
              <a:t>– A random set of bits is generated from a seed key, called keystream which is as long as the message</a:t>
            </a:r>
          </a:p>
          <a:p>
            <a:pPr marL="914400" lvl="2" indent="0">
              <a:buNone/>
            </a:pPr>
            <a:r>
              <a:rPr lang="en-US" sz="2400" dirty="0"/>
              <a:t>– Keystream bits are added modulo 2 to plaintext to form the ciphertext stream</a:t>
            </a:r>
          </a:p>
          <a:p>
            <a:r>
              <a:rPr lang="en-US" dirty="0"/>
              <a:t>To decrypt ciphertext stream</a:t>
            </a:r>
          </a:p>
          <a:p>
            <a:pPr marL="914400" lvl="2" indent="0">
              <a:buNone/>
            </a:pPr>
            <a:r>
              <a:rPr lang="en-US" sz="2400" dirty="0"/>
              <a:t>– use the same seed key to generate the same keystream used in encryption</a:t>
            </a:r>
          </a:p>
          <a:p>
            <a:pPr marL="914400" lvl="2" indent="0">
              <a:buNone/>
            </a:pPr>
            <a:r>
              <a:rPr lang="en-US" sz="2400" dirty="0"/>
              <a:t>– Add the keystream modulo 2 to the ciphertext to retrieve the plaintext</a:t>
            </a:r>
          </a:p>
          <a:p>
            <a:pPr marL="914400" lvl="2" indent="0">
              <a:buNone/>
            </a:pPr>
            <a:r>
              <a:rPr lang="en-US" sz="2400" dirty="0"/>
              <a:t>– i.e. C = P ꚛ K </a:t>
            </a:r>
            <a:r>
              <a:rPr lang="en-I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400" dirty="0"/>
              <a:t> C ꚛ K = (P ꚛ K) ꚛ K = P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453D23-B5A8-45AD-9072-E93758B8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35" y="116551"/>
            <a:ext cx="9880107" cy="6824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Stream Ciphers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95133-AC59-40CB-AEBA-C7D2DE68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8" y="1324345"/>
            <a:ext cx="11029950" cy="12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1B22-E969-402A-B4DD-A896A572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block cipher is a type of symmetric encryption which operates on blocks of data. Modern block ciphers typically use a block length of 128 bits or more</a:t>
            </a:r>
          </a:p>
          <a:p>
            <a:r>
              <a:rPr lang="en-US" dirty="0"/>
              <a:t>Examples of block ciphers include DES, AES, RC6, and IDEA</a:t>
            </a:r>
          </a:p>
          <a:p>
            <a:r>
              <a:rPr lang="en-US" dirty="0"/>
              <a:t>A block cipher breaks message into fixed sized blocks</a:t>
            </a:r>
          </a:p>
          <a:p>
            <a:r>
              <a:rPr lang="en-US" dirty="0"/>
              <a:t>Takes one block (plaintext) at a time and transform it into another block of the same length using a user provided secret key</a:t>
            </a:r>
          </a:p>
          <a:p>
            <a:r>
              <a:rPr lang="en-US" dirty="0"/>
              <a:t>Decryption is performed by applying the reverse transformation to the ciphertext block using the same secret key</a:t>
            </a:r>
          </a:p>
          <a:p>
            <a:r>
              <a:rPr lang="en-US" dirty="0"/>
              <a:t>Most symmetric block ciphers are based on a Feistel Cipher Structure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43353-9959-4AA1-A5AE-1394AFF5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35" y="116551"/>
            <a:ext cx="9880107" cy="6824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Block Ciphers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469BE-8878-45A7-A0E4-9D33E99B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1325592"/>
            <a:ext cx="10274931" cy="17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8C20-1025-45F8-BFFE-6D9214DA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cryptography, confusion and diffusion are two properties of the operation of a secure cipher which were identified by Shannon in his paper, "Communication Theory of Secrecy Systems" published in 1949</a:t>
            </a:r>
          </a:p>
          <a:p>
            <a:r>
              <a:rPr lang="en-US" dirty="0"/>
              <a:t>Confusion refers to making the relationship between the key and the ciphertext as complex and involved as possible</a:t>
            </a:r>
          </a:p>
          <a:p>
            <a:pPr lvl="1"/>
            <a:r>
              <a:rPr lang="en-US" sz="2800" dirty="0"/>
              <a:t>Substitution is one of the mechanism for primarily confusion</a:t>
            </a:r>
            <a:endParaRPr lang="en-US" dirty="0"/>
          </a:p>
          <a:p>
            <a:r>
              <a:rPr lang="en-US" dirty="0"/>
              <a:t>Diffusion refers to the property that redundancy in the statistics of the plaintext is "dissipated" in the statistics of the ciphertext</a:t>
            </a:r>
          </a:p>
          <a:p>
            <a:r>
              <a:rPr lang="en-US" dirty="0"/>
              <a:t>Transposition (Permutation) is a technique for diffusion</a:t>
            </a:r>
          </a:p>
          <a:p>
            <a:r>
              <a:rPr lang="en-US" dirty="0"/>
              <a:t>Associate dependency of bits of the output to the bits of input</a:t>
            </a:r>
          </a:p>
          <a:p>
            <a:r>
              <a:rPr lang="en-US" dirty="0"/>
              <a:t>In a cipher with good diffusion, flipping an input bit should change each output bit with a probability of one half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29DBB9-5D70-4969-A535-0062AD7E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35" y="116551"/>
            <a:ext cx="9880107" cy="6824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Shannon’s theory of confusion and diffusion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485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Contents</vt:lpstr>
      <vt:lpstr>Secret Key Cryptography</vt:lpstr>
      <vt:lpstr>Stream Ciphers</vt:lpstr>
      <vt:lpstr>Stream Ciphers</vt:lpstr>
      <vt:lpstr>Block Ciphers</vt:lpstr>
      <vt:lpstr> Shannon’s theory of confusion and diffusion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39</cp:revision>
  <dcterms:created xsi:type="dcterms:W3CDTF">2020-10-17T09:21:13Z</dcterms:created>
  <dcterms:modified xsi:type="dcterms:W3CDTF">2022-09-13T04:17:59Z</dcterms:modified>
</cp:coreProperties>
</file>