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70" r:id="rId3"/>
    <p:sldId id="259" r:id="rId4"/>
    <p:sldId id="260" r:id="rId5"/>
    <p:sldId id="263" r:id="rId6"/>
    <p:sldId id="262" r:id="rId7"/>
    <p:sldId id="261" r:id="rId8"/>
    <p:sldId id="266" r:id="rId9"/>
    <p:sldId id="265" r:id="rId10"/>
    <p:sldId id="267" r:id="rId11"/>
    <p:sldId id="264"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C892D-E268-475E-84AA-79BADED44ADE}" type="datetimeFigureOut">
              <a:rPr lang="en-US" smtClean="0"/>
              <a:t>02-Dec-22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56666-DB93-42AB-9578-257E1AF384FF}" type="slidenum">
              <a:rPr lang="en-US" smtClean="0"/>
              <a:t>‹#›</a:t>
            </a:fld>
            <a:endParaRPr lang="en-US"/>
          </a:p>
        </p:txBody>
      </p:sp>
    </p:spTree>
    <p:extLst>
      <p:ext uri="{BB962C8B-B14F-4D97-AF65-F5344CB8AC3E}">
        <p14:creationId xmlns:p14="http://schemas.microsoft.com/office/powerpoint/2010/main" val="3162433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4791-8448-4F0C-A4C9-08D624C4E4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636FB6-CF85-43C1-9C03-79A0303AC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B09FD-2613-40E3-8D99-1EB989D2F481}"/>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5" name="Footer Placeholder 4">
            <a:extLst>
              <a:ext uri="{FF2B5EF4-FFF2-40B4-BE49-F238E27FC236}">
                <a16:creationId xmlns:a16="http://schemas.microsoft.com/office/drawing/2014/main" id="{D565DC81-71C6-49DA-9256-67F67D835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97457-6F4A-4857-B97F-449F57C76E80}"/>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214811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E932-C6BA-4ADA-BA37-7AEF467E24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E5D77-BC56-469D-8451-33DE9CAB7E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40029-8DDB-494E-A2AB-21285CBA66C4}"/>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5" name="Footer Placeholder 4">
            <a:extLst>
              <a:ext uri="{FF2B5EF4-FFF2-40B4-BE49-F238E27FC236}">
                <a16:creationId xmlns:a16="http://schemas.microsoft.com/office/drawing/2014/main" id="{29DE1EF3-04C4-4DDF-ABE5-BF27E684A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7F5C5-FE6D-4332-A88E-BEC3C5A55337}"/>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190508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C1604-3FE0-40CA-A847-5B28CEAF07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8C2F75-DC0E-485D-96F3-35C7295E25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D91DF-4C72-41B4-BC69-0746267DC57B}"/>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5" name="Footer Placeholder 4">
            <a:extLst>
              <a:ext uri="{FF2B5EF4-FFF2-40B4-BE49-F238E27FC236}">
                <a16:creationId xmlns:a16="http://schemas.microsoft.com/office/drawing/2014/main" id="{DE13D5E3-DC6F-4BD2-A134-D4F23DAA6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BBD7A-C05A-4B99-80E7-E1B4B4961B0C}"/>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127886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3C35-4AA3-457C-9047-8B3E68D89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202C5A-B414-44D1-8DE2-1A77724F25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3E7BE-36A4-42C2-8E0D-4AF175CB04ED}"/>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5" name="Footer Placeholder 4">
            <a:extLst>
              <a:ext uri="{FF2B5EF4-FFF2-40B4-BE49-F238E27FC236}">
                <a16:creationId xmlns:a16="http://schemas.microsoft.com/office/drawing/2014/main" id="{8B52EAE5-1632-4EE7-8CCD-D41940E14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28DE4-AB52-4D45-8CCF-0E1F4F12C752}"/>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134527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0BBF-A445-4070-B0AE-E7FCBDF6E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C42977-D16A-4DAE-9ECC-E43F3D8AE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F75D7F-F28B-4CF7-A43A-38A79FDBB68B}"/>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5" name="Footer Placeholder 4">
            <a:extLst>
              <a:ext uri="{FF2B5EF4-FFF2-40B4-BE49-F238E27FC236}">
                <a16:creationId xmlns:a16="http://schemas.microsoft.com/office/drawing/2014/main" id="{0911B93C-00A1-4D3F-B280-62D044D67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8FCB2-2DC8-4A8F-AFDC-315AAA341591}"/>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370241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A279-5D11-40B6-A425-B4F99A1EC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10948-D01B-43FB-9A0D-4B3BC016B1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EE86B-6917-48F3-A5D9-5C069620CB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E6305A-39BE-4FF5-B7C8-B2E052D47822}"/>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6" name="Footer Placeholder 5">
            <a:extLst>
              <a:ext uri="{FF2B5EF4-FFF2-40B4-BE49-F238E27FC236}">
                <a16:creationId xmlns:a16="http://schemas.microsoft.com/office/drawing/2014/main" id="{A271D271-C134-4513-BA35-2A2D53A62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0E587-CB04-458B-9824-327F8F2A5AC9}"/>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422363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5136-289D-4221-B29C-94DFC367C6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3D71A9-B963-43C9-8AAC-0BBE937EA3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D0A7D-96CF-4FF4-B8E9-31B763A582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21535E-C51B-4130-BA23-08E09125B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ED1D2-86D5-4884-828F-2FF8BFF74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7BC604-1F79-40B8-9CD0-C4CCE49A91C3}"/>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8" name="Footer Placeholder 7">
            <a:extLst>
              <a:ext uri="{FF2B5EF4-FFF2-40B4-BE49-F238E27FC236}">
                <a16:creationId xmlns:a16="http://schemas.microsoft.com/office/drawing/2014/main" id="{1F078AD4-852E-4B8D-A6D6-C8997B926C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D42FBA-01E0-4D4D-8A26-76038B4C436E}"/>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256200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FEEE-0285-41BC-B8A2-9D16769D0E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F943AC-7F5E-4ED6-BA47-605B72DD564C}"/>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4" name="Footer Placeholder 3">
            <a:extLst>
              <a:ext uri="{FF2B5EF4-FFF2-40B4-BE49-F238E27FC236}">
                <a16:creationId xmlns:a16="http://schemas.microsoft.com/office/drawing/2014/main" id="{952C2E37-0A01-4E68-9386-F5FFB636C5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95373C-9E33-4B5E-B108-FC9B365DD8B2}"/>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177199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4383E6-2D40-4C0C-9C4B-8CBD1C9AAF68}"/>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3" name="Footer Placeholder 2">
            <a:extLst>
              <a:ext uri="{FF2B5EF4-FFF2-40B4-BE49-F238E27FC236}">
                <a16:creationId xmlns:a16="http://schemas.microsoft.com/office/drawing/2014/main" id="{529831AE-F5F9-43A6-975D-852464524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07B4C9-95DA-4AA0-9CAB-5A54CF947A4B}"/>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250236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BB6B-0C6C-45B8-8C78-676EB2562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59D091-859F-44D9-BF8A-CF4FE8131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476535-5701-4F6C-9012-74D46C730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8E812-6A3E-4BDA-B2A8-AA4811DC6633}"/>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6" name="Footer Placeholder 5">
            <a:extLst>
              <a:ext uri="{FF2B5EF4-FFF2-40B4-BE49-F238E27FC236}">
                <a16:creationId xmlns:a16="http://schemas.microsoft.com/office/drawing/2014/main" id="{C22B5726-5A04-4EDF-AE6D-CAD4F8B84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A7A6E-D924-4A35-8A89-379C7918AD3D}"/>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3680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FB2D-2B0D-4983-90A5-531033A68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FF0228-7957-4747-9A2D-32E535215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59D0F2-23A7-4A67-9EE6-4DFA3F36D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F79A1-06ED-4540-AF00-B60010742DAB}"/>
              </a:ext>
            </a:extLst>
          </p:cNvPr>
          <p:cNvSpPr>
            <a:spLocks noGrp="1"/>
          </p:cNvSpPr>
          <p:nvPr>
            <p:ph type="dt" sz="half" idx="10"/>
          </p:nvPr>
        </p:nvSpPr>
        <p:spPr/>
        <p:txBody>
          <a:bodyPr/>
          <a:lstStyle/>
          <a:p>
            <a:fld id="{DF9729F8-C210-4AD1-819D-B6F357F24F35}" type="datetimeFigureOut">
              <a:rPr lang="en-US" smtClean="0"/>
              <a:t>02-Dec-22</a:t>
            </a:fld>
            <a:endParaRPr lang="en-US"/>
          </a:p>
        </p:txBody>
      </p:sp>
      <p:sp>
        <p:nvSpPr>
          <p:cNvPr id="6" name="Footer Placeholder 5">
            <a:extLst>
              <a:ext uri="{FF2B5EF4-FFF2-40B4-BE49-F238E27FC236}">
                <a16:creationId xmlns:a16="http://schemas.microsoft.com/office/drawing/2014/main" id="{DA9DD0F2-FA19-4796-AA10-FAB510C54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48EB8-D8BE-4FF8-890E-2BFFA77C46FB}"/>
              </a:ext>
            </a:extLst>
          </p:cNvPr>
          <p:cNvSpPr>
            <a:spLocks noGrp="1"/>
          </p:cNvSpPr>
          <p:nvPr>
            <p:ph type="sldNum" sz="quarter" idx="12"/>
          </p:nvPr>
        </p:nvSpPr>
        <p:spPr/>
        <p:txBody>
          <a:bodyPr/>
          <a:lstStyle/>
          <a:p>
            <a:fld id="{42BE7FC1-C614-4C19-9EC1-394FD9EA4E96}" type="slidenum">
              <a:rPr lang="en-US" smtClean="0"/>
              <a:t>‹#›</a:t>
            </a:fld>
            <a:endParaRPr lang="en-US"/>
          </a:p>
        </p:txBody>
      </p:sp>
    </p:spTree>
    <p:extLst>
      <p:ext uri="{BB962C8B-B14F-4D97-AF65-F5344CB8AC3E}">
        <p14:creationId xmlns:p14="http://schemas.microsoft.com/office/powerpoint/2010/main" val="158835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3DDB0-B666-4254-9A6A-442A90881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B97290-4120-42B1-BEC6-6A3B06F8A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240AC-E334-4733-BE5C-07C39A510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729F8-C210-4AD1-819D-B6F357F24F35}" type="datetimeFigureOut">
              <a:rPr lang="en-US" smtClean="0"/>
              <a:t>02-Dec-22</a:t>
            </a:fld>
            <a:endParaRPr lang="en-US"/>
          </a:p>
        </p:txBody>
      </p:sp>
      <p:sp>
        <p:nvSpPr>
          <p:cNvPr id="5" name="Footer Placeholder 4">
            <a:extLst>
              <a:ext uri="{FF2B5EF4-FFF2-40B4-BE49-F238E27FC236}">
                <a16:creationId xmlns:a16="http://schemas.microsoft.com/office/drawing/2014/main" id="{27F1A414-6B85-43F8-ACEB-C25B8A267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BE0848-37A9-415E-9FEC-B5C0B75E6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E7FC1-C614-4C19-9EC1-394FD9EA4E96}" type="slidenum">
              <a:rPr lang="en-US" smtClean="0"/>
              <a:t>‹#›</a:t>
            </a:fld>
            <a:endParaRPr lang="en-US"/>
          </a:p>
        </p:txBody>
      </p:sp>
    </p:spTree>
    <p:extLst>
      <p:ext uri="{BB962C8B-B14F-4D97-AF65-F5344CB8AC3E}">
        <p14:creationId xmlns:p14="http://schemas.microsoft.com/office/powerpoint/2010/main" val="2186930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cartesian-tree-sort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F056F0DE-6063-41FB-87A7-2BA6E48B5881}"/>
              </a:ext>
            </a:extLst>
          </p:cNvPr>
          <p:cNvSpPr txBox="1">
            <a:spLocks noChangeArrowheads="1"/>
          </p:cNvSpPr>
          <p:nvPr/>
        </p:nvSpPr>
        <p:spPr bwMode="auto">
          <a:xfrm>
            <a:off x="420825" y="-8996"/>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extBox 5">
            <a:extLst>
              <a:ext uri="{FF2B5EF4-FFF2-40B4-BE49-F238E27FC236}">
                <a16:creationId xmlns:a16="http://schemas.microsoft.com/office/drawing/2014/main" id="{18191086-0F53-450A-8EC1-D9C2E2919FB8}"/>
              </a:ext>
            </a:extLst>
          </p:cNvPr>
          <p:cNvSpPr txBox="1"/>
          <p:nvPr/>
        </p:nvSpPr>
        <p:spPr>
          <a:xfrm>
            <a:off x="-31633" y="1013696"/>
            <a:ext cx="1195391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0" i="0" dirty="0">
                <a:solidFill>
                  <a:srgbClr val="212529"/>
                </a:solidFill>
                <a:effectLst/>
                <a:latin typeface="Poppins" panose="00000500000000000000" pitchFamily="2" charset="0"/>
              </a:rPr>
              <a:t>  </a:t>
            </a:r>
            <a:r>
              <a:rPr lang="en-US" sz="3600" b="1" i="0" u="sng" dirty="0">
                <a:solidFill>
                  <a:schemeClr val="accent1">
                    <a:lumMod val="50000"/>
                  </a:schemeClr>
                </a:solidFill>
                <a:effectLst/>
                <a:latin typeface="Poppins" panose="00000500000000000000" pitchFamily="2" charset="0"/>
              </a:rPr>
              <a:t>BCSE2361</a:t>
            </a:r>
            <a:r>
              <a:rPr lang="en-US" sz="3600" b="1" u="sng" dirty="0">
                <a:solidFill>
                  <a:schemeClr val="accent1">
                    <a:lumMod val="50000"/>
                  </a:schemeClr>
                </a:solidFill>
                <a:latin typeface="Apple Chancery" panose="03020702040506060504" pitchFamily="66" charset="-79"/>
                <a:cs typeface="Apple Chancery" panose="03020702040506060504" pitchFamily="66" charset="-79"/>
              </a:rPr>
              <a:t>      </a:t>
            </a:r>
          </a:p>
          <a:p>
            <a:pPr algn="ctr"/>
            <a:r>
              <a:rPr lang="en-US" sz="3600" b="0" i="0" dirty="0">
                <a:solidFill>
                  <a:srgbClr val="212529"/>
                </a:solidFill>
                <a:effectLst/>
                <a:latin typeface="Poppins" panose="00000500000000000000" pitchFamily="2" charset="0"/>
              </a:rPr>
              <a:t> </a:t>
            </a:r>
            <a:r>
              <a:rPr lang="en-US" sz="3600" b="1" i="0" u="sng" dirty="0">
                <a:solidFill>
                  <a:schemeClr val="accent1">
                    <a:lumMod val="50000"/>
                  </a:schemeClr>
                </a:solidFill>
                <a:effectLst/>
                <a:latin typeface="Poppins" panose="00000500000000000000" pitchFamily="2" charset="0"/>
              </a:rPr>
              <a:t>DATA STRUCTURES &amp; ALGORITHMS</a:t>
            </a:r>
            <a:endParaRPr lang="en-US" sz="3600" b="1" u="sng" dirty="0">
              <a:solidFill>
                <a:schemeClr val="accent1">
                  <a:lumMod val="50000"/>
                </a:schemeClr>
              </a:solidFill>
              <a:latin typeface="Apple Chancery" panose="03020702040506060504" pitchFamily="66" charset="-79"/>
              <a:cs typeface="Apple Chancery" panose="03020702040506060504" pitchFamily="66" charset="-79"/>
            </a:endParaRPr>
          </a:p>
        </p:txBody>
      </p:sp>
      <p:sp>
        <p:nvSpPr>
          <p:cNvPr id="4" name="TextBox 7">
            <a:extLst>
              <a:ext uri="{FF2B5EF4-FFF2-40B4-BE49-F238E27FC236}">
                <a16:creationId xmlns:a16="http://schemas.microsoft.com/office/drawing/2014/main" id="{6DE351D5-37D9-4B8A-9004-B5BA47433E61}"/>
              </a:ext>
            </a:extLst>
          </p:cNvPr>
          <p:cNvSpPr txBox="1"/>
          <p:nvPr/>
        </p:nvSpPr>
        <p:spPr>
          <a:xfrm>
            <a:off x="3194966" y="4758348"/>
            <a:ext cx="536241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u="sng" dirty="0">
                <a:solidFill>
                  <a:schemeClr val="accent1">
                    <a:lumMod val="50000"/>
                  </a:schemeClr>
                </a:solidFill>
                <a:latin typeface="Apple Chancery" panose="03020702040506060504" pitchFamily="66" charset="-79"/>
                <a:cs typeface="Apple Chancery" panose="03020702040506060504" pitchFamily="66" charset="-79"/>
              </a:rPr>
              <a:t>Session 2022-2023</a:t>
            </a:r>
            <a:endParaRPr lang="en-US" sz="2800" b="1" u="sng" dirty="0">
              <a:solidFill>
                <a:schemeClr val="accent1">
                  <a:lumMod val="50000"/>
                </a:schemeClr>
              </a:solidFill>
              <a:latin typeface="Apple Chancery" panose="03020702040506060504" pitchFamily="66" charset="-79"/>
              <a:cs typeface="Apple Chancery" panose="03020702040506060504" pitchFamily="66" charset="-79"/>
              <a:sym typeface="Wingdings" panose="05000000000000000000" pitchFamily="2" charset="2"/>
            </a:endParaRPr>
          </a:p>
        </p:txBody>
      </p:sp>
      <p:sp>
        <p:nvSpPr>
          <p:cNvPr id="5" name="Title 1">
            <a:extLst>
              <a:ext uri="{FF2B5EF4-FFF2-40B4-BE49-F238E27FC236}">
                <a16:creationId xmlns:a16="http://schemas.microsoft.com/office/drawing/2014/main" id="{75254D10-3CCB-4FAF-A10C-2179074B31E8}"/>
              </a:ext>
            </a:extLst>
          </p:cNvPr>
          <p:cNvSpPr txBox="1">
            <a:spLocks noChangeArrowheads="1"/>
          </p:cNvSpPr>
          <p:nvPr/>
        </p:nvSpPr>
        <p:spPr>
          <a:xfrm>
            <a:off x="175079" y="83396"/>
            <a:ext cx="12191999" cy="908720"/>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5400" b="1" i="0" u="none" strike="noStrike" kern="1200" cap="none" spc="0" normalizeH="0" baseline="0" noProof="0" dirty="0">
                <a:ln>
                  <a:noFill/>
                </a:ln>
                <a:solidFill>
                  <a:schemeClr val="bg1"/>
                </a:solidFill>
                <a:effectLst/>
                <a:uLnTx/>
                <a:uFillTx/>
                <a:latin typeface="Tinos"/>
                <a:ea typeface="+mj-ea"/>
                <a:cs typeface="+mj-cs"/>
              </a:rPr>
              <a:t>CAT-III</a:t>
            </a:r>
            <a:endParaRPr kumimoji="0" lang="zh-CN" altLang="en-US" sz="5400"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10">
            <a:extLst>
              <a:ext uri="{FF2B5EF4-FFF2-40B4-BE49-F238E27FC236}">
                <a16:creationId xmlns:a16="http://schemas.microsoft.com/office/drawing/2014/main" id="{1D780F98-D680-4BAF-AFE8-68DB4BA9B2E7}"/>
              </a:ext>
            </a:extLst>
          </p:cNvPr>
          <p:cNvSpPr txBox="1"/>
          <p:nvPr/>
        </p:nvSpPr>
        <p:spPr>
          <a:xfrm>
            <a:off x="3170403" y="4187212"/>
            <a:ext cx="5314851"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u="sng" dirty="0">
                <a:solidFill>
                  <a:schemeClr val="accent1">
                    <a:lumMod val="50000"/>
                  </a:schemeClr>
                </a:solidFill>
                <a:latin typeface="Apple Chancery" panose="03020702040506060504" pitchFamily="66" charset="-79"/>
                <a:cs typeface="Apple Chancery" panose="03020702040506060504" pitchFamily="66" charset="-79"/>
              </a:rPr>
              <a:t>Semester: III Section:6</a:t>
            </a:r>
            <a:endParaRPr lang="en-US" sz="2400" b="1" u="sng" dirty="0">
              <a:solidFill>
                <a:schemeClr val="accent1">
                  <a:lumMod val="50000"/>
                </a:schemeClr>
              </a:solidFill>
              <a:latin typeface="Apple Chancery" panose="03020702040506060504" pitchFamily="66" charset="-79"/>
              <a:cs typeface="Apple Chancery" panose="03020702040506060504" pitchFamily="66" charset="-79"/>
              <a:sym typeface="Wingdings" panose="05000000000000000000" pitchFamily="2" charset="2"/>
            </a:endParaRPr>
          </a:p>
        </p:txBody>
      </p:sp>
      <p:sp>
        <p:nvSpPr>
          <p:cNvPr id="7" name="TextBox 11">
            <a:extLst>
              <a:ext uri="{FF2B5EF4-FFF2-40B4-BE49-F238E27FC236}">
                <a16:creationId xmlns:a16="http://schemas.microsoft.com/office/drawing/2014/main" id="{00EF1E03-3C49-48D2-83A6-AE83943DAAD3}"/>
              </a:ext>
            </a:extLst>
          </p:cNvPr>
          <p:cNvSpPr txBox="1"/>
          <p:nvPr/>
        </p:nvSpPr>
        <p:spPr>
          <a:xfrm>
            <a:off x="2455662" y="2214025"/>
            <a:ext cx="669357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i="1" dirty="0">
                <a:solidFill>
                  <a:srgbClr val="C00000"/>
                </a:solidFill>
                <a:latin typeface="Apple Chancery" panose="03020702040506060504" pitchFamily="66" charset="-79"/>
                <a:cs typeface="Apple Chancery" panose="03020702040506060504" pitchFamily="66" charset="-79"/>
              </a:rPr>
              <a:t>Prepared by:</a:t>
            </a:r>
          </a:p>
          <a:p>
            <a:pPr algn="ctr"/>
            <a:endParaRPr lang="en-US" b="1" dirty="0">
              <a:solidFill>
                <a:srgbClr val="C00000"/>
              </a:solidFill>
              <a:latin typeface="Arial" panose="020B0604020202020204" pitchFamily="34" charset="0"/>
              <a:cs typeface="Apple Chancery" panose="03020702040506060504" pitchFamily="66" charset="-79"/>
            </a:endParaRPr>
          </a:p>
          <a:p>
            <a:pPr lvl="4"/>
            <a:r>
              <a:rPr lang="en-US" b="1" i="1" dirty="0">
                <a:solidFill>
                  <a:srgbClr val="C00000"/>
                </a:solidFill>
                <a:latin typeface="Calibri" panose="020F0502020204030204" pitchFamily="34" charset="0"/>
                <a:cs typeface="Calibri" panose="020F0502020204030204" pitchFamily="34" charset="0"/>
              </a:rPr>
              <a:t>NEERAJ SINGH   : 21SCSE1011675</a:t>
            </a:r>
          </a:p>
          <a:p>
            <a:pPr lvl="4"/>
            <a:r>
              <a:rPr lang="en-US" b="1" i="1" dirty="0">
                <a:solidFill>
                  <a:srgbClr val="C00000"/>
                </a:solidFill>
                <a:latin typeface="Calibri" panose="020F0502020204030204" pitchFamily="34" charset="0"/>
                <a:cs typeface="Calibri" panose="020F0502020204030204" pitchFamily="34" charset="0"/>
              </a:rPr>
              <a:t>NITIN KUMAR    : 21SCSE1011671</a:t>
            </a:r>
          </a:p>
          <a:p>
            <a:pPr lvl="4"/>
            <a:r>
              <a:rPr lang="en-US" b="1" i="0" dirty="0">
                <a:solidFill>
                  <a:srgbClr val="C00000"/>
                </a:solidFill>
                <a:effectLst/>
                <a:latin typeface="Calibri" panose="020F0502020204030204" pitchFamily="34" charset="0"/>
                <a:cs typeface="Calibri" panose="020F0502020204030204" pitchFamily="34" charset="0"/>
              </a:rPr>
              <a:t>RADHESHYAM   : 21SCSE1011633</a:t>
            </a:r>
            <a:endParaRPr lang="en-US" b="1" i="1" dirty="0">
              <a:solidFill>
                <a:srgbClr val="C00000"/>
              </a:solidFill>
              <a:latin typeface="Calibri" panose="020F0502020204030204" pitchFamily="34" charset="0"/>
              <a:cs typeface="Calibri" panose="020F0502020204030204" pitchFamily="34" charset="0"/>
            </a:endParaRPr>
          </a:p>
          <a:p>
            <a:pPr algn="ctr"/>
            <a:endParaRPr lang="en-US" b="1" i="1" dirty="0">
              <a:solidFill>
                <a:srgbClr val="C00000"/>
              </a:solidFill>
              <a:latin typeface="Apple Chancery" panose="03020702040506060504" pitchFamily="66" charset="-79"/>
              <a:cs typeface="Apple Chancery" panose="03020702040506060504" pitchFamily="66" charset="-79"/>
            </a:endParaRPr>
          </a:p>
          <a:p>
            <a:pPr algn="ctr"/>
            <a:endParaRPr lang="en-US" b="1" i="1" dirty="0">
              <a:solidFill>
                <a:srgbClr val="C00000"/>
              </a:solidFill>
              <a:latin typeface="Apple Chancery" panose="03020702040506060504" pitchFamily="66" charset="-79"/>
              <a:cs typeface="Apple Chancery" panose="03020702040506060504" pitchFamily="66" charset="-79"/>
            </a:endParaRPr>
          </a:p>
        </p:txBody>
      </p:sp>
      <p:sp>
        <p:nvSpPr>
          <p:cNvPr id="8" name="Slide Number Placeholder 13">
            <a:extLst>
              <a:ext uri="{FF2B5EF4-FFF2-40B4-BE49-F238E27FC236}">
                <a16:creationId xmlns:a16="http://schemas.microsoft.com/office/drawing/2014/main" id="{7FBE86CC-4A7E-4C00-9790-0021E8D5C879}"/>
              </a:ext>
            </a:extLst>
          </p:cNvPr>
          <p:cNvSpPr>
            <a:spLocks noGrp="1"/>
          </p:cNvSpPr>
          <p:nvPr/>
        </p:nvSpPr>
        <p:spPr>
          <a:xfrm>
            <a:off x="8459925" y="613304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B3F5DA-0F3F-FF46-BDE9-7495294E9A04}" type="slidenum">
              <a:rPr lang="en-US" smtClean="0"/>
              <a:pPr/>
              <a:t>1</a:t>
            </a:fld>
            <a:endParaRPr lang="en-US"/>
          </a:p>
        </p:txBody>
      </p:sp>
      <p:pic>
        <p:nvPicPr>
          <p:cNvPr id="9" name="Picture 8">
            <a:extLst>
              <a:ext uri="{FF2B5EF4-FFF2-40B4-BE49-F238E27FC236}">
                <a16:creationId xmlns:a16="http://schemas.microsoft.com/office/drawing/2014/main" id="{48EB6133-446D-4A91-8597-B4591EDBD02D}"/>
              </a:ext>
            </a:extLst>
          </p:cNvPr>
          <p:cNvPicPr>
            <a:picLocks noChangeAspect="1" noChangeArrowheads="1"/>
          </p:cNvPicPr>
          <p:nvPr/>
        </p:nvPicPr>
        <p:blipFill>
          <a:blip r:embed="rId2"/>
          <a:srcRect/>
          <a:stretch>
            <a:fillRect/>
          </a:stretch>
        </p:blipFill>
        <p:spPr bwMode="auto">
          <a:xfrm>
            <a:off x="3615111" y="5533488"/>
            <a:ext cx="4522125" cy="1293936"/>
          </a:xfrm>
          <a:prstGeom prst="rect">
            <a:avLst/>
          </a:prstGeom>
          <a:noFill/>
        </p:spPr>
      </p:pic>
      <p:sp>
        <p:nvSpPr>
          <p:cNvPr id="10" name="TextBox 9">
            <a:extLst>
              <a:ext uri="{FF2B5EF4-FFF2-40B4-BE49-F238E27FC236}">
                <a16:creationId xmlns:a16="http://schemas.microsoft.com/office/drawing/2014/main" id="{B050AE59-0691-41D2-80CD-49973E0F0064}"/>
              </a:ext>
            </a:extLst>
          </p:cNvPr>
          <p:cNvSpPr txBox="1"/>
          <p:nvPr/>
        </p:nvSpPr>
        <p:spPr>
          <a:xfrm>
            <a:off x="8507488" y="5980257"/>
            <a:ext cx="3746675" cy="369332"/>
          </a:xfrm>
          <a:prstGeom prst="rect">
            <a:avLst/>
          </a:prstGeom>
          <a:noFill/>
        </p:spPr>
        <p:txBody>
          <a:bodyPr wrap="square" rtlCol="0">
            <a:spAutoFit/>
          </a:bodyPr>
          <a:lstStyle/>
          <a:p>
            <a:r>
              <a:rPr lang="en-US" b="1" dirty="0">
                <a:solidFill>
                  <a:srgbClr val="C00000"/>
                </a:solidFill>
              </a:rPr>
              <a:t>SUBMITTED TO:</a:t>
            </a:r>
            <a:r>
              <a:rPr lang="en-US" b="1" i="0" dirty="0">
                <a:solidFill>
                  <a:srgbClr val="C00000"/>
                </a:solidFill>
                <a:effectLst/>
                <a:latin typeface="Poppins" panose="00000500000000000000" pitchFamily="2" charset="0"/>
              </a:rPr>
              <a:t> </a:t>
            </a:r>
            <a:r>
              <a:rPr lang="en-US" b="1" i="0" dirty="0">
                <a:solidFill>
                  <a:srgbClr val="C00000"/>
                </a:solidFill>
                <a:effectLst/>
              </a:rPr>
              <a:t>Dr. Arvind Dagur Sir</a:t>
            </a:r>
            <a:endParaRPr lang="en-US" b="1" dirty="0">
              <a:solidFill>
                <a:srgbClr val="C00000"/>
              </a:solidFill>
            </a:endParaRPr>
          </a:p>
        </p:txBody>
      </p:sp>
    </p:spTree>
    <p:extLst>
      <p:ext uri="{BB962C8B-B14F-4D97-AF65-F5344CB8AC3E}">
        <p14:creationId xmlns:p14="http://schemas.microsoft.com/office/powerpoint/2010/main" val="198001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F3A51E0C-86C2-447C-8D2B-69E67B0DD694}"/>
              </a:ext>
            </a:extLst>
          </p:cNvPr>
          <p:cNvPicPr>
            <a:picLocks noChangeAspect="1"/>
          </p:cNvPicPr>
          <p:nvPr/>
        </p:nvPicPr>
        <p:blipFill>
          <a:blip r:embed="rId2"/>
          <a:stretch>
            <a:fillRect/>
          </a:stretch>
        </p:blipFill>
        <p:spPr>
          <a:xfrm>
            <a:off x="2447437" y="2716099"/>
            <a:ext cx="7011378" cy="1629002"/>
          </a:xfrm>
          <a:prstGeom prst="rect">
            <a:avLst/>
          </a:prstGeom>
        </p:spPr>
      </p:pic>
      <p:sp>
        <p:nvSpPr>
          <p:cNvPr id="8" name="TextBox 7">
            <a:extLst>
              <a:ext uri="{FF2B5EF4-FFF2-40B4-BE49-F238E27FC236}">
                <a16:creationId xmlns:a16="http://schemas.microsoft.com/office/drawing/2014/main" id="{4D163DA3-A3CF-49B3-8B3C-9064C08755FD}"/>
              </a:ext>
            </a:extLst>
          </p:cNvPr>
          <p:cNvSpPr txBox="1"/>
          <p:nvPr/>
        </p:nvSpPr>
        <p:spPr>
          <a:xfrm>
            <a:off x="5284719" y="1146113"/>
            <a:ext cx="1622560" cy="584775"/>
          </a:xfrm>
          <a:prstGeom prst="rect">
            <a:avLst/>
          </a:prstGeom>
          <a:noFill/>
        </p:spPr>
        <p:txBody>
          <a:bodyPr wrap="none" rtlCol="0">
            <a:spAutoFit/>
          </a:bodyPr>
          <a:lstStyle/>
          <a:p>
            <a:r>
              <a:rPr lang="en-US" sz="3200" b="1" dirty="0">
                <a:solidFill>
                  <a:schemeClr val="accent1">
                    <a:lumMod val="50000"/>
                  </a:schemeClr>
                </a:solidFill>
              </a:rPr>
              <a:t>OUTPUT</a:t>
            </a:r>
          </a:p>
        </p:txBody>
      </p:sp>
    </p:spTree>
    <p:extLst>
      <p:ext uri="{BB962C8B-B14F-4D97-AF65-F5344CB8AC3E}">
        <p14:creationId xmlns:p14="http://schemas.microsoft.com/office/powerpoint/2010/main" val="17412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sp>
        <p:nvSpPr>
          <p:cNvPr id="5" name="TextBox 4">
            <a:extLst>
              <a:ext uri="{FF2B5EF4-FFF2-40B4-BE49-F238E27FC236}">
                <a16:creationId xmlns:a16="http://schemas.microsoft.com/office/drawing/2014/main" id="{ABC0E7B9-1B3A-4E79-A527-EC752210F881}"/>
              </a:ext>
            </a:extLst>
          </p:cNvPr>
          <p:cNvSpPr txBox="1"/>
          <p:nvPr/>
        </p:nvSpPr>
        <p:spPr>
          <a:xfrm>
            <a:off x="1052945" y="1570657"/>
            <a:ext cx="10058399" cy="3323987"/>
          </a:xfrm>
          <a:prstGeom prst="rect">
            <a:avLst/>
          </a:prstGeom>
          <a:noFill/>
        </p:spPr>
        <p:txBody>
          <a:bodyPr wrap="square">
            <a:spAutoFit/>
          </a:bodyPr>
          <a:lstStyle/>
          <a:p>
            <a:pPr algn="l" fontAlgn="base"/>
            <a:r>
              <a:rPr lang="en-IN" sz="2400" b="1" i="0" dirty="0">
                <a:solidFill>
                  <a:schemeClr val="accent1">
                    <a:lumMod val="50000"/>
                  </a:schemeClr>
                </a:solidFill>
                <a:effectLst/>
                <a:latin typeface="Calibri" panose="020F0502020204030204" pitchFamily="34" charset="0"/>
                <a:cs typeface="Calibri" panose="020F0502020204030204" pitchFamily="34" charset="0"/>
              </a:rPr>
              <a:t>Time Complexity:</a:t>
            </a:r>
            <a:r>
              <a:rPr lang="en-IN" sz="2400" b="0" i="0" dirty="0">
                <a:solidFill>
                  <a:schemeClr val="accent1">
                    <a:lumMod val="50000"/>
                  </a:schemeClr>
                </a:solidFill>
                <a:effectLst/>
                <a:latin typeface="Calibri" panose="020F0502020204030204" pitchFamily="34" charset="0"/>
                <a:cs typeface="Calibri" panose="020F0502020204030204" pitchFamily="34" charset="0"/>
              </a:rPr>
              <a:t> </a:t>
            </a:r>
          </a:p>
          <a:p>
            <a:pPr algn="l" fontAlgn="base"/>
            <a:endParaRPr lang="en-IN" b="0" i="0" dirty="0">
              <a:solidFill>
                <a:srgbClr val="273239"/>
              </a:solidFill>
              <a:effectLst/>
              <a:latin typeface="Calibri" panose="020F0502020204030204" pitchFamily="34" charset="0"/>
              <a:cs typeface="Calibri" panose="020F0502020204030204" pitchFamily="34" charset="0"/>
            </a:endParaRPr>
          </a:p>
          <a:p>
            <a:pPr lvl="1" fontAlgn="base">
              <a:buFont typeface="Arial" panose="020B0604020202020204" pitchFamily="34" charset="0"/>
              <a:buChar char="•"/>
            </a:pPr>
            <a:r>
              <a:rPr lang="en-IN" b="1" i="0" dirty="0">
                <a:solidFill>
                  <a:srgbClr val="273239"/>
                </a:solidFill>
                <a:effectLst/>
                <a:latin typeface="Calibri" panose="020F0502020204030204" pitchFamily="34" charset="0"/>
                <a:cs typeface="Calibri" panose="020F0502020204030204" pitchFamily="34" charset="0"/>
              </a:rPr>
              <a:t>O(n)</a:t>
            </a:r>
            <a:r>
              <a:rPr lang="en-IN" b="0" i="0" dirty="0">
                <a:solidFill>
                  <a:srgbClr val="273239"/>
                </a:solidFill>
                <a:effectLst/>
                <a:latin typeface="Calibri" panose="020F0502020204030204" pitchFamily="34" charset="0"/>
                <a:cs typeface="Calibri" panose="020F0502020204030204" pitchFamily="34" charset="0"/>
              </a:rPr>
              <a:t> best-case behaviour (when the input data is partially sorted), </a:t>
            </a:r>
          </a:p>
          <a:p>
            <a:pPr lvl="1" fontAlgn="base">
              <a:buFont typeface="Arial" panose="020B0604020202020204" pitchFamily="34" charset="0"/>
              <a:buChar char="•"/>
            </a:pPr>
            <a:r>
              <a:rPr lang="en-IN" b="1" i="0" dirty="0">
                <a:solidFill>
                  <a:srgbClr val="273239"/>
                </a:solidFill>
                <a:effectLst/>
                <a:latin typeface="Calibri" panose="020F0502020204030204" pitchFamily="34" charset="0"/>
                <a:cs typeface="Calibri" panose="020F0502020204030204" pitchFamily="34" charset="0"/>
              </a:rPr>
              <a:t>O(n log n)</a:t>
            </a:r>
            <a:r>
              <a:rPr lang="en-IN" b="0" i="0" dirty="0">
                <a:solidFill>
                  <a:srgbClr val="273239"/>
                </a:solidFill>
                <a:effectLst/>
                <a:latin typeface="Calibri" panose="020F0502020204030204" pitchFamily="34" charset="0"/>
                <a:cs typeface="Calibri" panose="020F0502020204030204" pitchFamily="34" charset="0"/>
              </a:rPr>
              <a:t> worst-case behavior (when the input data is not partially sorted) </a:t>
            </a:r>
          </a:p>
          <a:p>
            <a:pPr lvl="1" fontAlgn="base">
              <a:buFont typeface="Arial" panose="020B0604020202020204" pitchFamily="34" charset="0"/>
              <a:buChar char="•"/>
            </a:pPr>
            <a:endParaRPr lang="en-IN" b="0" i="0" dirty="0">
              <a:solidFill>
                <a:srgbClr val="273239"/>
              </a:solidFill>
              <a:effectLst/>
              <a:latin typeface="Calibri" panose="020F0502020204030204" pitchFamily="34" charset="0"/>
              <a:cs typeface="Calibri" panose="020F0502020204030204" pitchFamily="34" charset="0"/>
            </a:endParaRPr>
          </a:p>
          <a:p>
            <a:pPr algn="l" fontAlgn="base"/>
            <a:r>
              <a:rPr lang="en-IN" sz="2400" b="1" i="0" dirty="0">
                <a:solidFill>
                  <a:schemeClr val="accent1">
                    <a:lumMod val="50000"/>
                  </a:schemeClr>
                </a:solidFill>
                <a:effectLst/>
                <a:latin typeface="Calibri" panose="020F0502020204030204" pitchFamily="34" charset="0"/>
                <a:cs typeface="Calibri" panose="020F0502020204030204" pitchFamily="34" charset="0"/>
              </a:rPr>
              <a:t>Auxiliary Space : </a:t>
            </a:r>
          </a:p>
          <a:p>
            <a:pPr algn="l" fontAlgn="base"/>
            <a:endParaRPr lang="en-IN" b="1" i="0" dirty="0">
              <a:solidFill>
                <a:srgbClr val="273239"/>
              </a:solidFill>
              <a:effectLst/>
              <a:latin typeface="Calibri" panose="020F0502020204030204" pitchFamily="34" charset="0"/>
              <a:cs typeface="Calibri" panose="020F0502020204030204" pitchFamily="34" charset="0"/>
            </a:endParaRPr>
          </a:p>
          <a:p>
            <a:pPr algn="l" fontAlgn="base"/>
            <a:r>
              <a:rPr lang="en-IN" b="0" i="0" dirty="0">
                <a:solidFill>
                  <a:srgbClr val="273239"/>
                </a:solidFill>
                <a:effectLst/>
                <a:latin typeface="Calibri" panose="020F0502020204030204" pitchFamily="34" charset="0"/>
                <a:cs typeface="Calibri" panose="020F0502020204030204" pitchFamily="34" charset="0"/>
              </a:rPr>
              <a:t>We use a priority queue and a Cartesian tree data structure. Now, at any moment of time the size of the priority queue doesn’t exceeds the size of the input array, as we are constantly pushing and popping the nodes. </a:t>
            </a:r>
            <a:br>
              <a:rPr lang="en-IN" b="0" i="0" dirty="0">
                <a:solidFill>
                  <a:srgbClr val="273239"/>
                </a:solidFill>
                <a:effectLst/>
                <a:latin typeface="Calibri" panose="020F0502020204030204" pitchFamily="34" charset="0"/>
                <a:cs typeface="Calibri" panose="020F0502020204030204" pitchFamily="34" charset="0"/>
              </a:rPr>
            </a:br>
            <a:r>
              <a:rPr lang="en-IN" b="0" i="0" dirty="0">
                <a:solidFill>
                  <a:srgbClr val="273239"/>
                </a:solidFill>
                <a:effectLst/>
                <a:latin typeface="Calibri" panose="020F0502020204030204" pitchFamily="34" charset="0"/>
                <a:cs typeface="Calibri" panose="020F0502020204030204" pitchFamily="34" charset="0"/>
              </a:rPr>
              <a:t>Hence we are using O(n) auxiliary space. </a:t>
            </a:r>
          </a:p>
        </p:txBody>
      </p:sp>
    </p:spTree>
    <p:extLst>
      <p:ext uri="{BB962C8B-B14F-4D97-AF65-F5344CB8AC3E}">
        <p14:creationId xmlns:p14="http://schemas.microsoft.com/office/powerpoint/2010/main" val="396343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sp>
        <p:nvSpPr>
          <p:cNvPr id="4" name="TextBox 3">
            <a:extLst>
              <a:ext uri="{FF2B5EF4-FFF2-40B4-BE49-F238E27FC236}">
                <a16:creationId xmlns:a16="http://schemas.microsoft.com/office/drawing/2014/main" id="{AEBF1BE4-09C3-4989-8E31-58FD99A23499}"/>
              </a:ext>
            </a:extLst>
          </p:cNvPr>
          <p:cNvSpPr txBox="1"/>
          <p:nvPr/>
        </p:nvSpPr>
        <p:spPr>
          <a:xfrm>
            <a:off x="571501" y="1588654"/>
            <a:ext cx="2052100" cy="584775"/>
          </a:xfrm>
          <a:prstGeom prst="rect">
            <a:avLst/>
          </a:prstGeom>
          <a:noFill/>
        </p:spPr>
        <p:txBody>
          <a:bodyPr wrap="none" rtlCol="0">
            <a:spAutoFit/>
          </a:bodyPr>
          <a:lstStyle/>
          <a:p>
            <a:r>
              <a:rPr lang="en-US" sz="3200" b="1" dirty="0">
                <a:solidFill>
                  <a:schemeClr val="accent1">
                    <a:lumMod val="50000"/>
                  </a:schemeClr>
                </a:solidFill>
              </a:rPr>
              <a:t>References</a:t>
            </a:r>
          </a:p>
        </p:txBody>
      </p:sp>
      <p:sp>
        <p:nvSpPr>
          <p:cNvPr id="6" name="TextBox 5">
            <a:extLst>
              <a:ext uri="{FF2B5EF4-FFF2-40B4-BE49-F238E27FC236}">
                <a16:creationId xmlns:a16="http://schemas.microsoft.com/office/drawing/2014/main" id="{B08A0BF6-EA12-4BB7-B4A9-9E2E9A007674}"/>
              </a:ext>
            </a:extLst>
          </p:cNvPr>
          <p:cNvSpPr txBox="1"/>
          <p:nvPr/>
        </p:nvSpPr>
        <p:spPr>
          <a:xfrm>
            <a:off x="849745" y="2507117"/>
            <a:ext cx="8036239" cy="646331"/>
          </a:xfrm>
          <a:prstGeom prst="rect">
            <a:avLst/>
          </a:prstGeom>
          <a:noFill/>
        </p:spPr>
        <p:txBody>
          <a:bodyPr wrap="none" rtlCol="0">
            <a:spAutoFit/>
          </a:bodyPr>
          <a:lstStyle/>
          <a:p>
            <a:r>
              <a:rPr lang="en-US" b="1" i="0" dirty="0">
                <a:solidFill>
                  <a:srgbClr val="273239"/>
                </a:solidFill>
                <a:effectLst/>
                <a:latin typeface="sofia-pro"/>
              </a:rPr>
              <a:t>[1]  Cartesian Tree Sorting- </a:t>
            </a:r>
            <a:r>
              <a:rPr lang="en-US" b="1" i="0" dirty="0">
                <a:solidFill>
                  <a:srgbClr val="273239"/>
                </a:solidFill>
                <a:effectLst/>
                <a:latin typeface="sofia-pro"/>
                <a:hlinkClick r:id="rId2"/>
              </a:rPr>
              <a:t>https://www.geeksforgeeks.org/cartesian-tree-sorting/</a:t>
            </a:r>
            <a:endParaRPr lang="en-US" b="1" i="0" dirty="0">
              <a:solidFill>
                <a:srgbClr val="273239"/>
              </a:solidFill>
              <a:effectLst/>
              <a:latin typeface="sofia-pro"/>
            </a:endParaRPr>
          </a:p>
          <a:p>
            <a:endParaRPr lang="en-US" dirty="0"/>
          </a:p>
        </p:txBody>
      </p:sp>
    </p:spTree>
    <p:extLst>
      <p:ext uri="{BB962C8B-B14F-4D97-AF65-F5344CB8AC3E}">
        <p14:creationId xmlns:p14="http://schemas.microsoft.com/office/powerpoint/2010/main" val="258915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sp>
        <p:nvSpPr>
          <p:cNvPr id="4" name="TextBox 3">
            <a:extLst>
              <a:ext uri="{FF2B5EF4-FFF2-40B4-BE49-F238E27FC236}">
                <a16:creationId xmlns:a16="http://schemas.microsoft.com/office/drawing/2014/main" id="{6B7BE49D-A38E-485E-A49C-0A96FC780671}"/>
              </a:ext>
            </a:extLst>
          </p:cNvPr>
          <p:cNvSpPr txBox="1"/>
          <p:nvPr/>
        </p:nvSpPr>
        <p:spPr>
          <a:xfrm>
            <a:off x="4088911" y="2586181"/>
            <a:ext cx="4014176" cy="1015663"/>
          </a:xfrm>
          <a:prstGeom prst="rect">
            <a:avLst/>
          </a:prstGeom>
          <a:noFill/>
        </p:spPr>
        <p:txBody>
          <a:bodyPr wrap="none" rtlCol="0">
            <a:spAutoFit/>
          </a:bodyPr>
          <a:lstStyle/>
          <a:p>
            <a:r>
              <a:rPr lang="en-US" sz="6000" b="1" dirty="0">
                <a:solidFill>
                  <a:srgbClr val="C00000"/>
                </a:solidFill>
              </a:rPr>
              <a:t>THANK YOU</a:t>
            </a:r>
          </a:p>
        </p:txBody>
      </p:sp>
    </p:spTree>
    <p:extLst>
      <p:ext uri="{BB962C8B-B14F-4D97-AF65-F5344CB8AC3E}">
        <p14:creationId xmlns:p14="http://schemas.microsoft.com/office/powerpoint/2010/main" val="403178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F056F0DE-6063-41FB-87A7-2BA6E48B5881}"/>
              </a:ext>
            </a:extLst>
          </p:cNvPr>
          <p:cNvSpPr txBox="1">
            <a:spLocks noChangeArrowheads="1"/>
          </p:cNvSpPr>
          <p:nvPr/>
        </p:nvSpPr>
        <p:spPr bwMode="auto">
          <a:xfrm>
            <a:off x="420825" y="-8996"/>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extBox 5">
            <a:extLst>
              <a:ext uri="{FF2B5EF4-FFF2-40B4-BE49-F238E27FC236}">
                <a16:creationId xmlns:a16="http://schemas.microsoft.com/office/drawing/2014/main" id="{18191086-0F53-450A-8EC1-D9C2E2919FB8}"/>
              </a:ext>
            </a:extLst>
          </p:cNvPr>
          <p:cNvSpPr txBox="1"/>
          <p:nvPr/>
        </p:nvSpPr>
        <p:spPr>
          <a:xfrm>
            <a:off x="-31633" y="1013696"/>
            <a:ext cx="1195391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0" i="0" dirty="0">
                <a:solidFill>
                  <a:srgbClr val="212529"/>
                </a:solidFill>
                <a:effectLst/>
                <a:latin typeface="Poppins" panose="00000500000000000000" pitchFamily="2" charset="0"/>
              </a:rPr>
              <a:t> </a:t>
            </a:r>
            <a:endParaRPr lang="en-US" sz="3600" b="1" u="sng" dirty="0">
              <a:solidFill>
                <a:schemeClr val="accent1">
                  <a:lumMod val="50000"/>
                </a:schemeClr>
              </a:solidFill>
              <a:latin typeface="Apple Chancery" panose="03020702040506060504" pitchFamily="66" charset="-79"/>
              <a:cs typeface="Apple Chancery" panose="03020702040506060504" pitchFamily="66" charset="-79"/>
            </a:endParaRPr>
          </a:p>
        </p:txBody>
      </p:sp>
      <p:sp>
        <p:nvSpPr>
          <p:cNvPr id="5" name="Title 1">
            <a:extLst>
              <a:ext uri="{FF2B5EF4-FFF2-40B4-BE49-F238E27FC236}">
                <a16:creationId xmlns:a16="http://schemas.microsoft.com/office/drawing/2014/main" id="{75254D10-3CCB-4FAF-A10C-2179074B31E8}"/>
              </a:ext>
            </a:extLst>
          </p:cNvPr>
          <p:cNvSpPr txBox="1">
            <a:spLocks noChangeArrowheads="1"/>
          </p:cNvSpPr>
          <p:nvPr/>
        </p:nvSpPr>
        <p:spPr>
          <a:xfrm>
            <a:off x="175079" y="83396"/>
            <a:ext cx="12191999" cy="908720"/>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5400" b="1" i="0" u="none" strike="noStrike" kern="1200" cap="none" spc="0" normalizeH="0" baseline="0" noProof="0" dirty="0">
                <a:ln>
                  <a:noFill/>
                </a:ln>
                <a:solidFill>
                  <a:schemeClr val="bg1"/>
                </a:solidFill>
                <a:effectLst/>
                <a:uLnTx/>
                <a:uFillTx/>
                <a:latin typeface="Tinos"/>
                <a:ea typeface="+mj-ea"/>
                <a:cs typeface="+mj-cs"/>
              </a:rPr>
              <a:t>CAT-III</a:t>
            </a:r>
            <a:endParaRPr kumimoji="0" lang="zh-CN" altLang="en-US" sz="54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Slide Number Placeholder 13">
            <a:extLst>
              <a:ext uri="{FF2B5EF4-FFF2-40B4-BE49-F238E27FC236}">
                <a16:creationId xmlns:a16="http://schemas.microsoft.com/office/drawing/2014/main" id="{7FBE86CC-4A7E-4C00-9790-0021E8D5C879}"/>
              </a:ext>
            </a:extLst>
          </p:cNvPr>
          <p:cNvSpPr>
            <a:spLocks noGrp="1"/>
          </p:cNvSpPr>
          <p:nvPr/>
        </p:nvSpPr>
        <p:spPr>
          <a:xfrm>
            <a:off x="8459925" y="613304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B3F5DA-0F3F-FF46-BDE9-7495294E9A04}" type="slidenum">
              <a:rPr lang="en-US" smtClean="0"/>
              <a:pPr/>
              <a:t>2</a:t>
            </a:fld>
            <a:endParaRPr lang="en-US"/>
          </a:p>
        </p:txBody>
      </p:sp>
      <p:sp>
        <p:nvSpPr>
          <p:cNvPr id="12" name="TextBox 11">
            <a:extLst>
              <a:ext uri="{FF2B5EF4-FFF2-40B4-BE49-F238E27FC236}">
                <a16:creationId xmlns:a16="http://schemas.microsoft.com/office/drawing/2014/main" id="{F271251C-7369-455D-8138-52B9D9E5092B}"/>
              </a:ext>
            </a:extLst>
          </p:cNvPr>
          <p:cNvSpPr txBox="1"/>
          <p:nvPr/>
        </p:nvSpPr>
        <p:spPr>
          <a:xfrm>
            <a:off x="3756887" y="5259529"/>
            <a:ext cx="4678225" cy="584775"/>
          </a:xfrm>
          <a:prstGeom prst="rect">
            <a:avLst/>
          </a:prstGeom>
          <a:noFill/>
        </p:spPr>
        <p:txBody>
          <a:bodyPr wrap="square">
            <a:spAutoFit/>
          </a:bodyPr>
          <a:lstStyle/>
          <a:p>
            <a:pPr algn="l" fontAlgn="base"/>
            <a:r>
              <a:rPr lang="en-US" sz="3200" b="1" i="0" dirty="0">
                <a:solidFill>
                  <a:srgbClr val="C00000"/>
                </a:solidFill>
                <a:effectLst/>
              </a:rPr>
              <a:t>Cartesian Tree Sorting</a:t>
            </a:r>
          </a:p>
        </p:txBody>
      </p:sp>
      <p:sp>
        <p:nvSpPr>
          <p:cNvPr id="13" name="TextBox 12">
            <a:extLst>
              <a:ext uri="{FF2B5EF4-FFF2-40B4-BE49-F238E27FC236}">
                <a16:creationId xmlns:a16="http://schemas.microsoft.com/office/drawing/2014/main" id="{C1E2F00F-91B3-4F9A-9E0C-26F1D3A3D1CA}"/>
              </a:ext>
            </a:extLst>
          </p:cNvPr>
          <p:cNvSpPr txBox="1"/>
          <p:nvPr/>
        </p:nvSpPr>
        <p:spPr>
          <a:xfrm>
            <a:off x="5291667" y="1089715"/>
            <a:ext cx="1450077" cy="707886"/>
          </a:xfrm>
          <a:prstGeom prst="rect">
            <a:avLst/>
          </a:prstGeom>
          <a:noFill/>
        </p:spPr>
        <p:txBody>
          <a:bodyPr wrap="none" rtlCol="0">
            <a:spAutoFit/>
          </a:bodyPr>
          <a:lstStyle/>
          <a:p>
            <a:r>
              <a:rPr lang="en-US" sz="4000" b="1" u="sng" dirty="0">
                <a:solidFill>
                  <a:srgbClr val="C00000"/>
                </a:solidFill>
              </a:rPr>
              <a:t>TOPIC</a:t>
            </a:r>
          </a:p>
        </p:txBody>
      </p:sp>
      <p:pic>
        <p:nvPicPr>
          <p:cNvPr id="1026" name="Picture 2" descr="10 Best Sorting Algorithms You Must Know About">
            <a:extLst>
              <a:ext uri="{FF2B5EF4-FFF2-40B4-BE49-F238E27FC236}">
                <a16:creationId xmlns:a16="http://schemas.microsoft.com/office/drawing/2014/main" id="{46E7BA68-E3D6-48B5-B087-92FA476EB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772" y="1959655"/>
            <a:ext cx="5621866"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60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1255762D-8C81-4EFB-BF90-BA2A50AC20F2}"/>
              </a:ext>
            </a:extLst>
          </p:cNvPr>
          <p:cNvSpPr txBox="1"/>
          <p:nvPr/>
        </p:nvSpPr>
        <p:spPr>
          <a:xfrm>
            <a:off x="4142315" y="1071809"/>
            <a:ext cx="3907368" cy="584775"/>
          </a:xfrm>
          <a:prstGeom prst="rect">
            <a:avLst/>
          </a:prstGeom>
          <a:noFill/>
        </p:spPr>
        <p:txBody>
          <a:bodyPr wrap="square">
            <a:spAutoFit/>
          </a:bodyPr>
          <a:lstStyle/>
          <a:p>
            <a:pPr algn="l" fontAlgn="base"/>
            <a:r>
              <a:rPr lang="en-US" sz="3200" b="1" i="0" dirty="0">
                <a:solidFill>
                  <a:schemeClr val="accent1">
                    <a:lumMod val="50000"/>
                  </a:schemeClr>
                </a:solidFill>
                <a:effectLst/>
              </a:rPr>
              <a:t>Cartesian Tree Sorting</a:t>
            </a:r>
          </a:p>
        </p:txBody>
      </p:sp>
      <p:sp>
        <p:nvSpPr>
          <p:cNvPr id="8" name="TextBox 7">
            <a:extLst>
              <a:ext uri="{FF2B5EF4-FFF2-40B4-BE49-F238E27FC236}">
                <a16:creationId xmlns:a16="http://schemas.microsoft.com/office/drawing/2014/main" id="{8BBBE663-6D3F-47DD-8262-E3C1DFD17B11}"/>
              </a:ext>
            </a:extLst>
          </p:cNvPr>
          <p:cNvSpPr txBox="1"/>
          <p:nvPr/>
        </p:nvSpPr>
        <p:spPr>
          <a:xfrm>
            <a:off x="518583" y="2042550"/>
            <a:ext cx="11154832" cy="3139321"/>
          </a:xfrm>
          <a:prstGeom prst="rect">
            <a:avLst/>
          </a:prstGeom>
          <a:noFill/>
        </p:spPr>
        <p:txBody>
          <a:bodyPr wrap="square">
            <a:spAutoFit/>
          </a:bodyPr>
          <a:lstStyle/>
          <a:p>
            <a:r>
              <a:rPr lang="en-IN" b="1" i="0" dirty="0">
                <a:solidFill>
                  <a:srgbClr val="273239"/>
                </a:solidFill>
                <a:effectLst/>
                <a:latin typeface="urw-din"/>
              </a:rPr>
              <a:t>Cartesian Sort</a:t>
            </a:r>
            <a:r>
              <a:rPr lang="en-IN" b="0" i="0" dirty="0">
                <a:solidFill>
                  <a:srgbClr val="273239"/>
                </a:solidFill>
                <a:effectLst/>
                <a:latin typeface="urw-din"/>
              </a:rPr>
              <a:t> is an Adaptive Sorting as it sorts the data faster if data is partially sorted</a:t>
            </a:r>
          </a:p>
          <a:p>
            <a:endParaRPr lang="en-IN" dirty="0">
              <a:solidFill>
                <a:srgbClr val="273239"/>
              </a:solidFill>
              <a:latin typeface="urw-din"/>
            </a:endParaRPr>
          </a:p>
          <a:p>
            <a:r>
              <a:rPr lang="en-IN" b="0" i="0" dirty="0">
                <a:solidFill>
                  <a:srgbClr val="273239"/>
                </a:solidFill>
                <a:effectLst/>
                <a:latin typeface="urw-din"/>
              </a:rPr>
              <a:t> </a:t>
            </a:r>
            <a:r>
              <a:rPr lang="en-IN" b="0" i="0" dirty="0">
                <a:solidFill>
                  <a:srgbClr val="3C484E"/>
                </a:solidFill>
                <a:effectLst/>
                <a:latin typeface="Arial" panose="020B0604020202020204" pitchFamily="34" charset="0"/>
              </a:rPr>
              <a:t>It needs two data structures: a </a:t>
            </a:r>
            <a:r>
              <a:rPr lang="en-IN" b="1" i="0" dirty="0">
                <a:solidFill>
                  <a:srgbClr val="090A0B"/>
                </a:solidFill>
                <a:effectLst/>
                <a:latin typeface="Arial" panose="020B0604020202020204" pitchFamily="34" charset="0"/>
              </a:rPr>
              <a:t>Cartesian tree</a:t>
            </a:r>
            <a:r>
              <a:rPr lang="en-IN" b="0" i="0" dirty="0">
                <a:solidFill>
                  <a:srgbClr val="3C484E"/>
                </a:solidFill>
                <a:effectLst/>
                <a:latin typeface="Arial" panose="020B0604020202020204" pitchFamily="34" charset="0"/>
              </a:rPr>
              <a:t> and a </a:t>
            </a:r>
            <a:r>
              <a:rPr lang="en-IN" b="1" i="0" dirty="0">
                <a:solidFill>
                  <a:srgbClr val="090A0B"/>
                </a:solidFill>
                <a:effectLst/>
                <a:latin typeface="Arial" panose="020B0604020202020204" pitchFamily="34" charset="0"/>
              </a:rPr>
              <a:t>priority queue</a:t>
            </a:r>
            <a:r>
              <a:rPr lang="en-IN" b="0" i="0" dirty="0">
                <a:solidFill>
                  <a:srgbClr val="3C484E"/>
                </a:solidFill>
                <a:effectLst/>
                <a:latin typeface="Arial" panose="020B0604020202020204" pitchFamily="34" charset="0"/>
              </a:rPr>
              <a:t>. </a:t>
            </a:r>
          </a:p>
          <a:p>
            <a:endParaRPr lang="en-IN" b="0" i="0" dirty="0">
              <a:solidFill>
                <a:srgbClr val="3C484E"/>
              </a:solidFill>
              <a:effectLst/>
              <a:latin typeface="Arial" panose="020B0604020202020204" pitchFamily="34" charset="0"/>
            </a:endParaRPr>
          </a:p>
          <a:p>
            <a:r>
              <a:rPr lang="en-IN" b="0" i="0" dirty="0">
                <a:solidFill>
                  <a:srgbClr val="3C484E"/>
                </a:solidFill>
                <a:effectLst/>
                <a:latin typeface="Arial" panose="020B0604020202020204" pitchFamily="34" charset="0"/>
              </a:rPr>
              <a:t>The algorithm here uses min-heap Cartesian tree to give a sorted sequence. </a:t>
            </a:r>
          </a:p>
          <a:p>
            <a:endParaRPr lang="en-IN" b="0" i="0" dirty="0">
              <a:solidFill>
                <a:srgbClr val="3C484E"/>
              </a:solidFill>
              <a:effectLst/>
              <a:latin typeface="Arial" panose="020B0604020202020204" pitchFamily="34" charset="0"/>
            </a:endParaRPr>
          </a:p>
          <a:p>
            <a:r>
              <a:rPr lang="en-IN" b="0" i="0" dirty="0">
                <a:solidFill>
                  <a:srgbClr val="3C484E"/>
                </a:solidFill>
                <a:effectLst/>
                <a:latin typeface="Arial" panose="020B0604020202020204" pitchFamily="34" charset="0"/>
              </a:rPr>
              <a:t>We can also use max-heap Cartesian tree but that will give a sorted sequence in non-increasing order.</a:t>
            </a:r>
          </a:p>
          <a:p>
            <a:endParaRPr lang="en-IN" b="0" i="0" dirty="0">
              <a:solidFill>
                <a:srgbClr val="3C484E"/>
              </a:solidFill>
              <a:effectLst/>
              <a:latin typeface="Arial" panose="020B0604020202020204" pitchFamily="34" charset="0"/>
            </a:endParaRPr>
          </a:p>
          <a:p>
            <a:r>
              <a:rPr lang="en-IN" b="0" i="0" dirty="0">
                <a:solidFill>
                  <a:srgbClr val="273239"/>
                </a:solidFill>
                <a:effectLst/>
                <a:latin typeface="urw-din"/>
              </a:rPr>
              <a:t> For example consider the array {5, 10, 40, 30, 28}. </a:t>
            </a:r>
          </a:p>
          <a:p>
            <a:endParaRPr lang="en-IN" b="0" i="0" dirty="0">
              <a:solidFill>
                <a:srgbClr val="273239"/>
              </a:solidFill>
              <a:effectLst/>
              <a:latin typeface="urw-din"/>
            </a:endParaRPr>
          </a:p>
          <a:p>
            <a:r>
              <a:rPr lang="en-IN" b="0" i="0" dirty="0">
                <a:solidFill>
                  <a:srgbClr val="273239"/>
                </a:solidFill>
                <a:effectLst/>
                <a:latin typeface="urw-din"/>
              </a:rPr>
              <a:t>The input data is partially sorted too as only one swap between “40” and “28” results in a completely sorted order. </a:t>
            </a:r>
            <a:endParaRPr lang="en-US" dirty="0"/>
          </a:p>
        </p:txBody>
      </p:sp>
    </p:spTree>
    <p:extLst>
      <p:ext uri="{BB962C8B-B14F-4D97-AF65-F5344CB8AC3E}">
        <p14:creationId xmlns:p14="http://schemas.microsoft.com/office/powerpoint/2010/main" val="229899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sp>
        <p:nvSpPr>
          <p:cNvPr id="7" name="TextBox 6">
            <a:extLst>
              <a:ext uri="{FF2B5EF4-FFF2-40B4-BE49-F238E27FC236}">
                <a16:creationId xmlns:a16="http://schemas.microsoft.com/office/drawing/2014/main" id="{64236C02-0023-404D-98D6-008E00F0DE45}"/>
              </a:ext>
            </a:extLst>
          </p:cNvPr>
          <p:cNvSpPr txBox="1"/>
          <p:nvPr/>
        </p:nvSpPr>
        <p:spPr>
          <a:xfrm>
            <a:off x="3784597" y="1053252"/>
            <a:ext cx="4622801" cy="584775"/>
          </a:xfrm>
          <a:prstGeom prst="rect">
            <a:avLst/>
          </a:prstGeom>
          <a:noFill/>
        </p:spPr>
        <p:txBody>
          <a:bodyPr wrap="square">
            <a:spAutoFit/>
          </a:bodyPr>
          <a:lstStyle/>
          <a:p>
            <a:r>
              <a:rPr lang="en-US" sz="3200" b="1" dirty="0">
                <a:solidFill>
                  <a:schemeClr val="accent1">
                    <a:lumMod val="50000"/>
                  </a:schemeClr>
                </a:solidFill>
              </a:rPr>
              <a:t>STEPS USED FOR SORTING</a:t>
            </a:r>
          </a:p>
        </p:txBody>
      </p:sp>
      <p:sp>
        <p:nvSpPr>
          <p:cNvPr id="9" name="TextBox 8">
            <a:extLst>
              <a:ext uri="{FF2B5EF4-FFF2-40B4-BE49-F238E27FC236}">
                <a16:creationId xmlns:a16="http://schemas.microsoft.com/office/drawing/2014/main" id="{E1596ECB-F805-4210-ADB7-D7F68251F9DE}"/>
              </a:ext>
            </a:extLst>
          </p:cNvPr>
          <p:cNvSpPr txBox="1"/>
          <p:nvPr/>
        </p:nvSpPr>
        <p:spPr>
          <a:xfrm>
            <a:off x="169331" y="1962135"/>
            <a:ext cx="7230534" cy="369332"/>
          </a:xfrm>
          <a:prstGeom prst="rect">
            <a:avLst/>
          </a:prstGeom>
          <a:noFill/>
        </p:spPr>
        <p:txBody>
          <a:bodyPr wrap="square">
            <a:spAutoFit/>
          </a:bodyPr>
          <a:lstStyle/>
          <a:p>
            <a:r>
              <a:rPr lang="en-IN" b="1" i="0" dirty="0">
                <a:solidFill>
                  <a:schemeClr val="accent1">
                    <a:lumMod val="50000"/>
                  </a:schemeClr>
                </a:solidFill>
                <a:effectLst/>
                <a:latin typeface="urw-din"/>
              </a:rPr>
              <a:t>Step 1 : </a:t>
            </a:r>
            <a:r>
              <a:rPr lang="en-IN" b="0" i="0" dirty="0">
                <a:solidFill>
                  <a:srgbClr val="273239"/>
                </a:solidFill>
                <a:effectLst/>
                <a:latin typeface="urw-din"/>
              </a:rPr>
              <a:t>Build a (min-heap) </a:t>
            </a:r>
            <a:r>
              <a:rPr lang="en-IN" b="0" i="0" dirty="0">
                <a:effectLst/>
                <a:latin typeface="urw-din"/>
              </a:rPr>
              <a:t>Cartesian Tree</a:t>
            </a:r>
            <a:r>
              <a:rPr lang="en-IN" b="0" i="0" dirty="0">
                <a:solidFill>
                  <a:srgbClr val="273239"/>
                </a:solidFill>
                <a:effectLst/>
                <a:latin typeface="urw-din"/>
              </a:rPr>
              <a:t> from the given input sequence. </a:t>
            </a:r>
            <a:endParaRPr lang="en-US" dirty="0"/>
          </a:p>
        </p:txBody>
      </p:sp>
      <p:pic>
        <p:nvPicPr>
          <p:cNvPr id="1026" name="Picture 2" descr="Lightbox">
            <a:extLst>
              <a:ext uri="{FF2B5EF4-FFF2-40B4-BE49-F238E27FC236}">
                <a16:creationId xmlns:a16="http://schemas.microsoft.com/office/drawing/2014/main" id="{8FAB7AF0-8474-4E6C-8FFD-F642CF23E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295" y="2555377"/>
            <a:ext cx="7209406" cy="295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85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sp>
        <p:nvSpPr>
          <p:cNvPr id="5" name="TextBox 4">
            <a:extLst>
              <a:ext uri="{FF2B5EF4-FFF2-40B4-BE49-F238E27FC236}">
                <a16:creationId xmlns:a16="http://schemas.microsoft.com/office/drawing/2014/main" id="{16741C4E-C2FF-4D73-863E-554EE0ACD665}"/>
              </a:ext>
            </a:extLst>
          </p:cNvPr>
          <p:cNvSpPr txBox="1"/>
          <p:nvPr/>
        </p:nvSpPr>
        <p:spPr>
          <a:xfrm>
            <a:off x="331258" y="1518646"/>
            <a:ext cx="11243735" cy="923330"/>
          </a:xfrm>
          <a:prstGeom prst="rect">
            <a:avLst/>
          </a:prstGeom>
          <a:noFill/>
        </p:spPr>
        <p:txBody>
          <a:bodyPr wrap="square">
            <a:spAutoFit/>
          </a:bodyPr>
          <a:lstStyle/>
          <a:p>
            <a:r>
              <a:rPr lang="en-IN" b="1" i="0" dirty="0">
                <a:solidFill>
                  <a:schemeClr val="accent1">
                    <a:lumMod val="50000"/>
                  </a:schemeClr>
                </a:solidFill>
                <a:effectLst/>
                <a:latin typeface="urw-din"/>
              </a:rPr>
              <a:t>Step 2 : </a:t>
            </a:r>
            <a:r>
              <a:rPr lang="en-IN" b="0" i="0" dirty="0">
                <a:solidFill>
                  <a:srgbClr val="273239"/>
                </a:solidFill>
                <a:effectLst/>
                <a:latin typeface="urw-din"/>
              </a:rPr>
              <a:t>Starting from the root of the built Cartesian Tree, we push the nodes in a priority queue. Then we pop the node at the top of the priority queue and push the children of the popped node in the priority queue in a pre-order manner.</a:t>
            </a:r>
            <a:endParaRPr lang="en-US" dirty="0"/>
          </a:p>
        </p:txBody>
      </p:sp>
      <p:sp>
        <p:nvSpPr>
          <p:cNvPr id="7" name="TextBox 6">
            <a:extLst>
              <a:ext uri="{FF2B5EF4-FFF2-40B4-BE49-F238E27FC236}">
                <a16:creationId xmlns:a16="http://schemas.microsoft.com/office/drawing/2014/main" id="{75B015B7-2996-4A76-95D5-C64E9FDA5A1A}"/>
              </a:ext>
            </a:extLst>
          </p:cNvPr>
          <p:cNvSpPr txBox="1"/>
          <p:nvPr/>
        </p:nvSpPr>
        <p:spPr>
          <a:xfrm>
            <a:off x="1075267" y="2441977"/>
            <a:ext cx="6985000" cy="923330"/>
          </a:xfrm>
          <a:prstGeom prst="rect">
            <a:avLst/>
          </a:prstGeom>
          <a:noFill/>
        </p:spPr>
        <p:txBody>
          <a:bodyPr wrap="square">
            <a:spAutoFit/>
          </a:bodyPr>
          <a:lstStyle/>
          <a:p>
            <a:pPr algn="l" fontAlgn="base">
              <a:buFont typeface="+mj-lt"/>
              <a:buAutoNum type="arabicPeriod"/>
            </a:pPr>
            <a:r>
              <a:rPr lang="en-IN" b="0" i="0" dirty="0">
                <a:solidFill>
                  <a:srgbClr val="273239"/>
                </a:solidFill>
                <a:effectLst/>
                <a:latin typeface="urw-din"/>
              </a:rPr>
              <a:t>Pop the node at the top of the priority queue and add it to a list.</a:t>
            </a:r>
          </a:p>
          <a:p>
            <a:pPr algn="l" fontAlgn="base">
              <a:buFont typeface="+mj-lt"/>
              <a:buAutoNum type="arabicPeriod"/>
            </a:pPr>
            <a:r>
              <a:rPr lang="en-IN" b="0" i="0" dirty="0">
                <a:solidFill>
                  <a:srgbClr val="273239"/>
                </a:solidFill>
                <a:effectLst/>
                <a:latin typeface="urw-din"/>
              </a:rPr>
              <a:t>Push left child of the popped node first (if present).</a:t>
            </a:r>
          </a:p>
          <a:p>
            <a:pPr algn="l" fontAlgn="base">
              <a:buFont typeface="+mj-lt"/>
              <a:buAutoNum type="arabicPeriod"/>
            </a:pPr>
            <a:r>
              <a:rPr lang="en-IN" b="0" i="0" dirty="0">
                <a:solidFill>
                  <a:srgbClr val="273239"/>
                </a:solidFill>
                <a:effectLst/>
                <a:latin typeface="urw-din"/>
              </a:rPr>
              <a:t>Push right child of the popped node next (if present).</a:t>
            </a:r>
          </a:p>
        </p:txBody>
      </p:sp>
      <p:pic>
        <p:nvPicPr>
          <p:cNvPr id="2050" name="Picture 2" descr="Lightbox">
            <a:extLst>
              <a:ext uri="{FF2B5EF4-FFF2-40B4-BE49-F238E27FC236}">
                <a16:creationId xmlns:a16="http://schemas.microsoft.com/office/drawing/2014/main" id="{61E5703E-57C9-4044-8CF8-A959580E0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6" y="3655480"/>
            <a:ext cx="6019363" cy="24688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ghtbox">
            <a:extLst>
              <a:ext uri="{FF2B5EF4-FFF2-40B4-BE49-F238E27FC236}">
                <a16:creationId xmlns:a16="http://schemas.microsoft.com/office/drawing/2014/main" id="{D61ECB66-5792-4B1D-A8EF-2EB7E7E42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637" y="3655480"/>
            <a:ext cx="6019362" cy="246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79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sp>
        <p:nvSpPr>
          <p:cNvPr id="5" name="TextBox 4">
            <a:extLst>
              <a:ext uri="{FF2B5EF4-FFF2-40B4-BE49-F238E27FC236}">
                <a16:creationId xmlns:a16="http://schemas.microsoft.com/office/drawing/2014/main" id="{D85B796D-5DA4-456B-95DA-4FA3A4FB1EE5}"/>
              </a:ext>
            </a:extLst>
          </p:cNvPr>
          <p:cNvSpPr txBox="1"/>
          <p:nvPr/>
        </p:nvSpPr>
        <p:spPr>
          <a:xfrm>
            <a:off x="739199" y="1884693"/>
            <a:ext cx="10427854" cy="3693319"/>
          </a:xfrm>
          <a:prstGeom prst="rect">
            <a:avLst/>
          </a:prstGeom>
          <a:noFill/>
        </p:spPr>
        <p:txBody>
          <a:bodyPr wrap="square">
            <a:spAutoFit/>
          </a:bodyPr>
          <a:lstStyle/>
          <a:p>
            <a:pPr marL="342900" indent="-342900" fontAlgn="base">
              <a:buFont typeface="+mj-lt"/>
              <a:buAutoNum type="arabicPeriod"/>
            </a:pPr>
            <a:r>
              <a:rPr lang="en-IN" b="0" i="0" dirty="0">
                <a:solidFill>
                  <a:srgbClr val="273239"/>
                </a:solidFill>
                <a:effectLst/>
                <a:latin typeface="Calibri" panose="020F0502020204030204" pitchFamily="34" charset="0"/>
                <a:cs typeface="Calibri" panose="020F0502020204030204" pitchFamily="34" charset="0"/>
              </a:rPr>
              <a:t>Construct a Cartesian tree for given sequence.</a:t>
            </a:r>
          </a:p>
          <a:p>
            <a:pPr marL="342900" indent="-342900" fontAlgn="base">
              <a:buFont typeface="+mj-lt"/>
              <a:buAutoNum type="arabicPeriod"/>
            </a:pPr>
            <a:endParaRPr lang="en-IN" b="0" i="0" dirty="0">
              <a:solidFill>
                <a:srgbClr val="273239"/>
              </a:solidFill>
              <a:effectLst/>
              <a:latin typeface="Calibri" panose="020F0502020204030204" pitchFamily="34" charset="0"/>
              <a:cs typeface="Calibri" panose="020F0502020204030204" pitchFamily="34" charset="0"/>
            </a:endParaRPr>
          </a:p>
          <a:p>
            <a:pPr marL="342900" indent="-342900" fontAlgn="base">
              <a:buFont typeface="+mj-lt"/>
              <a:buAutoNum type="arabicPeriod"/>
            </a:pPr>
            <a:r>
              <a:rPr lang="en-IN" b="0" i="0" dirty="0">
                <a:solidFill>
                  <a:srgbClr val="273239"/>
                </a:solidFill>
                <a:effectLst/>
                <a:latin typeface="Calibri" panose="020F0502020204030204" pitchFamily="34" charset="0"/>
                <a:cs typeface="Calibri" panose="020F0502020204030204" pitchFamily="34" charset="0"/>
              </a:rPr>
              <a:t>Create a priority queue, at first having only the root of Cartesian tree.</a:t>
            </a:r>
          </a:p>
          <a:p>
            <a:pPr marL="342900" indent="-342900" fontAlgn="base">
              <a:buFont typeface="+mj-lt"/>
              <a:buAutoNum type="arabicPeriod"/>
            </a:pPr>
            <a:endParaRPr lang="en-IN" b="0" i="0" dirty="0">
              <a:solidFill>
                <a:srgbClr val="273239"/>
              </a:solidFill>
              <a:effectLst/>
              <a:latin typeface="Calibri" panose="020F0502020204030204" pitchFamily="34" charset="0"/>
              <a:cs typeface="Calibri" panose="020F0502020204030204" pitchFamily="34" charset="0"/>
            </a:endParaRPr>
          </a:p>
          <a:p>
            <a:pPr marL="342900" indent="-342900" fontAlgn="base">
              <a:buFont typeface="+mj-lt"/>
              <a:buAutoNum type="arabicPeriod"/>
            </a:pPr>
            <a:r>
              <a:rPr lang="en-IN" b="0" i="0" dirty="0">
                <a:solidFill>
                  <a:srgbClr val="273239"/>
                </a:solidFill>
                <a:effectLst/>
                <a:latin typeface="Calibri" panose="020F0502020204030204" pitchFamily="34" charset="0"/>
                <a:cs typeface="Calibri" panose="020F0502020204030204" pitchFamily="34" charset="0"/>
              </a:rPr>
              <a:t>Pop the minimum value x from the priority queue</a:t>
            </a:r>
          </a:p>
          <a:p>
            <a:pPr marL="342900" indent="-342900" fontAlgn="base">
              <a:buFont typeface="+mj-lt"/>
              <a:buAutoNum type="arabicPeriod"/>
            </a:pPr>
            <a:endParaRPr lang="en-IN" b="0" i="0" dirty="0">
              <a:solidFill>
                <a:srgbClr val="273239"/>
              </a:solidFill>
              <a:effectLst/>
              <a:latin typeface="Calibri" panose="020F0502020204030204" pitchFamily="34" charset="0"/>
              <a:cs typeface="Calibri" panose="020F0502020204030204" pitchFamily="34" charset="0"/>
            </a:endParaRPr>
          </a:p>
          <a:p>
            <a:pPr marL="342900" indent="-342900" fontAlgn="base">
              <a:buFont typeface="+mj-lt"/>
              <a:buAutoNum type="arabicPeriod"/>
            </a:pPr>
            <a:r>
              <a:rPr lang="en-IN" b="0" i="0" dirty="0">
                <a:solidFill>
                  <a:srgbClr val="273239"/>
                </a:solidFill>
                <a:effectLst/>
                <a:latin typeface="Calibri" panose="020F0502020204030204" pitchFamily="34" charset="0"/>
                <a:cs typeface="Calibri" panose="020F0502020204030204" pitchFamily="34" charset="0"/>
              </a:rPr>
              <a:t>Add x to the output sequence</a:t>
            </a:r>
          </a:p>
          <a:p>
            <a:pPr marL="342900" indent="-342900" fontAlgn="base">
              <a:buFont typeface="+mj-lt"/>
              <a:buAutoNum type="arabicPeriod"/>
            </a:pPr>
            <a:endParaRPr lang="en-IN" b="0" i="0" dirty="0">
              <a:solidFill>
                <a:srgbClr val="273239"/>
              </a:solidFill>
              <a:effectLst/>
              <a:latin typeface="Calibri" panose="020F0502020204030204" pitchFamily="34" charset="0"/>
              <a:cs typeface="Calibri" panose="020F0502020204030204" pitchFamily="34" charset="0"/>
            </a:endParaRPr>
          </a:p>
          <a:p>
            <a:pPr marL="342900" indent="-342900" fontAlgn="base">
              <a:buFont typeface="+mj-lt"/>
              <a:buAutoNum type="arabicPeriod"/>
            </a:pPr>
            <a:r>
              <a:rPr lang="en-IN" b="0" i="0" dirty="0">
                <a:solidFill>
                  <a:srgbClr val="273239"/>
                </a:solidFill>
                <a:effectLst/>
                <a:latin typeface="Calibri" panose="020F0502020204030204" pitchFamily="34" charset="0"/>
                <a:cs typeface="Calibri" panose="020F0502020204030204" pitchFamily="34" charset="0"/>
              </a:rPr>
              <a:t>Push the left child of x from Cartesian tree into priority queue.</a:t>
            </a:r>
          </a:p>
          <a:p>
            <a:pPr marL="342900" indent="-342900" fontAlgn="base">
              <a:buFont typeface="+mj-lt"/>
              <a:buAutoNum type="arabicPeriod"/>
            </a:pPr>
            <a:endParaRPr lang="en-IN" b="0" i="0" dirty="0">
              <a:solidFill>
                <a:srgbClr val="273239"/>
              </a:solidFill>
              <a:effectLst/>
              <a:latin typeface="Calibri" panose="020F0502020204030204" pitchFamily="34" charset="0"/>
              <a:cs typeface="Calibri" panose="020F0502020204030204" pitchFamily="34" charset="0"/>
            </a:endParaRPr>
          </a:p>
          <a:p>
            <a:pPr marL="342900" indent="-342900" fontAlgn="base">
              <a:buFont typeface="+mj-lt"/>
              <a:buAutoNum type="arabicPeriod"/>
            </a:pPr>
            <a:r>
              <a:rPr lang="en-IN" b="0" i="0" dirty="0">
                <a:solidFill>
                  <a:srgbClr val="273239"/>
                </a:solidFill>
                <a:effectLst/>
                <a:latin typeface="Calibri" panose="020F0502020204030204" pitchFamily="34" charset="0"/>
                <a:cs typeface="Calibri" panose="020F0502020204030204" pitchFamily="34" charset="0"/>
              </a:rPr>
              <a:t>Push the right child of x from Cartesian tree into priority queue.</a:t>
            </a:r>
          </a:p>
          <a:p>
            <a:pPr marL="342900" indent="-342900" fontAlgn="base">
              <a:buFont typeface="+mj-lt"/>
              <a:buAutoNum type="arabicPeriod"/>
            </a:pPr>
            <a:endParaRPr lang="en-IN" b="0" i="0" dirty="0">
              <a:solidFill>
                <a:srgbClr val="273239"/>
              </a:solidFill>
              <a:effectLst/>
              <a:latin typeface="Calibri" panose="020F0502020204030204" pitchFamily="34" charset="0"/>
              <a:cs typeface="Calibri" panose="020F0502020204030204" pitchFamily="34" charset="0"/>
            </a:endParaRPr>
          </a:p>
          <a:p>
            <a:pPr marL="342900" indent="-342900" fontAlgn="base">
              <a:buFont typeface="+mj-lt"/>
              <a:buAutoNum type="arabicPeriod"/>
            </a:pPr>
            <a:r>
              <a:rPr lang="en-IN" b="0" i="0" dirty="0">
                <a:solidFill>
                  <a:srgbClr val="273239"/>
                </a:solidFill>
                <a:effectLst/>
                <a:latin typeface="Calibri" panose="020F0502020204030204" pitchFamily="34" charset="0"/>
                <a:cs typeface="Calibri" panose="020F0502020204030204" pitchFamily="34" charset="0"/>
              </a:rPr>
              <a:t>If priority queue is not empty, again go to step 3.</a:t>
            </a:r>
          </a:p>
        </p:txBody>
      </p:sp>
      <p:sp>
        <p:nvSpPr>
          <p:cNvPr id="7" name="TextBox 6">
            <a:extLst>
              <a:ext uri="{FF2B5EF4-FFF2-40B4-BE49-F238E27FC236}">
                <a16:creationId xmlns:a16="http://schemas.microsoft.com/office/drawing/2014/main" id="{07C4D711-BC35-441A-BA85-F15E17273A09}"/>
              </a:ext>
            </a:extLst>
          </p:cNvPr>
          <p:cNvSpPr txBox="1"/>
          <p:nvPr/>
        </p:nvSpPr>
        <p:spPr>
          <a:xfrm>
            <a:off x="4845916" y="1116562"/>
            <a:ext cx="2214420" cy="597569"/>
          </a:xfrm>
          <a:prstGeom prst="rect">
            <a:avLst/>
          </a:prstGeom>
          <a:noFill/>
        </p:spPr>
        <p:txBody>
          <a:bodyPr wrap="square">
            <a:spAutoFit/>
          </a:bodyPr>
          <a:lstStyle/>
          <a:p>
            <a:pPr algn="l" fontAlgn="base"/>
            <a:r>
              <a:rPr lang="en-IN" sz="3200" b="1" i="0" dirty="0">
                <a:solidFill>
                  <a:schemeClr val="accent1">
                    <a:lumMod val="50000"/>
                  </a:schemeClr>
                </a:solidFill>
                <a:effectLst/>
                <a:latin typeface="Calibri" panose="020F0502020204030204" pitchFamily="34" charset="0"/>
                <a:cs typeface="Calibri" panose="020F0502020204030204" pitchFamily="34" charset="0"/>
              </a:rPr>
              <a:t>APPROACH</a:t>
            </a:r>
            <a:endParaRPr lang="en-IN" sz="3200" b="0" i="0" dirty="0">
              <a:solidFill>
                <a:schemeClr val="accent1">
                  <a:lumMod val="50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551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pic>
        <p:nvPicPr>
          <p:cNvPr id="5" name="Picture 4">
            <a:extLst>
              <a:ext uri="{FF2B5EF4-FFF2-40B4-BE49-F238E27FC236}">
                <a16:creationId xmlns:a16="http://schemas.microsoft.com/office/drawing/2014/main" id="{73C6D7C2-08B5-4FB6-BB1B-0A2329B9E014}"/>
              </a:ext>
            </a:extLst>
          </p:cNvPr>
          <p:cNvPicPr>
            <a:picLocks noChangeAspect="1"/>
          </p:cNvPicPr>
          <p:nvPr/>
        </p:nvPicPr>
        <p:blipFill>
          <a:blip r:embed="rId2"/>
          <a:stretch>
            <a:fillRect/>
          </a:stretch>
        </p:blipFill>
        <p:spPr>
          <a:xfrm>
            <a:off x="3864002" y="1240985"/>
            <a:ext cx="4463992" cy="5331327"/>
          </a:xfrm>
          <a:prstGeom prst="rect">
            <a:avLst/>
          </a:prstGeom>
        </p:spPr>
      </p:pic>
      <p:sp>
        <p:nvSpPr>
          <p:cNvPr id="6" name="TextBox 5">
            <a:extLst>
              <a:ext uri="{FF2B5EF4-FFF2-40B4-BE49-F238E27FC236}">
                <a16:creationId xmlns:a16="http://schemas.microsoft.com/office/drawing/2014/main" id="{20435B8E-D097-4C33-AE82-19BD35FD933A}"/>
              </a:ext>
            </a:extLst>
          </p:cNvPr>
          <p:cNvSpPr txBox="1"/>
          <p:nvPr/>
        </p:nvSpPr>
        <p:spPr>
          <a:xfrm>
            <a:off x="5256877" y="1056319"/>
            <a:ext cx="1392497" cy="369332"/>
          </a:xfrm>
          <a:prstGeom prst="rect">
            <a:avLst/>
          </a:prstGeom>
          <a:noFill/>
        </p:spPr>
        <p:txBody>
          <a:bodyPr wrap="none" rtlCol="0">
            <a:spAutoFit/>
          </a:bodyPr>
          <a:lstStyle/>
          <a:p>
            <a:r>
              <a:rPr lang="en-US" b="1" dirty="0">
                <a:solidFill>
                  <a:schemeClr val="accent1">
                    <a:lumMod val="50000"/>
                  </a:schemeClr>
                </a:solidFill>
              </a:rPr>
              <a:t>FLOWCHART</a:t>
            </a:r>
          </a:p>
        </p:txBody>
      </p:sp>
    </p:spTree>
    <p:extLst>
      <p:ext uri="{BB962C8B-B14F-4D97-AF65-F5344CB8AC3E}">
        <p14:creationId xmlns:p14="http://schemas.microsoft.com/office/powerpoint/2010/main" val="338035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sp>
        <p:nvSpPr>
          <p:cNvPr id="5" name="TextBox 4">
            <a:extLst>
              <a:ext uri="{FF2B5EF4-FFF2-40B4-BE49-F238E27FC236}">
                <a16:creationId xmlns:a16="http://schemas.microsoft.com/office/drawing/2014/main" id="{0DC543DE-5B6C-40E0-9273-BD329C5F5276}"/>
              </a:ext>
            </a:extLst>
          </p:cNvPr>
          <p:cNvSpPr txBox="1"/>
          <p:nvPr/>
        </p:nvSpPr>
        <p:spPr>
          <a:xfrm>
            <a:off x="4128655" y="913024"/>
            <a:ext cx="3371272" cy="584775"/>
          </a:xfrm>
          <a:prstGeom prst="rect">
            <a:avLst/>
          </a:prstGeom>
          <a:noFill/>
        </p:spPr>
        <p:txBody>
          <a:bodyPr wrap="square">
            <a:spAutoFit/>
          </a:bodyPr>
          <a:lstStyle/>
          <a:p>
            <a:r>
              <a:rPr lang="en-US" sz="3200" b="1" dirty="0">
                <a:solidFill>
                  <a:schemeClr val="accent1">
                    <a:lumMod val="50000"/>
                  </a:schemeClr>
                </a:solidFill>
              </a:rPr>
              <a:t>IMPLEMENTATION</a:t>
            </a:r>
            <a:r>
              <a:rPr lang="en-US" dirty="0"/>
              <a:t> </a:t>
            </a:r>
          </a:p>
        </p:txBody>
      </p:sp>
      <p:pic>
        <p:nvPicPr>
          <p:cNvPr id="12" name="Picture 11">
            <a:extLst>
              <a:ext uri="{FF2B5EF4-FFF2-40B4-BE49-F238E27FC236}">
                <a16:creationId xmlns:a16="http://schemas.microsoft.com/office/drawing/2014/main" id="{334ECF27-8937-4EDA-A530-4141D8DDA790}"/>
              </a:ext>
            </a:extLst>
          </p:cNvPr>
          <p:cNvPicPr>
            <a:picLocks noChangeAspect="1"/>
          </p:cNvPicPr>
          <p:nvPr/>
        </p:nvPicPr>
        <p:blipFill>
          <a:blip r:embed="rId2"/>
          <a:stretch>
            <a:fillRect/>
          </a:stretch>
        </p:blipFill>
        <p:spPr>
          <a:xfrm>
            <a:off x="1989413" y="1497799"/>
            <a:ext cx="8213172" cy="5276012"/>
          </a:xfrm>
          <a:prstGeom prst="rect">
            <a:avLst/>
          </a:prstGeom>
        </p:spPr>
      </p:pic>
    </p:spTree>
    <p:extLst>
      <p:ext uri="{BB962C8B-B14F-4D97-AF65-F5344CB8AC3E}">
        <p14:creationId xmlns:p14="http://schemas.microsoft.com/office/powerpoint/2010/main" val="418041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34D8A02-7716-4A24-AA1C-E8ADC194484A}"/>
              </a:ext>
            </a:extLst>
          </p:cNvPr>
          <p:cNvSpPr txBox="1">
            <a:spLocks noChangeArrowheads="1"/>
          </p:cNvSpPr>
          <p:nvPr/>
        </p:nvSpPr>
        <p:spPr bwMode="auto">
          <a:xfrm>
            <a:off x="571501" y="285688"/>
            <a:ext cx="10763251" cy="646112"/>
          </a:xfrm>
          <a:prstGeom prst="rect">
            <a:avLst/>
          </a:prstGeom>
          <a:noFill/>
          <a:ln w="9525">
            <a:noFill/>
            <a:miter lim="800000"/>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600" dirty="0">
              <a:ea typeface="Arimo" charset="0"/>
              <a:cs typeface="Arimo" charset="0"/>
            </a:endParaRPr>
          </a:p>
        </p:txBody>
      </p:sp>
      <p:sp>
        <p:nvSpPr>
          <p:cNvPr id="3" name="Title 1">
            <a:extLst>
              <a:ext uri="{FF2B5EF4-FFF2-40B4-BE49-F238E27FC236}">
                <a16:creationId xmlns:a16="http://schemas.microsoft.com/office/drawing/2014/main" id="{DD25C6D2-922F-4815-973D-882BDC35BCA2}"/>
              </a:ext>
            </a:extLst>
          </p:cNvPr>
          <p:cNvSpPr txBox="1">
            <a:spLocks noChangeArrowheads="1"/>
          </p:cNvSpPr>
          <p:nvPr/>
        </p:nvSpPr>
        <p:spPr>
          <a:xfrm>
            <a:off x="0" y="62908"/>
            <a:ext cx="12191999" cy="860425"/>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&amp; Engineering</a:t>
            </a:r>
          </a:p>
          <a:p>
            <a:pPr lvl="0" algn="ctr">
              <a:lnSpc>
                <a:spcPct val="90000"/>
              </a:lnSpc>
              <a:spcBef>
                <a:spcPct val="0"/>
              </a:spcBef>
              <a:defRPr/>
            </a:pPr>
            <a:r>
              <a:rPr lang="en-US" altLang="zh-CN" b="1" dirty="0">
                <a:solidFill>
                  <a:schemeClr val="bg1"/>
                </a:solidFill>
                <a:latin typeface="Tinos"/>
                <a:ea typeface="+mj-ea"/>
                <a:cs typeface="+mj-cs"/>
              </a:rPr>
              <a:t> Course Code : </a:t>
            </a:r>
            <a:r>
              <a:rPr lang="en-US" sz="1800" b="1" i="0" dirty="0">
                <a:solidFill>
                  <a:schemeClr val="bg1"/>
                </a:solidFill>
                <a:effectLst/>
                <a:latin typeface="Poppins" panose="00000500000000000000" pitchFamily="2" charset="0"/>
              </a:rPr>
              <a:t>BCSE2361</a:t>
            </a:r>
            <a:r>
              <a:rPr lang="en-US" altLang="zh-CN" b="1" dirty="0">
                <a:solidFill>
                  <a:schemeClr val="bg1"/>
                </a:solidFill>
                <a:latin typeface="Tinos"/>
                <a:ea typeface="+mj-ea"/>
                <a:cs typeface="+mj-cs"/>
              </a:rPr>
              <a:t>   Course Name: </a:t>
            </a:r>
            <a:r>
              <a:rPr lang="en-US" sz="1800" b="1" i="0" dirty="0">
                <a:solidFill>
                  <a:schemeClr val="bg1"/>
                </a:solidFill>
                <a:effectLst/>
                <a:latin typeface="Poppins" panose="00000500000000000000" pitchFamily="2" charset="0"/>
              </a:rPr>
              <a:t>DATA STRUCTURES &amp; ALGORITHMS</a:t>
            </a:r>
            <a:endParaRPr kumimoji="0" lang="zh-CN" altLang="en-US" b="1" i="0"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32A31AE-E317-4505-86F4-707104EEF536}"/>
              </a:ext>
            </a:extLst>
          </p:cNvPr>
          <p:cNvPicPr preferRelativeResize="0">
            <a:picLocks/>
          </p:cNvPicPr>
          <p:nvPr/>
        </p:nvPicPr>
        <p:blipFill>
          <a:blip r:embed="rId2"/>
          <a:stretch>
            <a:fillRect/>
          </a:stretch>
        </p:blipFill>
        <p:spPr>
          <a:xfrm>
            <a:off x="1990343" y="1519004"/>
            <a:ext cx="8211312" cy="5276088"/>
          </a:xfrm>
          <a:prstGeom prst="rect">
            <a:avLst/>
          </a:prstGeom>
        </p:spPr>
      </p:pic>
    </p:spTree>
    <p:extLst>
      <p:ext uri="{BB962C8B-B14F-4D97-AF65-F5344CB8AC3E}">
        <p14:creationId xmlns:p14="http://schemas.microsoft.com/office/powerpoint/2010/main" val="1411747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661</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 Chancery</vt:lpstr>
      <vt:lpstr>Arial</vt:lpstr>
      <vt:lpstr>Calibri</vt:lpstr>
      <vt:lpstr>Calibri Light</vt:lpstr>
      <vt:lpstr>Poppins</vt:lpstr>
      <vt:lpstr>sofia-pro</vt:lpstr>
      <vt:lpstr>Tinos</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Singh</dc:creator>
  <cp:lastModifiedBy>Neeraj Singh</cp:lastModifiedBy>
  <cp:revision>26</cp:revision>
  <dcterms:created xsi:type="dcterms:W3CDTF">2022-12-02T05:36:26Z</dcterms:created>
  <dcterms:modified xsi:type="dcterms:W3CDTF">2022-12-02T13:15:18Z</dcterms:modified>
</cp:coreProperties>
</file>