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82" r:id="rId2"/>
    <p:sldId id="632" r:id="rId3"/>
    <p:sldId id="647" r:id="rId4"/>
    <p:sldId id="648" r:id="rId5"/>
    <p:sldId id="651" r:id="rId6"/>
    <p:sldId id="656" r:id="rId7"/>
    <p:sldId id="649" r:id="rId8"/>
    <p:sldId id="650" r:id="rId9"/>
    <p:sldId id="657" r:id="rId10"/>
    <p:sldId id="658" r:id="rId11"/>
    <p:sldId id="653" r:id="rId12"/>
    <p:sldId id="654" r:id="rId13"/>
    <p:sldId id="655" r:id="rId14"/>
    <p:sldId id="659" r:id="rId15"/>
    <p:sldId id="660" r:id="rId16"/>
    <p:sldId id="661" r:id="rId17"/>
    <p:sldId id="662" r:id="rId18"/>
    <p:sldId id="663" r:id="rId19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11"/>
    <p:restoredTop sz="80969" autoAdjust="0"/>
  </p:normalViewPr>
  <p:slideViewPr>
    <p:cSldViewPr snapToGrid="0" snapToObjects="1">
      <p:cViewPr varScale="1">
        <p:scale>
          <a:sx n="53" d="100"/>
          <a:sy n="53" d="100"/>
        </p:scale>
        <p:origin x="828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47659CB-BF84-F74F-95EB-6F953048C7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7085A3-07F8-A34F-9A0B-6F4694CDA1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4FFA247-0B2D-A648-ACD1-EF9D1C1BBAEB}" type="datetime1">
              <a:rPr lang="en-IN" smtClean="0"/>
              <a:pPr/>
              <a:t>16-02-2023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A908EB-DD7C-3B4A-A7DF-2AF619263E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B1C41E-5188-D247-8003-4D23BEC7A96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0A92BAF-94A5-4240-A2BF-E6524060C5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61773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D247752-78CA-404D-91C8-45DA75B158D6}" type="datetime1">
              <a:rPr lang="en-IN" smtClean="0"/>
              <a:pPr/>
              <a:t>16-02-2023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2DDEA72-A9DA-0241-B584-7E6AEC2B0F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0357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95C2CEF5-63F9-4850-838D-D8657FC7C9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>
            <a:extLst>
              <a:ext uri="{FF2B5EF4-FFF2-40B4-BE49-F238E27FC236}">
                <a16:creationId xmlns:a16="http://schemas.microsoft.com/office/drawing/2014/main" id="{7031015C-1821-46DC-B3B1-FB553B3B99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124" name="Date Placeholder 3">
            <a:extLst>
              <a:ext uri="{FF2B5EF4-FFF2-40B4-BE49-F238E27FC236}">
                <a16:creationId xmlns:a16="http://schemas.microsoft.com/office/drawing/2014/main" id="{D3A7A6D2-68EA-47C4-87B4-7CE04BD7A13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BA13DB9-E0EA-4515-9B3A-1B90B95D5EB9}" type="datetime1">
              <a:rPr lang="en-IN" altLang="en-US" sz="1200" b="0" smtClean="0"/>
              <a:pPr/>
              <a:t>16-02-2023</a:t>
            </a:fld>
            <a:endParaRPr lang="en-US" altLang="en-US" sz="1200" b="0"/>
          </a:p>
        </p:txBody>
      </p:sp>
      <p:sp>
        <p:nvSpPr>
          <p:cNvPr id="5125" name="Slide Number Placeholder 4">
            <a:extLst>
              <a:ext uri="{FF2B5EF4-FFF2-40B4-BE49-F238E27FC236}">
                <a16:creationId xmlns:a16="http://schemas.microsoft.com/office/drawing/2014/main" id="{F0A23C6F-3C10-4D7C-B34A-4E13DF4ABB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8DD6EFD-9A88-42B7-979E-F35325E876C9}" type="slidenum">
              <a:rPr lang="en-US" altLang="en-US" sz="1200" b="0" smtClean="0"/>
              <a:pPr/>
              <a:t>1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4280553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A51A5-507D-7240-9F56-DD7EA04A7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527D8-0F25-C74A-A33A-50E2C4ECC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7DB8D-2085-BA4F-BAA0-77C98445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4435B-1C12-E548-9938-754F28F1C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445A2-F60F-8B4C-8CF6-5D16442B9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54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0795C-9FBC-E649-BC83-1E0949D05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66DD0-31C0-B144-B38B-DD81A100A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41D1B-40DA-2741-A4B3-7EAAD6A42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DE584-0159-E747-A6DC-AA897D1E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4B54D-88D0-5843-AB57-7A4A6194E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95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6ED751-46A5-E944-BFD1-641899762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49067-FF63-A545-B8AB-1D4C2EB81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A832E-7C18-E844-AD16-385329DD3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D703F-ADE5-7446-B855-CC8642245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BEDA4-FFEC-2D4E-8187-CE601486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10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FA42D-0166-F145-BD9D-8B3F9DD6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C57CD-2153-2947-8A7E-E315EC1F1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1A5E5-6204-D748-9A98-B9C434AF0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08948-513D-EE42-BC00-37C51879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B9B26-AAA6-5349-A5C1-4C2138338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706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FFC2-AB03-DB42-9BD8-B22278234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0DE38-3033-9F47-AA4C-8B5E13B4D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7132D-85B2-7949-AF1E-F8BE8D429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7402D-FCC8-324B-9252-6DB27CF53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C1BD5-59DB-F841-84E8-7C615B4D5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5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97CB5-04AC-B145-8DFB-EB6410E6E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8E368-D415-204B-ACAA-F2A7CF20C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7E3FC-7CBB-1247-A715-756F7891E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D3D62-50EC-C044-98A5-8700F758E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EAB96-574C-E141-B587-FE77CA3AF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F35D1-150B-B64E-B84A-2048D42BD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1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7533F-17AF-804A-A825-268C243B3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59667-F4B2-D34A-84DB-2D0B3B7E9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CC843-ECAB-E845-A911-4684E7635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39753F-B4DE-CE4B-B215-45927F9B7F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267AF6-C258-E74A-972A-43ACAF121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AB73E8-AA99-9D44-B73A-36DAB298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067D41-A024-DF40-9456-B595B1820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2720FB-7B0C-3744-BA3E-16919C38C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36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3F3C-AADB-6B41-A93A-646C80736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F44714-C02E-224F-9D69-9FD099B1B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28516B-7AA2-444C-8C23-2484FBA9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B44E81-FED1-6D4E-AA56-C9066054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1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B9069D-ACC1-2846-BB69-0C25ABE41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E34F7-C671-004D-809D-FAA835295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55E6A-D1AE-1B44-AE7B-9AA711C2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5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9681E-D7B2-6449-AF06-3270CDE66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2A3C9-366D-3940-BC0B-0CFC92033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3DC75-2188-D14F-8B64-470BD5171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69DD6-BF4D-1F43-9CC6-5D52D231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46F58-8566-B14B-9E2D-ADD0E3195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0B562-EE07-E941-B226-A14AAE532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32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8EB8B-69D9-6A4D-9AB7-AFFFB081E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3FAE5A-CA14-1A43-91AA-DCAA4B553B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E1AAA7-3BF0-344A-88DF-721AE46FD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809F0-5FCF-8B4E-A9EF-F54690804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36D1F-45BA-FA43-9565-4D8F77952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31EC5-CE1A-2F4E-AB06-9D0E90530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71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000"/>
            <a:lum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100000"/>
                    </a14:imgEffect>
                    <a14:imgEffect>
                      <a14:brightnessContrast bright="-23000" contrast="1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329BE7-407A-964A-8517-6D42CF674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E2056-654E-8345-A333-D4E1EA341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C04D6-869A-864D-95B4-1005B9A7C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860D4-43D9-1743-83F5-C61DF5B0AAFC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A2738-A23A-F74B-92DF-8746BC7CD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2659A-8EA6-A843-9183-BBE98959F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7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python-programming-language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3">
            <a:extLst>
              <a:ext uri="{FF2B5EF4-FFF2-40B4-BE49-F238E27FC236}">
                <a16:creationId xmlns:a16="http://schemas.microsoft.com/office/drawing/2014/main" id="{F4ED45C2-124E-465E-BA77-F109A20C0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25" y="1017588"/>
            <a:ext cx="807243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sz="2700">
              <a:ea typeface="Arimo"/>
              <a:cs typeface="Arimo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CA4E5BC-3FE9-42DE-AF64-9B0FFB564ED6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54000"/>
            <a:ext cx="12192000" cy="1233488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>
              <a:lnSpc>
                <a:spcPct val="90000"/>
              </a:lnSpc>
              <a:defRPr/>
            </a:pPr>
            <a:r>
              <a:rPr lang="en-US" altLang="zh-CN" sz="2100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and Engineering</a:t>
            </a:r>
          </a:p>
          <a:p>
            <a:pPr algn="ctr">
              <a:lnSpc>
                <a:spcPct val="90000"/>
              </a:lnSpc>
              <a:defRPr/>
            </a:pPr>
            <a:br>
              <a:rPr lang="en-US" altLang="zh-CN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Python Programming</a:t>
            </a:r>
            <a:endParaRPr lang="zh-CN" altLang="en-US" dirty="0">
              <a:solidFill>
                <a:schemeClr val="bg1"/>
              </a:solidFill>
              <a:latin typeface="Tinos"/>
              <a:ea typeface="+mj-ea"/>
              <a:cs typeface="+mj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399A4DA-ADDE-469E-9DF2-65019C2C27B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6288882"/>
            <a:ext cx="12192000" cy="528636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r">
              <a:lnSpc>
                <a:spcPct val="90000"/>
              </a:lnSpc>
              <a:defRPr/>
            </a:pPr>
            <a:r>
              <a:rPr lang="en-IN" altLang="zh-CN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		</a:t>
            </a:r>
            <a:r>
              <a:rPr lang="en-US" altLang="zh-CN" dirty="0">
                <a:solidFill>
                  <a:schemeClr val="bg1"/>
                </a:solidFill>
                <a:latin typeface="Tinos"/>
              </a:rPr>
              <a:t>Program </a:t>
            </a:r>
            <a:r>
              <a:rPr lang="en-US" altLang="zh-CN" dirty="0" err="1">
                <a:solidFill>
                  <a:schemeClr val="bg1"/>
                </a:solidFill>
                <a:latin typeface="Tinos"/>
              </a:rPr>
              <a:t>Name:B.Tech</a:t>
            </a:r>
            <a:r>
              <a:rPr lang="en-US" altLang="zh-CN" dirty="0">
                <a:solidFill>
                  <a:schemeClr val="bg1"/>
                </a:solidFill>
                <a:latin typeface="Tinos"/>
              </a:rPr>
              <a:t>(CSE)</a:t>
            </a:r>
            <a:endParaRPr lang="en-IN" altLang="zh-CN" dirty="0">
              <a:solidFill>
                <a:schemeClr val="bg1"/>
              </a:solidFill>
              <a:latin typeface="Tinos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0D4943-0DBD-4A48-B202-800DD2E52CDD}"/>
              </a:ext>
            </a:extLst>
          </p:cNvPr>
          <p:cNvSpPr txBox="1"/>
          <p:nvPr/>
        </p:nvSpPr>
        <p:spPr>
          <a:xfrm>
            <a:off x="2365007" y="2881989"/>
            <a:ext cx="887121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fontAlgn="base"/>
            <a:r>
              <a:rPr lang="en-IN" sz="4400" b="1" i="0" dirty="0">
                <a:solidFill>
                  <a:srgbClr val="273239"/>
                </a:solidFill>
                <a:effectLst/>
                <a:latin typeface="sofia-pro"/>
              </a:rPr>
              <a:t>List functions and methods in Python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031F67F-0286-4130-80AE-46BC7075C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5899"/>
            <a:ext cx="1504949" cy="1271589"/>
          </a:xfrm>
          <a:prstGeom prst="rect">
            <a:avLst/>
          </a:prstGeom>
        </p:spPr>
      </p:pic>
    </p:spTree>
  </p:cSld>
  <p:clrMapOvr>
    <a:masterClrMapping/>
  </p:clrMapOvr>
  <p:transition advTm="2418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B0658-6675-86BF-CC44-423EB769C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82FE6-B79E-5398-B498-8FEB1B32F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List1 = [1, 2, 3]</a:t>
            </a:r>
          </a:p>
          <a:p>
            <a:pPr marL="0" indent="0">
              <a:buNone/>
            </a:pPr>
            <a:r>
              <a:rPr lang="en-US" dirty="0"/>
              <a:t>List2 = [2, 3, 4, 5]</a:t>
            </a:r>
          </a:p>
          <a:p>
            <a:pPr marL="0" indent="0">
              <a:buNone/>
            </a:pPr>
            <a:r>
              <a:rPr lang="en-US" dirty="0"/>
              <a:t># Add List2 to List1</a:t>
            </a:r>
          </a:p>
          <a:p>
            <a:pPr marL="0" indent="0">
              <a:buNone/>
            </a:pPr>
            <a:r>
              <a:rPr lang="en-US" dirty="0"/>
              <a:t>List1.extend(List2)</a:t>
            </a:r>
          </a:p>
          <a:p>
            <a:pPr marL="0" indent="0">
              <a:buNone/>
            </a:pPr>
            <a:r>
              <a:rPr lang="en-US" dirty="0"/>
              <a:t>print(List1)</a:t>
            </a:r>
          </a:p>
          <a:p>
            <a:pPr marL="0" indent="0">
              <a:buNone/>
            </a:pPr>
            <a:r>
              <a:rPr lang="en-US" dirty="0"/>
              <a:t># Add List1 to List2 now</a:t>
            </a:r>
          </a:p>
          <a:p>
            <a:pPr marL="0" indent="0">
              <a:buNone/>
            </a:pPr>
            <a:r>
              <a:rPr lang="en-US" dirty="0"/>
              <a:t>List2.extend(List1)</a:t>
            </a:r>
          </a:p>
          <a:p>
            <a:pPr marL="0" indent="0">
              <a:buNone/>
            </a:pPr>
            <a:r>
              <a:rPr lang="en-US" dirty="0"/>
              <a:t>print(List2)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b="1" i="0" dirty="0">
                <a:solidFill>
                  <a:srgbClr val="273239"/>
                </a:solidFill>
                <a:effectLst/>
                <a:latin typeface="urw-din"/>
              </a:rPr>
              <a:t>Output:</a:t>
            </a:r>
          </a:p>
          <a:p>
            <a:pPr marL="0" indent="0">
              <a:buNone/>
            </a:pPr>
            <a:r>
              <a:rPr lang="en-IN" dirty="0"/>
              <a:t>[1, 2, 3, 2, 3, 4, 5]</a:t>
            </a:r>
          </a:p>
          <a:p>
            <a:pPr marL="0" indent="0">
              <a:buNone/>
            </a:pPr>
            <a:r>
              <a:rPr lang="en-IN" dirty="0"/>
              <a:t>[2, 3, 4, 5, 1, 2, 3, 2, 3, 4, 5]</a:t>
            </a:r>
          </a:p>
        </p:txBody>
      </p:sp>
    </p:spTree>
    <p:extLst>
      <p:ext uri="{BB962C8B-B14F-4D97-AF65-F5344CB8AC3E}">
        <p14:creationId xmlns:p14="http://schemas.microsoft.com/office/powerpoint/2010/main" val="1248218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C932D-DECF-EDCC-91A2-D427036C2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8349"/>
          </a:xfrm>
        </p:spPr>
        <p:txBody>
          <a:bodyPr>
            <a:normAutofit fontScale="90000"/>
          </a:bodyPr>
          <a:lstStyle/>
          <a:p>
            <a:pPr algn="ctr"/>
            <a:br>
              <a:rPr lang="en-US" b="1" i="0" dirty="0">
                <a:solidFill>
                  <a:srgbClr val="273239"/>
                </a:solidFill>
                <a:effectLst/>
                <a:latin typeface="urw-din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DEADB-1FA8-A4F8-7E2D-E00888727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758"/>
            <a:ext cx="10515600" cy="494497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i="0" dirty="0">
                <a:solidFill>
                  <a:srgbClr val="273239"/>
                </a:solidFill>
                <a:effectLst/>
                <a:latin typeface="urw-din"/>
              </a:rPr>
              <a:t>sum():</a:t>
            </a:r>
          </a:p>
          <a:p>
            <a:r>
              <a:rPr lang="en-US" dirty="0"/>
              <a:t>Calculates the sum of all the elements of the List. </a:t>
            </a:r>
          </a:p>
          <a:p>
            <a:endParaRPr lang="en-US" dirty="0"/>
          </a:p>
          <a:p>
            <a:r>
              <a:rPr lang="en-US" dirty="0"/>
              <a:t>Syntax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sum(List)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/>
              <a:t>List = [1, 2, 3, 4, 5]</a:t>
            </a:r>
          </a:p>
          <a:p>
            <a:pPr marL="0" indent="0">
              <a:buNone/>
            </a:pPr>
            <a:r>
              <a:rPr lang="en-IN" dirty="0"/>
              <a:t>print(sum(List))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Output:</a:t>
            </a:r>
          </a:p>
          <a:p>
            <a:pPr marL="0" indent="0">
              <a:buNone/>
            </a:pPr>
            <a:r>
              <a:rPr lang="en-IN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374763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54EA3-C0DF-45F9-9027-501EB4BC9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2A875-4DD2-11AA-5B76-ECFB55528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1" i="0" dirty="0">
                <a:solidFill>
                  <a:srgbClr val="273239"/>
                </a:solidFill>
                <a:effectLst/>
                <a:latin typeface="urw-din"/>
              </a:rPr>
              <a:t>count():</a:t>
            </a:r>
          </a:p>
          <a:p>
            <a:pPr marL="0" indent="0">
              <a:buNone/>
            </a:pPr>
            <a:r>
              <a:rPr lang="en-US" i="0" dirty="0">
                <a:solidFill>
                  <a:srgbClr val="273239"/>
                </a:solidFill>
                <a:effectLst/>
                <a:latin typeface="urw-din"/>
              </a:rPr>
              <a:t>Calculates total occurrence of a given element of List. </a:t>
            </a:r>
          </a:p>
          <a:p>
            <a:pPr marL="0" indent="0">
              <a:buNone/>
            </a:pPr>
            <a:endParaRPr lang="en-US" i="0" dirty="0">
              <a:solidFill>
                <a:srgbClr val="273239"/>
              </a:solidFill>
              <a:effectLst/>
              <a:latin typeface="urw-din"/>
            </a:endParaRPr>
          </a:p>
          <a:p>
            <a:pPr marL="0" indent="0">
              <a:buNone/>
            </a:pPr>
            <a:r>
              <a:rPr lang="en-US" i="0" dirty="0">
                <a:solidFill>
                  <a:srgbClr val="273239"/>
                </a:solidFill>
                <a:effectLst/>
                <a:latin typeface="urw-din"/>
              </a:rPr>
              <a:t>Syntax:</a:t>
            </a:r>
          </a:p>
          <a:p>
            <a:pPr marL="0" indent="0">
              <a:buNone/>
            </a:pPr>
            <a:r>
              <a:rPr lang="en-US" i="1" dirty="0" err="1">
                <a:solidFill>
                  <a:srgbClr val="C00000"/>
                </a:solidFill>
                <a:effectLst/>
                <a:latin typeface="urw-din"/>
              </a:rPr>
              <a:t>List.count</a:t>
            </a:r>
            <a:r>
              <a:rPr lang="en-US" i="1" dirty="0">
                <a:solidFill>
                  <a:srgbClr val="C00000"/>
                </a:solidFill>
                <a:effectLst/>
                <a:latin typeface="urw-din"/>
              </a:rPr>
              <a:t>(element)</a:t>
            </a:r>
            <a:endParaRPr lang="en-IN" i="1" dirty="0">
              <a:solidFill>
                <a:srgbClr val="C00000"/>
              </a:solidFill>
              <a:effectLst/>
              <a:latin typeface="urw-din"/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dirty="0"/>
              <a:t>List = [1, 2, 3, 1, 2, 1, 2, 3, 2, 1]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List.count</a:t>
            </a:r>
            <a:r>
              <a:rPr lang="en-US" dirty="0"/>
              <a:t>(1))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Output:</a:t>
            </a:r>
          </a:p>
          <a:p>
            <a:pPr marL="0" indent="0">
              <a:buNone/>
            </a:pPr>
            <a:r>
              <a:rPr lang="en-IN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85044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82244-51EC-B3F0-6EEF-9623EFD5B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854"/>
            <a:ext cx="10515600" cy="4709109"/>
          </a:xfrm>
        </p:spPr>
        <p:txBody>
          <a:bodyPr>
            <a:normAutofit fontScale="92500" lnSpcReduction="20000"/>
          </a:bodyPr>
          <a:lstStyle/>
          <a:p>
            <a:r>
              <a:rPr lang="en-IN" b="1" i="0" dirty="0">
                <a:solidFill>
                  <a:srgbClr val="273239"/>
                </a:solidFill>
                <a:effectLst/>
                <a:latin typeface="urw-din"/>
              </a:rPr>
              <a:t>length</a:t>
            </a:r>
          </a:p>
          <a:p>
            <a:pPr marL="0" indent="0">
              <a:buNone/>
            </a:pPr>
            <a:r>
              <a:rPr lang="en-US" dirty="0"/>
              <a:t>Calculates the total length of the List. </a:t>
            </a:r>
          </a:p>
          <a:p>
            <a:endParaRPr lang="en-US" dirty="0"/>
          </a:p>
          <a:p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i="1" dirty="0" err="1">
                <a:solidFill>
                  <a:srgbClr val="C00000"/>
                </a:solidFill>
              </a:rPr>
              <a:t>len</a:t>
            </a:r>
            <a:r>
              <a:rPr lang="en-US" i="1" dirty="0">
                <a:solidFill>
                  <a:srgbClr val="C00000"/>
                </a:solidFill>
              </a:rPr>
              <a:t>(</a:t>
            </a:r>
            <a:r>
              <a:rPr lang="en-US" i="1" dirty="0" err="1">
                <a:solidFill>
                  <a:srgbClr val="C00000"/>
                </a:solidFill>
              </a:rPr>
              <a:t>list_name</a:t>
            </a:r>
            <a:r>
              <a:rPr lang="en-US" i="1" dirty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endParaRPr lang="en-US" i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IN" i="1" dirty="0"/>
              <a:t>List = [1, 2, 3, 1, 2, 1, 2, 3, 2, 1]</a:t>
            </a:r>
          </a:p>
          <a:p>
            <a:pPr marL="0" indent="0">
              <a:buNone/>
            </a:pPr>
            <a:r>
              <a:rPr lang="en-IN" i="1" dirty="0"/>
              <a:t>print(</a:t>
            </a:r>
            <a:r>
              <a:rPr lang="en-IN" i="1" dirty="0" err="1"/>
              <a:t>len</a:t>
            </a:r>
            <a:r>
              <a:rPr lang="en-IN" i="1" dirty="0"/>
              <a:t>(List))</a:t>
            </a:r>
          </a:p>
          <a:p>
            <a:pPr marL="0" indent="0">
              <a:buNone/>
            </a:pPr>
            <a:endParaRPr lang="en-IN" i="1" dirty="0"/>
          </a:p>
          <a:p>
            <a:pPr marL="0" indent="0">
              <a:buNone/>
            </a:pPr>
            <a:r>
              <a:rPr lang="en-IN" i="1" dirty="0"/>
              <a:t>Output:</a:t>
            </a:r>
          </a:p>
          <a:p>
            <a:pPr marL="0" indent="0">
              <a:buNone/>
            </a:pPr>
            <a:r>
              <a:rPr lang="en-IN" i="1" dirty="0"/>
              <a:t>10</a:t>
            </a:r>
          </a:p>
          <a:p>
            <a:pPr marL="0" indent="0">
              <a:buNone/>
            </a:pP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2551107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6CD12-5CFA-343A-9101-4138636E0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A7C79-A38E-948C-912E-437A44637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i="0" dirty="0">
                <a:solidFill>
                  <a:srgbClr val="273239"/>
                </a:solidFill>
                <a:effectLst/>
                <a:latin typeface="urw-din"/>
              </a:rPr>
              <a:t>index():</a:t>
            </a:r>
          </a:p>
          <a:p>
            <a:pPr marL="0" indent="0">
              <a:buNone/>
            </a:pPr>
            <a:r>
              <a:rPr lang="en-US" i="0" dirty="0">
                <a:solidFill>
                  <a:srgbClr val="273239"/>
                </a:solidFill>
                <a:effectLst/>
                <a:latin typeface="urw-din"/>
              </a:rPr>
              <a:t>Returns the index of the first occurrence. The start and End index are not necessary parameters. </a:t>
            </a:r>
          </a:p>
          <a:p>
            <a:r>
              <a:rPr lang="en-US" i="0" dirty="0">
                <a:solidFill>
                  <a:srgbClr val="273239"/>
                </a:solidFill>
                <a:effectLst/>
                <a:latin typeface="urw-din"/>
              </a:rPr>
              <a:t>Syntax:</a:t>
            </a:r>
          </a:p>
          <a:p>
            <a:pPr marL="0" indent="0">
              <a:buNone/>
            </a:pPr>
            <a:r>
              <a:rPr lang="en-US" i="1" dirty="0" err="1">
                <a:solidFill>
                  <a:srgbClr val="FF0000"/>
                </a:solidFill>
                <a:effectLst/>
                <a:latin typeface="urw-din"/>
              </a:rPr>
              <a:t>List.index</a:t>
            </a:r>
            <a:r>
              <a:rPr lang="en-US" i="1" dirty="0">
                <a:solidFill>
                  <a:srgbClr val="FF0000"/>
                </a:solidFill>
                <a:effectLst/>
                <a:latin typeface="urw-din"/>
              </a:rPr>
              <a:t>(element[,start[,end]])</a:t>
            </a:r>
            <a:endParaRPr lang="en-IN" i="1" dirty="0">
              <a:solidFill>
                <a:srgbClr val="FF0000"/>
              </a:solidFill>
              <a:effectLst/>
              <a:latin typeface="urw-din"/>
            </a:endParaRP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List = [1, 2, 3, 1, 2, 1, 2, 3, 2, 1]</a:t>
            </a:r>
          </a:p>
          <a:p>
            <a:pPr marL="0" indent="0">
              <a:buNone/>
            </a:pPr>
            <a:r>
              <a:rPr lang="en-IN" dirty="0"/>
              <a:t>print(</a:t>
            </a:r>
            <a:r>
              <a:rPr lang="en-IN" dirty="0" err="1"/>
              <a:t>List.index</a:t>
            </a:r>
            <a:r>
              <a:rPr lang="en-IN" dirty="0"/>
              <a:t>(2))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Output:</a:t>
            </a:r>
          </a:p>
          <a:p>
            <a:pPr marL="0" indent="0">
              <a:buNone/>
            </a:pPr>
            <a:r>
              <a:rPr lang="en-I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87305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4BDE9-3DB7-3C23-850D-17202A962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3138"/>
            <a:ext cx="10515600" cy="6244388"/>
          </a:xfrm>
        </p:spPr>
        <p:txBody>
          <a:bodyPr>
            <a:normAutofit fontScale="77500" lnSpcReduction="20000"/>
          </a:bodyPr>
          <a:lstStyle/>
          <a:p>
            <a:pPr algn="l" fontAlgn="base"/>
            <a:r>
              <a:rPr lang="en-US" sz="3500" b="1" i="0" dirty="0">
                <a:solidFill>
                  <a:srgbClr val="273239"/>
                </a:solidFill>
                <a:effectLst/>
                <a:latin typeface="urw-din"/>
              </a:rPr>
              <a:t>min()</a:t>
            </a:r>
          </a:p>
          <a:p>
            <a:pPr marL="0" indent="0" algn="l" fontAlgn="base">
              <a:buNone/>
            </a:pPr>
            <a:r>
              <a:rPr lang="en-US" sz="3500" b="0" i="0" dirty="0">
                <a:solidFill>
                  <a:srgbClr val="273239"/>
                </a:solidFill>
                <a:effectLst/>
                <a:latin typeface="urw-din"/>
              </a:rPr>
              <a:t>Calculates minimum of all the elements of List.</a:t>
            </a:r>
          </a:p>
          <a:p>
            <a:pPr marL="0" indent="0" algn="l" fontAlgn="base">
              <a:buNone/>
            </a:pPr>
            <a:endParaRPr lang="en-US" sz="3500" dirty="0">
              <a:solidFill>
                <a:srgbClr val="273239"/>
              </a:solidFill>
              <a:latin typeface="urw-din"/>
            </a:endParaRPr>
          </a:p>
          <a:p>
            <a:pPr marL="0" indent="0" algn="l" fontAlgn="base">
              <a:buNone/>
            </a:pPr>
            <a:r>
              <a:rPr lang="en-US" sz="3500" b="0" i="0" dirty="0">
                <a:solidFill>
                  <a:srgbClr val="273239"/>
                </a:solidFill>
                <a:effectLst/>
                <a:latin typeface="urw-din"/>
              </a:rPr>
              <a:t>Syntax:</a:t>
            </a:r>
          </a:p>
          <a:p>
            <a:pPr marL="0" indent="0" algn="l" fontAlgn="base">
              <a:buNone/>
            </a:pPr>
            <a:r>
              <a:rPr lang="en-US" sz="3500" b="0" i="0" dirty="0">
                <a:solidFill>
                  <a:srgbClr val="273239"/>
                </a:solidFill>
                <a:effectLst/>
                <a:latin typeface="urw-din"/>
              </a:rPr>
              <a:t>Deletion of List Elements</a:t>
            </a:r>
          </a:p>
          <a:p>
            <a:pPr marL="0" indent="0" algn="l" fontAlgn="base">
              <a:buNone/>
            </a:pPr>
            <a:endParaRPr lang="en-US" sz="3500" b="0" i="0" dirty="0">
              <a:solidFill>
                <a:srgbClr val="273239"/>
              </a:solidFill>
              <a:effectLst/>
              <a:latin typeface="urw-din"/>
            </a:endParaRPr>
          </a:p>
          <a:p>
            <a:pPr marL="0" indent="0" algn="l" fontAlgn="base">
              <a:buNone/>
            </a:pPr>
            <a:r>
              <a:rPr lang="en-US" sz="3500" b="0" i="0" dirty="0">
                <a:solidFill>
                  <a:srgbClr val="273239"/>
                </a:solidFill>
                <a:effectLst/>
                <a:latin typeface="urw-din"/>
              </a:rPr>
              <a:t>To Delete one or more elements, i.e. remove an element, many built-in functions can be used, such as pop() &amp; remove() and keywords such as del.</a:t>
            </a:r>
          </a:p>
          <a:p>
            <a:pPr marL="0" indent="0" algn="l" fontAlgn="base">
              <a:buNone/>
            </a:pPr>
            <a:r>
              <a:rPr lang="en-US" sz="3500" b="0" i="0" dirty="0">
                <a:solidFill>
                  <a:srgbClr val="273239"/>
                </a:solidFill>
                <a:effectLst/>
                <a:latin typeface="urw-din"/>
              </a:rPr>
              <a:t>pop()</a:t>
            </a:r>
          </a:p>
          <a:p>
            <a:pPr marL="0" indent="0" algn="l" fontAlgn="base">
              <a:buNone/>
            </a:pPr>
            <a:r>
              <a:rPr lang="en-US" sz="3500" b="0" i="0" dirty="0">
                <a:solidFill>
                  <a:srgbClr val="273239"/>
                </a:solidFill>
                <a:effectLst/>
                <a:latin typeface="urw-din"/>
              </a:rPr>
              <a:t>The index is not a necessary parameter, if not mentioned takes the last index. </a:t>
            </a:r>
          </a:p>
          <a:p>
            <a:pPr marL="0" indent="0" algn="l" fontAlgn="base">
              <a:buNone/>
            </a:pPr>
            <a:r>
              <a:rPr lang="en-US" sz="3500" b="0" i="0" dirty="0">
                <a:solidFill>
                  <a:srgbClr val="273239"/>
                </a:solidFill>
                <a:effectLst/>
                <a:latin typeface="urw-din"/>
              </a:rPr>
              <a:t>Syntax:</a:t>
            </a:r>
          </a:p>
          <a:p>
            <a:pPr marL="0" indent="0" algn="l" fontAlgn="base">
              <a:buNone/>
            </a:pPr>
            <a:r>
              <a:rPr lang="en-US" sz="3500" b="0" i="0" dirty="0" err="1">
                <a:solidFill>
                  <a:srgbClr val="273239"/>
                </a:solidFill>
                <a:effectLst/>
                <a:latin typeface="urw-din"/>
              </a:rPr>
              <a:t>list.pop</a:t>
            </a:r>
            <a:r>
              <a:rPr lang="en-US" sz="3500" b="0" i="0" dirty="0">
                <a:solidFill>
                  <a:srgbClr val="273239"/>
                </a:solidFill>
                <a:effectLst/>
                <a:latin typeface="urw-din"/>
              </a:rPr>
              <a:t>([index])</a:t>
            </a:r>
          </a:p>
          <a:p>
            <a:pPr marL="0" indent="0" algn="l" fontAlgn="base">
              <a:buNone/>
            </a:pPr>
            <a:endParaRPr lang="en-US" sz="3500" b="0" i="0" dirty="0">
              <a:solidFill>
                <a:srgbClr val="273239"/>
              </a:solidFill>
              <a:effectLst/>
              <a:latin typeface="urw-din"/>
            </a:endParaRPr>
          </a:p>
          <a:p>
            <a:pPr marL="0" indent="0" algn="l" fontAlgn="base">
              <a:buNone/>
            </a:pPr>
            <a:r>
              <a:rPr lang="en-US" sz="3500" b="0" i="0" dirty="0">
                <a:solidFill>
                  <a:srgbClr val="273239"/>
                </a:solidFill>
                <a:effectLst/>
                <a:latin typeface="urw-din"/>
              </a:rPr>
              <a:t>Note: Index must be in range of the List, elsewise </a:t>
            </a:r>
            <a:r>
              <a:rPr lang="en-US" sz="3500" b="0" i="0" dirty="0" err="1">
                <a:solidFill>
                  <a:srgbClr val="273239"/>
                </a:solidFill>
                <a:effectLst/>
                <a:latin typeface="urw-din"/>
              </a:rPr>
              <a:t>IndexErrors</a:t>
            </a:r>
            <a:r>
              <a:rPr lang="en-US" sz="3500" b="0" i="0" dirty="0">
                <a:solidFill>
                  <a:srgbClr val="273239"/>
                </a:solidFill>
                <a:effectLst/>
                <a:latin typeface="urw-din"/>
              </a:rPr>
              <a:t> occurs.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5643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190E7-E9F2-411C-347F-A748D7A05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9074"/>
            <a:ext cx="10515600" cy="57678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List = [2.3, 4.445, 3, 5.33, 1.054, 2.5]</a:t>
            </a:r>
          </a:p>
          <a:p>
            <a:pPr marL="0" indent="0">
              <a:buNone/>
            </a:pPr>
            <a:r>
              <a:rPr lang="en-IN" dirty="0"/>
              <a:t>print(</a:t>
            </a:r>
            <a:r>
              <a:rPr lang="en-IN" dirty="0" err="1"/>
              <a:t>List.pop</a:t>
            </a:r>
            <a:r>
              <a:rPr lang="en-IN" dirty="0"/>
              <a:t>())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Output:</a:t>
            </a:r>
          </a:p>
          <a:p>
            <a:pPr marL="0" indent="0">
              <a:buNone/>
            </a:pPr>
            <a:r>
              <a:rPr lang="en-IN" dirty="0"/>
              <a:t>2.5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List = [2.3, 4.445, 3, 5.33, 1.054, 2.5]</a:t>
            </a:r>
          </a:p>
          <a:p>
            <a:pPr marL="0" indent="0">
              <a:buNone/>
            </a:pPr>
            <a:r>
              <a:rPr lang="en-IN" dirty="0"/>
              <a:t>print(</a:t>
            </a:r>
            <a:r>
              <a:rPr lang="en-IN" dirty="0" err="1"/>
              <a:t>List.pop</a:t>
            </a:r>
            <a:r>
              <a:rPr lang="en-IN" dirty="0"/>
              <a:t>(0))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Output:</a:t>
            </a:r>
          </a:p>
          <a:p>
            <a:pPr marL="0" indent="0">
              <a:buNone/>
            </a:pPr>
            <a:r>
              <a:rPr lang="en-IN" dirty="0"/>
              <a:t>2.3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5929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6E969-7621-EE19-213C-9D1676A4F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64BA7-E396-4869-F8C5-ECFFC0804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del() </a:t>
            </a:r>
          </a:p>
          <a:p>
            <a:pPr marL="0" indent="0">
              <a:buNone/>
            </a:pPr>
            <a:r>
              <a:rPr lang="en-US" dirty="0"/>
              <a:t>Element to be deleted is mentioned using list name and index. </a:t>
            </a:r>
          </a:p>
          <a:p>
            <a:endParaRPr lang="en-US" dirty="0"/>
          </a:p>
          <a:p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0000"/>
                </a:solidFill>
              </a:rPr>
              <a:t>del list.[index]</a:t>
            </a:r>
          </a:p>
          <a:p>
            <a:pPr marL="0" indent="0">
              <a:buNone/>
            </a:pPr>
            <a:endParaRPr lang="en-US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i="1" dirty="0"/>
              <a:t>List = [2.3, 4.445, 3, 5.33, 1.054, 2.5]</a:t>
            </a:r>
          </a:p>
          <a:p>
            <a:pPr marL="0" indent="0">
              <a:buNone/>
            </a:pPr>
            <a:r>
              <a:rPr lang="en-IN" i="1" dirty="0"/>
              <a:t>del List[0]</a:t>
            </a:r>
          </a:p>
          <a:p>
            <a:pPr marL="0" indent="0">
              <a:buNone/>
            </a:pPr>
            <a:r>
              <a:rPr lang="en-IN" i="1" dirty="0"/>
              <a:t>print(List)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Output:</a:t>
            </a:r>
          </a:p>
          <a:p>
            <a:pPr marL="0" indent="0">
              <a:buNone/>
            </a:pPr>
            <a:r>
              <a:rPr lang="en-US" i="1" dirty="0"/>
              <a:t>[4.445, 3, 5.33, 1.054, 2.5]</a:t>
            </a:r>
            <a:endParaRPr lang="en-IN" i="1" dirty="0"/>
          </a:p>
          <a:p>
            <a:pPr marL="0" indent="0">
              <a:buNone/>
            </a:pP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1841495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E1EA8-D540-52BA-7EEA-FDE478EA0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4F0CC-CE5D-EF20-C53C-BA695FAC0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remove()</a:t>
            </a:r>
          </a:p>
          <a:p>
            <a:pPr marL="0" indent="0">
              <a:buNone/>
            </a:pPr>
            <a:r>
              <a:rPr lang="en-US" dirty="0"/>
              <a:t>Element to be deleted is mentioned using list name and element. </a:t>
            </a:r>
          </a:p>
          <a:p>
            <a:r>
              <a:rPr lang="en-US" dirty="0"/>
              <a:t>Syntax</a:t>
            </a:r>
          </a:p>
          <a:p>
            <a:pPr marL="0" indent="0">
              <a:buNone/>
            </a:pPr>
            <a:r>
              <a:rPr lang="en-US" i="1" dirty="0" err="1">
                <a:solidFill>
                  <a:srgbClr val="FF0000"/>
                </a:solidFill>
              </a:rPr>
              <a:t>list.remove</a:t>
            </a:r>
            <a:r>
              <a:rPr lang="en-US" i="1" dirty="0">
                <a:solidFill>
                  <a:srgbClr val="FF0000"/>
                </a:solidFill>
              </a:rPr>
              <a:t>(element)</a:t>
            </a:r>
          </a:p>
          <a:p>
            <a:pPr marL="0" indent="0">
              <a:buNone/>
            </a:pPr>
            <a:endParaRPr lang="en-US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i="1" dirty="0"/>
              <a:t>List = [2.3, 4.445, 3, 5.33, 1.054, 2.5]</a:t>
            </a:r>
          </a:p>
          <a:p>
            <a:pPr marL="0" indent="0">
              <a:buNone/>
            </a:pPr>
            <a:r>
              <a:rPr lang="en-IN" i="1" dirty="0" err="1"/>
              <a:t>List.remove</a:t>
            </a:r>
            <a:r>
              <a:rPr lang="en-IN" i="1" dirty="0"/>
              <a:t>(3)</a:t>
            </a:r>
          </a:p>
          <a:p>
            <a:pPr marL="0" indent="0">
              <a:buNone/>
            </a:pPr>
            <a:r>
              <a:rPr lang="en-IN" i="1" dirty="0"/>
              <a:t>print(List)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Output:</a:t>
            </a:r>
          </a:p>
          <a:p>
            <a:pPr marL="0" indent="0">
              <a:buNone/>
            </a:pPr>
            <a:r>
              <a:rPr lang="en-US" i="1" dirty="0"/>
              <a:t>[2.3, 4.445, 5.33, 1.054, 2.5]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2452341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AFE64-5DCE-4A95-D345-9FB05E03C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fontAlgn="base"/>
            <a:r>
              <a:rPr lang="en-IN" b="1" i="0" dirty="0">
                <a:solidFill>
                  <a:srgbClr val="273239"/>
                </a:solidFill>
                <a:effectLst/>
                <a:latin typeface="sofia-pro"/>
              </a:rPr>
              <a:t>List methods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05BDC-9F67-7ADE-EFFB-AE89FA7B3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endParaRPr lang="en-US" b="0" i="0" dirty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pPr algn="just"/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Python List Methods 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has multiple methods to work with Python lists, Below we’ve explained all the methods you can use with Python lists, for example, append(), copy(), insert() and more.</a:t>
            </a:r>
          </a:p>
          <a:p>
            <a:pPr algn="just"/>
            <a:endParaRPr lang="en-US" dirty="0">
              <a:solidFill>
                <a:srgbClr val="273239"/>
              </a:solidFill>
              <a:latin typeface="urw-din"/>
            </a:endParaRPr>
          </a:p>
          <a:p>
            <a:pPr marL="0" indent="0" algn="just">
              <a:buNone/>
            </a:pPr>
            <a:r>
              <a:rPr lang="en-US" b="0" dirty="0">
                <a:solidFill>
                  <a:srgbClr val="FF0000"/>
                </a:solidFill>
                <a:effectLst/>
                <a:latin typeface="Nunito" pitchFamily="2" charset="0"/>
              </a:rPr>
              <a:t>append()</a:t>
            </a:r>
            <a:r>
              <a:rPr lang="en-US" b="0" dirty="0">
                <a:solidFill>
                  <a:srgbClr val="000000"/>
                </a:solidFill>
                <a:effectLst/>
                <a:latin typeface="Nunito" pitchFamily="2" charset="0"/>
              </a:rPr>
              <a:t>	 Used for appending and adding elements to the end  of the List. </a:t>
            </a:r>
          </a:p>
          <a:p>
            <a:pPr marL="0" indent="0" algn="just">
              <a:buNone/>
            </a:pPr>
            <a:r>
              <a:rPr lang="en-US" b="0" dirty="0">
                <a:solidFill>
                  <a:srgbClr val="FF0000"/>
                </a:solidFill>
                <a:effectLst/>
                <a:latin typeface="Nunito" pitchFamily="2" charset="0"/>
              </a:rPr>
              <a:t>copy()</a:t>
            </a:r>
            <a:r>
              <a:rPr lang="en-US" b="0" dirty="0">
                <a:solidFill>
                  <a:srgbClr val="000000"/>
                </a:solidFill>
                <a:effectLst/>
                <a:latin typeface="Nunito" pitchFamily="2" charset="0"/>
              </a:rPr>
              <a:t>	It returns a shallow copy of a list</a:t>
            </a:r>
          </a:p>
          <a:p>
            <a:pPr marL="0" indent="0" algn="just">
              <a:buNone/>
            </a:pPr>
            <a:r>
              <a:rPr lang="en-US" b="0" dirty="0">
                <a:solidFill>
                  <a:srgbClr val="FF0000"/>
                </a:solidFill>
                <a:effectLst/>
                <a:latin typeface="Nunito" pitchFamily="2" charset="0"/>
              </a:rPr>
              <a:t>clear()</a:t>
            </a:r>
            <a:r>
              <a:rPr lang="en-US" b="0" dirty="0">
                <a:solidFill>
                  <a:srgbClr val="000000"/>
                </a:solidFill>
                <a:effectLst/>
                <a:latin typeface="Nunito" pitchFamily="2" charset="0"/>
              </a:rPr>
              <a:t>	This method is used for removing all items from the list. </a:t>
            </a:r>
          </a:p>
        </p:txBody>
      </p:sp>
    </p:spTree>
    <p:extLst>
      <p:ext uri="{BB962C8B-B14F-4D97-AF65-F5344CB8AC3E}">
        <p14:creationId xmlns:p14="http://schemas.microsoft.com/office/powerpoint/2010/main" val="455811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62CDD-3D37-1741-97B7-028E19E23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IN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</a:br>
            <a:br>
              <a:rPr lang="en-IN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43028-3798-7AFB-367C-DE146166A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0968"/>
            <a:ext cx="10515600" cy="504599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200" b="0" i="0" dirty="0">
                <a:solidFill>
                  <a:srgbClr val="FF0000"/>
                </a:solidFill>
                <a:effectLst/>
                <a:latin typeface="Nunito" pitchFamily="2" charset="0"/>
              </a:rPr>
              <a:t>count()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Nunito" pitchFamily="2" charset="0"/>
              </a:rPr>
              <a:t>	             This methods count the elements</a:t>
            </a:r>
          </a:p>
          <a:p>
            <a:pPr marL="0" indent="0" algn="just">
              <a:buNone/>
            </a:pPr>
            <a:endParaRPr lang="en-US" sz="2200" b="0" i="0" dirty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pPr marL="0" indent="0" algn="just">
              <a:buNone/>
            </a:pPr>
            <a:r>
              <a:rPr lang="en-US" sz="2200" b="0" i="0" dirty="0">
                <a:solidFill>
                  <a:srgbClr val="FF0000"/>
                </a:solidFill>
                <a:effectLst/>
                <a:latin typeface="Nunito" pitchFamily="2" charset="0"/>
              </a:rPr>
              <a:t>extend()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Nunito" pitchFamily="2" charset="0"/>
              </a:rPr>
              <a:t>	Adds each element of the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Nunito" pitchFamily="2" charset="0"/>
              </a:rPr>
              <a:t>iterable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Nunito" pitchFamily="2" charset="0"/>
              </a:rPr>
              <a:t> to the end of the List</a:t>
            </a:r>
          </a:p>
          <a:p>
            <a:pPr marL="0" indent="0" algn="just">
              <a:buNone/>
            </a:pPr>
            <a:endParaRPr lang="en-US" sz="2200" b="0" i="0" dirty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pPr marL="0" indent="0" algn="just">
              <a:buNone/>
            </a:pPr>
            <a:r>
              <a:rPr lang="en-US" sz="2200" b="0" i="0" dirty="0">
                <a:solidFill>
                  <a:srgbClr val="FF0000"/>
                </a:solidFill>
                <a:effectLst/>
                <a:latin typeface="Nunito" pitchFamily="2" charset="0"/>
              </a:rPr>
              <a:t>index() 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Nunito" pitchFamily="2" charset="0"/>
              </a:rPr>
              <a:t>	Returns the lowest index where the element appears. </a:t>
            </a:r>
          </a:p>
          <a:p>
            <a:pPr marL="0" indent="0" algn="just">
              <a:buNone/>
            </a:pPr>
            <a:endParaRPr lang="en-US" sz="2200" b="0" i="0" dirty="0">
              <a:solidFill>
                <a:srgbClr val="FF0000"/>
              </a:solidFill>
              <a:effectLst/>
              <a:latin typeface="Nunito" pitchFamily="2" charset="0"/>
            </a:endParaRPr>
          </a:p>
          <a:p>
            <a:pPr marL="0" indent="0" algn="just">
              <a:buNone/>
            </a:pPr>
            <a:r>
              <a:rPr lang="en-US" sz="2200" b="0" i="0" dirty="0">
                <a:solidFill>
                  <a:srgbClr val="FF0000"/>
                </a:solidFill>
                <a:effectLst/>
                <a:latin typeface="Nunito" pitchFamily="2" charset="0"/>
              </a:rPr>
              <a:t>insert() 	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Nunito" pitchFamily="2" charset="0"/>
              </a:rPr>
              <a:t>Inserts a given element at a given index in a list. </a:t>
            </a:r>
          </a:p>
          <a:p>
            <a:pPr marL="0" indent="0" algn="just">
              <a:buNone/>
            </a:pPr>
            <a:endParaRPr lang="en-US" sz="2200" b="0" i="0" dirty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pPr marL="0" indent="0" algn="just">
              <a:buNone/>
            </a:pPr>
            <a:r>
              <a:rPr lang="en-US" sz="2200" b="0" i="0" dirty="0">
                <a:solidFill>
                  <a:srgbClr val="FF0000"/>
                </a:solidFill>
                <a:effectLst/>
                <a:latin typeface="Nunito" pitchFamily="2" charset="0"/>
              </a:rPr>
              <a:t>pop()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Nunito" pitchFamily="2" charset="0"/>
              </a:rPr>
              <a:t>	 Removes and returns the last value from the List or the given index value.</a:t>
            </a:r>
          </a:p>
          <a:p>
            <a:pPr marL="0" indent="0" algn="just">
              <a:buNone/>
            </a:pPr>
            <a:endParaRPr lang="en-US" sz="2200" b="0" i="0" dirty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pPr marL="0" indent="0" algn="just">
              <a:buNone/>
            </a:pPr>
            <a:r>
              <a:rPr lang="en-US" sz="2200" b="0" i="0" dirty="0">
                <a:solidFill>
                  <a:srgbClr val="FF0000"/>
                </a:solidFill>
                <a:effectLst/>
                <a:latin typeface="Nunito" pitchFamily="2" charset="0"/>
              </a:rPr>
              <a:t>remove()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Nunito" pitchFamily="2" charset="0"/>
              </a:rPr>
              <a:t>	Removes a given object from the List. </a:t>
            </a:r>
          </a:p>
        </p:txBody>
      </p:sp>
    </p:spTree>
    <p:extLst>
      <p:ext uri="{BB962C8B-B14F-4D97-AF65-F5344CB8AC3E}">
        <p14:creationId xmlns:p14="http://schemas.microsoft.com/office/powerpoint/2010/main" val="4163421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08A16-30E4-C2CE-3069-694904D61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38822"/>
          </a:xfrm>
        </p:spPr>
        <p:txBody>
          <a:bodyPr>
            <a:normAutofit fontScale="90000"/>
          </a:bodyPr>
          <a:lstStyle/>
          <a:p>
            <a:pPr algn="ctr"/>
            <a:br>
              <a:rPr lang="en-IN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32FD9-9AA9-9706-EF50-A00941EF5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3948"/>
            <a:ext cx="10515600" cy="467301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200" b="0" i="0" dirty="0">
                <a:solidFill>
                  <a:srgbClr val="FF0000"/>
                </a:solidFill>
                <a:effectLst/>
                <a:latin typeface="Nunito" pitchFamily="2" charset="0"/>
              </a:rPr>
              <a:t>reverse()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Nunito" pitchFamily="2" charset="0"/>
              </a:rPr>
              <a:t>	 Reverses objects of the List in place.</a:t>
            </a:r>
          </a:p>
          <a:p>
            <a:pPr marL="0" indent="0" algn="just">
              <a:buNone/>
            </a:pPr>
            <a:r>
              <a:rPr lang="en-US" sz="2200" b="0" i="0" dirty="0">
                <a:solidFill>
                  <a:srgbClr val="FF0000"/>
                </a:solidFill>
                <a:effectLst/>
                <a:latin typeface="Nunito" pitchFamily="2" charset="0"/>
              </a:rPr>
              <a:t>sort()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Nunito" pitchFamily="2" charset="0"/>
              </a:rPr>
              <a:t>	             Sort a List in ascending, descending, or user-defined order</a:t>
            </a:r>
          </a:p>
          <a:p>
            <a:pPr marL="0" indent="0" algn="just">
              <a:buNone/>
            </a:pPr>
            <a:r>
              <a:rPr lang="en-US" sz="2200" b="0" i="0" dirty="0">
                <a:solidFill>
                  <a:srgbClr val="FF0000"/>
                </a:solidFill>
                <a:effectLst/>
                <a:latin typeface="Nunito" pitchFamily="2" charset="0"/>
              </a:rPr>
              <a:t>max()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Nunito" pitchFamily="2" charset="0"/>
              </a:rPr>
              <a:t>	             Calculates maximum of all the elements of List</a:t>
            </a:r>
          </a:p>
        </p:txBody>
      </p:sp>
    </p:spTree>
    <p:extLst>
      <p:ext uri="{BB962C8B-B14F-4D97-AF65-F5344CB8AC3E}">
        <p14:creationId xmlns:p14="http://schemas.microsoft.com/office/powerpoint/2010/main" val="29859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B8AA-21F2-81F7-3E03-552A012BF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base"/>
            <a:r>
              <a:rPr lang="en-IN" b="1" i="0" dirty="0">
                <a:solidFill>
                  <a:srgbClr val="273239"/>
                </a:solidFill>
                <a:effectLst/>
                <a:latin typeface="urw-din"/>
              </a:rPr>
              <a:t>Adding Element in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66A87-3BDD-C3D7-C175-62AC998AB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append()</a:t>
            </a:r>
          </a:p>
          <a:p>
            <a:pPr marL="0" indent="0" algn="l" fontAlgn="base"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Used for appending and adding elements to List. It is used to add elements to the last position of the List in </a:t>
            </a:r>
            <a:r>
              <a:rPr lang="en-US" b="0" i="0" u="sng" dirty="0">
                <a:solidFill>
                  <a:srgbClr val="273239"/>
                </a:solidFill>
                <a:effectLst/>
                <a:latin typeface="urw-din"/>
                <a:hlinkClick r:id="rId2"/>
              </a:rPr>
              <a:t>Python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. </a:t>
            </a:r>
          </a:p>
          <a:p>
            <a:pPr marL="0" indent="0" algn="l" fontAlgn="base">
              <a:buNone/>
            </a:pPr>
            <a:endParaRPr lang="en-US" dirty="0">
              <a:solidFill>
                <a:srgbClr val="273239"/>
              </a:solidFill>
              <a:latin typeface="urw-din"/>
            </a:endParaRPr>
          </a:p>
          <a:p>
            <a:pPr marL="0" indent="0" algn="l" fontAlgn="base"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Syntax: </a:t>
            </a:r>
            <a:r>
              <a:rPr lang="en-IN" b="0" i="1" dirty="0" err="1">
                <a:solidFill>
                  <a:srgbClr val="FF0000"/>
                </a:solidFill>
                <a:effectLst/>
                <a:latin typeface="urw-din"/>
              </a:rPr>
              <a:t>list.append</a:t>
            </a:r>
            <a:r>
              <a:rPr lang="en-IN" b="0" i="1" dirty="0">
                <a:solidFill>
                  <a:srgbClr val="FF0000"/>
                </a:solidFill>
                <a:effectLst/>
                <a:latin typeface="urw-din"/>
              </a:rPr>
              <a:t> (element)</a:t>
            </a:r>
            <a:endParaRPr lang="en-US" b="0" i="0" dirty="0">
              <a:solidFill>
                <a:srgbClr val="FF0000"/>
              </a:solidFill>
              <a:effectLst/>
              <a:latin typeface="urw-din"/>
            </a:endParaRP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0180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BDCDF-74B3-761C-1D78-DADCA5B61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DA0F0-CEFD-1CC9-6327-D956AE81A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 Adds List Element as value of List.</a:t>
            </a:r>
          </a:p>
          <a:p>
            <a:pPr marL="0" indent="0">
              <a:buNone/>
            </a:pPr>
            <a:r>
              <a:rPr lang="en-US" dirty="0"/>
              <a:t>List = ['Mathematics', 'chemistry', 1997, 2000]</a:t>
            </a:r>
          </a:p>
          <a:p>
            <a:pPr marL="0" indent="0">
              <a:buNone/>
            </a:pPr>
            <a:r>
              <a:rPr lang="en-US" dirty="0" err="1"/>
              <a:t>List.append</a:t>
            </a:r>
            <a:r>
              <a:rPr lang="en-US" dirty="0"/>
              <a:t>(20544)</a:t>
            </a:r>
          </a:p>
          <a:p>
            <a:pPr marL="0" indent="0">
              <a:buNone/>
            </a:pPr>
            <a:r>
              <a:rPr lang="en-US" dirty="0"/>
              <a:t>print(List)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b="1" i="0" dirty="0">
                <a:solidFill>
                  <a:srgbClr val="273239"/>
                </a:solidFill>
                <a:effectLst/>
                <a:latin typeface="urw-din"/>
              </a:rPr>
              <a:t>Output:</a:t>
            </a:r>
            <a:endParaRPr lang="en-US" b="1" i="0" dirty="0">
              <a:solidFill>
                <a:srgbClr val="273239"/>
              </a:solidFill>
              <a:effectLst/>
              <a:latin typeface="urw-din"/>
            </a:endParaRPr>
          </a:p>
          <a:p>
            <a:pPr marL="0" indent="0">
              <a:buNone/>
            </a:pPr>
            <a:r>
              <a:rPr lang="en-US" dirty="0"/>
              <a:t>['Mathematics', 'chemistry', 1997, 2000, 20544]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0662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C7C18-66B2-DB76-F811-327DF4F96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2412"/>
          </a:xfrm>
        </p:spPr>
        <p:txBody>
          <a:bodyPr>
            <a:normAutofit fontScale="90000"/>
          </a:bodyPr>
          <a:lstStyle/>
          <a:p>
            <a:pPr algn="ctr"/>
            <a:br>
              <a:rPr lang="en-IN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</a:br>
            <a:br>
              <a:rPr lang="en-IN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</a:br>
            <a:br>
              <a:rPr lang="en-IN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</a:br>
            <a:r>
              <a:rPr lang="en-IN" b="1" i="0" dirty="0">
                <a:solidFill>
                  <a:srgbClr val="273239"/>
                </a:solidFill>
                <a:effectLst/>
                <a:latin typeface="urw-din"/>
              </a:rPr>
              <a:t>insert()</a:t>
            </a:r>
            <a:br>
              <a:rPr lang="en-IN" b="1" i="0" dirty="0">
                <a:solidFill>
                  <a:srgbClr val="273239"/>
                </a:solidFill>
                <a:effectLst/>
                <a:latin typeface="urw-din"/>
              </a:rPr>
            </a:br>
            <a:br>
              <a:rPr lang="en-IN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</a:br>
            <a:br>
              <a:rPr lang="en-IN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DDEF3-9823-BB90-1CBE-982A7084E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7538"/>
            <a:ext cx="10515600" cy="4829425"/>
          </a:xfrm>
        </p:spPr>
        <p:txBody>
          <a:bodyPr/>
          <a:lstStyle/>
          <a:p>
            <a:pPr algn="just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Inserts an element at the specified position.</a:t>
            </a:r>
          </a:p>
          <a:p>
            <a:pPr algn="l" fontAlgn="base"/>
            <a:endParaRPr lang="fr-FR" b="1" i="1" dirty="0">
              <a:solidFill>
                <a:srgbClr val="273239"/>
              </a:solidFill>
              <a:effectLst/>
              <a:latin typeface="urw-din"/>
            </a:endParaRPr>
          </a:p>
          <a:p>
            <a:pPr algn="l" fontAlgn="base"/>
            <a:r>
              <a:rPr lang="fr-FR" b="1" i="1" dirty="0" err="1">
                <a:solidFill>
                  <a:srgbClr val="273239"/>
                </a:solidFill>
                <a:effectLst/>
                <a:latin typeface="urw-din"/>
              </a:rPr>
              <a:t>Syntax</a:t>
            </a:r>
            <a:r>
              <a:rPr lang="fr-FR" b="1" i="1" dirty="0">
                <a:solidFill>
                  <a:srgbClr val="273239"/>
                </a:solidFill>
                <a:effectLst/>
                <a:latin typeface="urw-din"/>
              </a:rPr>
              <a:t>:</a:t>
            </a:r>
            <a:endParaRPr lang="fr-FR" b="0" i="1" dirty="0">
              <a:solidFill>
                <a:srgbClr val="273239"/>
              </a:solidFill>
              <a:effectLst/>
              <a:latin typeface="urw-din"/>
            </a:endParaRPr>
          </a:p>
          <a:p>
            <a:pPr marL="0" indent="0" algn="l" fontAlgn="base">
              <a:buNone/>
            </a:pPr>
            <a:r>
              <a:rPr lang="fr-FR" b="0" i="1" dirty="0" err="1">
                <a:solidFill>
                  <a:srgbClr val="FF0000"/>
                </a:solidFill>
                <a:effectLst/>
                <a:latin typeface="urw-din"/>
              </a:rPr>
              <a:t>list.insert</a:t>
            </a:r>
            <a:r>
              <a:rPr lang="fr-FR" b="0" i="1" dirty="0">
                <a:solidFill>
                  <a:srgbClr val="FF0000"/>
                </a:solidFill>
                <a:effectLst/>
                <a:latin typeface="urw-din"/>
              </a:rPr>
              <a:t>(&lt;position, </a:t>
            </a:r>
            <a:r>
              <a:rPr lang="fr-FR" b="0" i="1" dirty="0" err="1">
                <a:solidFill>
                  <a:srgbClr val="FF0000"/>
                </a:solidFill>
                <a:effectLst/>
                <a:latin typeface="urw-din"/>
              </a:rPr>
              <a:t>element</a:t>
            </a:r>
            <a:r>
              <a:rPr lang="fr-FR" b="0" i="1" dirty="0">
                <a:solidFill>
                  <a:srgbClr val="FF0000"/>
                </a:solidFill>
                <a:effectLst/>
                <a:latin typeface="urw-din"/>
              </a:rPr>
              <a:t>)</a:t>
            </a:r>
          </a:p>
          <a:p>
            <a:pPr marL="0" indent="0" algn="l" fontAlgn="base">
              <a:buNone/>
            </a:pPr>
            <a:endParaRPr lang="fr-FR" i="1" dirty="0">
              <a:solidFill>
                <a:srgbClr val="FF0000"/>
              </a:solidFill>
              <a:latin typeface="urw-din"/>
            </a:endParaRPr>
          </a:p>
          <a:p>
            <a:pPr marL="0" indent="0" algn="l" fontAlgn="base"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Note: Position mentioned should be within the range of List, as in this case between 0 and 4, elsewise would throw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urw-din"/>
              </a:rPr>
              <a:t>IndexError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. </a:t>
            </a:r>
            <a:endParaRPr lang="fr-FR" b="0" i="1" dirty="0">
              <a:solidFill>
                <a:srgbClr val="FF0000"/>
              </a:solidFill>
              <a:effectLst/>
              <a:latin typeface="urw-din"/>
            </a:endParaRPr>
          </a:p>
          <a:p>
            <a:pPr algn="just"/>
            <a:endParaRPr lang="en-US" b="0" i="0" dirty="0">
              <a:solidFill>
                <a:srgbClr val="000000"/>
              </a:solidFill>
              <a:effectLst/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59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364EF-E343-FD3C-5BBB-5ACD43033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2412"/>
          </a:xfrm>
        </p:spPr>
        <p:txBody>
          <a:bodyPr>
            <a:normAutofit/>
          </a:bodyPr>
          <a:lstStyle/>
          <a:p>
            <a:pPr algn="ctr"/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1F1F1-B701-B35D-538F-F4079C149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7538"/>
            <a:ext cx="10515600" cy="48294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List = ['Mathematics', 'chemistry', 1997, 2000]</a:t>
            </a:r>
          </a:p>
          <a:p>
            <a:pPr marL="0" indent="0">
              <a:buNone/>
            </a:pPr>
            <a:r>
              <a:rPr lang="en-US" dirty="0"/>
              <a:t># Insert at index 2 value 10087</a:t>
            </a:r>
          </a:p>
          <a:p>
            <a:pPr marL="0" indent="0">
              <a:buNone/>
            </a:pPr>
            <a:r>
              <a:rPr lang="en-US" dirty="0" err="1"/>
              <a:t>List.insert</a:t>
            </a:r>
            <a:r>
              <a:rPr lang="en-US" dirty="0"/>
              <a:t>(2,10087)    </a:t>
            </a:r>
          </a:p>
          <a:p>
            <a:pPr marL="0" indent="0">
              <a:buNone/>
            </a:pPr>
            <a:r>
              <a:rPr lang="en-US" dirty="0"/>
              <a:t>print(List)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b="1" i="0" dirty="0">
                <a:solidFill>
                  <a:srgbClr val="273239"/>
                </a:solidFill>
                <a:effectLst/>
                <a:latin typeface="urw-din"/>
              </a:rPr>
              <a:t>Output:</a:t>
            </a:r>
            <a:endParaRPr lang="en-US" b="1" i="0" dirty="0">
              <a:solidFill>
                <a:srgbClr val="273239"/>
              </a:solidFill>
              <a:effectLst/>
              <a:latin typeface="urw-din"/>
            </a:endParaRPr>
          </a:p>
          <a:p>
            <a:pPr marL="0" indent="0">
              <a:buNone/>
            </a:pPr>
            <a:r>
              <a:rPr lang="en-US" dirty="0"/>
              <a:t>['Mathematics', 'chemistry', 10087, 1997, 2000, 20544]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1110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2BD30-3094-01A6-3DA2-A87A8D09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7EBDB-E075-22AC-E565-4AB9B8F3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i="0" dirty="0">
                <a:solidFill>
                  <a:srgbClr val="273239"/>
                </a:solidFill>
                <a:effectLst/>
                <a:latin typeface="urw-din"/>
              </a:rPr>
              <a:t>extend():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Adds contents to List2 to the end of List1. </a:t>
            </a:r>
            <a:endParaRPr lang="en-IN" b="1" dirty="0">
              <a:solidFill>
                <a:srgbClr val="273239"/>
              </a:solidFill>
              <a:latin typeface="urw-din"/>
            </a:endParaRPr>
          </a:p>
          <a:p>
            <a:pPr algn="l" fontAlgn="base"/>
            <a:endParaRPr lang="en-IN" b="1" i="1" dirty="0">
              <a:solidFill>
                <a:srgbClr val="273239"/>
              </a:solidFill>
              <a:effectLst/>
              <a:latin typeface="urw-din"/>
            </a:endParaRPr>
          </a:p>
          <a:p>
            <a:pPr algn="l" fontAlgn="base"/>
            <a:r>
              <a:rPr lang="en-IN" b="1" i="1" dirty="0">
                <a:solidFill>
                  <a:srgbClr val="273239"/>
                </a:solidFill>
                <a:effectLst/>
                <a:latin typeface="urw-din"/>
              </a:rPr>
              <a:t>Syntax</a:t>
            </a:r>
            <a:endParaRPr lang="en-IN" b="0" i="1" dirty="0">
              <a:solidFill>
                <a:srgbClr val="273239"/>
              </a:solidFill>
              <a:effectLst/>
              <a:latin typeface="urw-din"/>
            </a:endParaRPr>
          </a:p>
          <a:p>
            <a:pPr marL="0" indent="0" algn="l" fontAlgn="base">
              <a:buNone/>
            </a:pPr>
            <a:r>
              <a:rPr lang="en-IN" b="0" i="1" dirty="0">
                <a:solidFill>
                  <a:srgbClr val="FF0000"/>
                </a:solidFill>
                <a:effectLst/>
                <a:latin typeface="urw-din"/>
              </a:rPr>
              <a:t>List1.extend(List2)</a:t>
            </a:r>
          </a:p>
          <a:p>
            <a:pPr marL="0" indent="0">
              <a:buNone/>
            </a:pPr>
            <a:endParaRPr lang="en-IN" b="1" i="0" dirty="0">
              <a:solidFill>
                <a:srgbClr val="273239"/>
              </a:solidFill>
              <a:effectLst/>
              <a:latin typeface="urw-din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5605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{0AF5710B-C9BE-D049-99F6-EA598E797940}tf10001119</Template>
  <TotalTime>2262</TotalTime>
  <Words>992</Words>
  <Application>Microsoft Office PowerPoint</Application>
  <PresentationFormat>Widescreen</PresentationFormat>
  <Paragraphs>163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Calibri</vt:lpstr>
      <vt:lpstr>Calibri Light</vt:lpstr>
      <vt:lpstr>Heebo</vt:lpstr>
      <vt:lpstr>Nunito</vt:lpstr>
      <vt:lpstr>sofia-pro</vt:lpstr>
      <vt:lpstr>Times New Roman</vt:lpstr>
      <vt:lpstr>Tinos</vt:lpstr>
      <vt:lpstr>urw-din</vt:lpstr>
      <vt:lpstr>Office Theme</vt:lpstr>
      <vt:lpstr>PowerPoint Presentation</vt:lpstr>
      <vt:lpstr>List methods in Python</vt:lpstr>
      <vt:lpstr>  </vt:lpstr>
      <vt:lpstr> </vt:lpstr>
      <vt:lpstr>Adding Element in List</vt:lpstr>
      <vt:lpstr>PowerPoint Presentation</vt:lpstr>
      <vt:lpstr>   insert()   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 RAMALINGAM</dc:creator>
  <cp:lastModifiedBy>A Mazid</cp:lastModifiedBy>
  <cp:revision>114</cp:revision>
  <cp:lastPrinted>2020-10-01T09:19:21Z</cp:lastPrinted>
  <dcterms:created xsi:type="dcterms:W3CDTF">2020-05-05T09:43:45Z</dcterms:created>
  <dcterms:modified xsi:type="dcterms:W3CDTF">2023-02-16T05:47:58Z</dcterms:modified>
</cp:coreProperties>
</file>