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9"/>
    <p:restoredTop sz="95934"/>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C9C3-9A31-2E7E-98F3-B266C655D0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68432A-D57B-3B2B-F777-891993912D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A6A0EA2-5E68-FEB4-1E59-C6B52D85E1F7}"/>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5" name="Footer Placeholder 4">
            <a:extLst>
              <a:ext uri="{FF2B5EF4-FFF2-40B4-BE49-F238E27FC236}">
                <a16:creationId xmlns:a16="http://schemas.microsoft.com/office/drawing/2014/main" id="{438B084D-9E95-B23A-366A-05379AC78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0CA98-7264-391F-B555-585153421626}"/>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264992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B149-32B2-262D-40F2-50AE4BCA5E4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746E3C8-5394-F16C-E964-D351EB4CB7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CE1EA2-B611-766E-305A-8DE4A357A993}"/>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5" name="Footer Placeholder 4">
            <a:extLst>
              <a:ext uri="{FF2B5EF4-FFF2-40B4-BE49-F238E27FC236}">
                <a16:creationId xmlns:a16="http://schemas.microsoft.com/office/drawing/2014/main" id="{57096172-9EB7-0B64-D615-2A94E93D4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C4802-B1E9-2CE2-1F86-2003043D63D0}"/>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380879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ACCE7-CF64-B008-8207-BDB11296DBA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9CEA7A-DC9F-9A16-3AEF-3365C30E56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1CFCD2-1C3C-E946-EA06-9783AF22517E}"/>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5" name="Footer Placeholder 4">
            <a:extLst>
              <a:ext uri="{FF2B5EF4-FFF2-40B4-BE49-F238E27FC236}">
                <a16:creationId xmlns:a16="http://schemas.microsoft.com/office/drawing/2014/main" id="{8B16B19D-65FD-2122-D36E-B01B0538F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F2862-4A35-639F-38B8-2AFE0FFF96BC}"/>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21260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77B8-66A3-6F5E-7707-9F6931C0D4E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BE06EB-8BB1-7731-0F94-05D86C13F1E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311DD1-785E-BBA6-2890-0664604368FB}"/>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5" name="Footer Placeholder 4">
            <a:extLst>
              <a:ext uri="{FF2B5EF4-FFF2-40B4-BE49-F238E27FC236}">
                <a16:creationId xmlns:a16="http://schemas.microsoft.com/office/drawing/2014/main" id="{C49662FE-14C9-3909-2D7C-3BD6F25C0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19EA8-3C6D-4B0F-5E21-73ABEB0B83CD}"/>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65066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1DEB-F562-5D4C-B5BA-54F174C9A1E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1F9071-7D27-9666-F02B-F5BC2B3339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9BD1AA2-1C44-3A30-5109-A541F5DBC2D1}"/>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5" name="Footer Placeholder 4">
            <a:extLst>
              <a:ext uri="{FF2B5EF4-FFF2-40B4-BE49-F238E27FC236}">
                <a16:creationId xmlns:a16="http://schemas.microsoft.com/office/drawing/2014/main" id="{38646197-3F24-FAE9-5EC6-DAA1ED68E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7A41E-98C1-17ED-DF7C-5F4DBCF7C917}"/>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578060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1BBE-E6EB-234E-6972-1956606081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4AF02B5-B1D3-505D-E8CE-99187EDA15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4CE435A-68D5-419E-102E-4EA6ED9A36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0C1C2BF-5B9A-99E5-80F8-D882923FE5F0}"/>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6" name="Footer Placeholder 5">
            <a:extLst>
              <a:ext uri="{FF2B5EF4-FFF2-40B4-BE49-F238E27FC236}">
                <a16:creationId xmlns:a16="http://schemas.microsoft.com/office/drawing/2014/main" id="{A00C6A6D-1CAB-166A-D878-8CF3A06F0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8BD9A-A384-81FF-089E-5274EF2A6309}"/>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2492112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BC54-2836-6B66-F4B3-7D65915D8EF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91161DF-0E1E-335D-6E96-233C90113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D8417D-221A-B79A-2FC3-06A7FEDE30D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7C1DB50-83DA-401B-DD31-632601B2A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C567AC-EA3A-7B44-77D3-84F1BBBAC0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BC29DA7-A5D4-A35D-F0D5-3F2684A63E87}"/>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8" name="Footer Placeholder 7">
            <a:extLst>
              <a:ext uri="{FF2B5EF4-FFF2-40B4-BE49-F238E27FC236}">
                <a16:creationId xmlns:a16="http://schemas.microsoft.com/office/drawing/2014/main" id="{C9D024D8-3A00-FF94-B97D-77CC1BAAF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4D289A-B737-71BB-4354-3943F5388954}"/>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311555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4072-4F96-5461-33E4-05119EC85CC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4ECEEB-EE9D-5FD0-DE4D-FED3A77F8784}"/>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4" name="Footer Placeholder 3">
            <a:extLst>
              <a:ext uri="{FF2B5EF4-FFF2-40B4-BE49-F238E27FC236}">
                <a16:creationId xmlns:a16="http://schemas.microsoft.com/office/drawing/2014/main" id="{939E3B94-59B9-0590-EDF6-F72801B948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08A486-5E95-EBAC-8FA2-A9C603FA8A22}"/>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183331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A5AE5-D243-7011-A1E3-2BE07617DC5A}"/>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3" name="Footer Placeholder 2">
            <a:extLst>
              <a:ext uri="{FF2B5EF4-FFF2-40B4-BE49-F238E27FC236}">
                <a16:creationId xmlns:a16="http://schemas.microsoft.com/office/drawing/2014/main" id="{EAC7DA64-36CF-DB3E-DAB1-D748A5CCE7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A4C6A4-6826-2B33-3624-B8C71F9A63EE}"/>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97051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3403-CED7-FC6E-515C-FD7EB8B280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6B3E72E-1599-0B7A-5F06-271933C0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60BD23-E175-6F3C-8DC9-2B5739DC0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C256A4-9A19-12E9-FF0F-1301F05B8AAD}"/>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6" name="Footer Placeholder 5">
            <a:extLst>
              <a:ext uri="{FF2B5EF4-FFF2-40B4-BE49-F238E27FC236}">
                <a16:creationId xmlns:a16="http://schemas.microsoft.com/office/drawing/2014/main" id="{13C10D71-6872-D6A9-8BE7-DD42D9C201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758D5C-B60D-36ED-CC48-95C1B59F9350}"/>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270084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542B-8294-4463-68C0-2EDD9CF070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38C9D8-6FF2-B9E2-0906-B26414AC7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92C18C-A1AF-B62B-F01A-330DB0E3A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3F2688-A314-10CA-BE6C-ADBEDC26282B}"/>
              </a:ext>
            </a:extLst>
          </p:cNvPr>
          <p:cNvSpPr>
            <a:spLocks noGrp="1"/>
          </p:cNvSpPr>
          <p:nvPr>
            <p:ph type="dt" sz="half" idx="10"/>
          </p:nvPr>
        </p:nvSpPr>
        <p:spPr/>
        <p:txBody>
          <a:bodyPr/>
          <a:lstStyle/>
          <a:p>
            <a:fld id="{767BFD4E-311B-4E4E-B498-FBFC872BAEAB}" type="datetimeFigureOut">
              <a:rPr lang="en-US" smtClean="0"/>
              <a:t>11/7/22</a:t>
            </a:fld>
            <a:endParaRPr lang="en-US"/>
          </a:p>
        </p:txBody>
      </p:sp>
      <p:sp>
        <p:nvSpPr>
          <p:cNvPr id="6" name="Footer Placeholder 5">
            <a:extLst>
              <a:ext uri="{FF2B5EF4-FFF2-40B4-BE49-F238E27FC236}">
                <a16:creationId xmlns:a16="http://schemas.microsoft.com/office/drawing/2014/main" id="{F1DE6EF9-D7CE-4FA6-07FE-E442B3565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2F1DB-8B19-6106-C9BF-ABBE4582CC76}"/>
              </a:ext>
            </a:extLst>
          </p:cNvPr>
          <p:cNvSpPr>
            <a:spLocks noGrp="1"/>
          </p:cNvSpPr>
          <p:nvPr>
            <p:ph type="sldNum" sz="quarter" idx="12"/>
          </p:nvPr>
        </p:nvSpPr>
        <p:spPr/>
        <p:txBody>
          <a:bodyPr/>
          <a:lstStyle/>
          <a:p>
            <a:fld id="{14DAFBBB-F95E-9C4C-9445-397DF0A131DC}" type="slidenum">
              <a:rPr lang="en-US" smtClean="0"/>
              <a:t>‹#›</a:t>
            </a:fld>
            <a:endParaRPr lang="en-US"/>
          </a:p>
        </p:txBody>
      </p:sp>
    </p:spTree>
    <p:extLst>
      <p:ext uri="{BB962C8B-B14F-4D97-AF65-F5344CB8AC3E}">
        <p14:creationId xmlns:p14="http://schemas.microsoft.com/office/powerpoint/2010/main" val="1782098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972A9-EB98-6A2B-51C9-E618C400CF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463A20-8C7F-ADB6-1AF2-77A635AFF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30A577-1D0F-E90C-A3C6-9BAF88204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BFD4E-311B-4E4E-B498-FBFC872BAEAB}" type="datetimeFigureOut">
              <a:rPr lang="en-US" smtClean="0"/>
              <a:t>11/7/22</a:t>
            </a:fld>
            <a:endParaRPr lang="en-US"/>
          </a:p>
        </p:txBody>
      </p:sp>
      <p:sp>
        <p:nvSpPr>
          <p:cNvPr id="5" name="Footer Placeholder 4">
            <a:extLst>
              <a:ext uri="{FF2B5EF4-FFF2-40B4-BE49-F238E27FC236}">
                <a16:creationId xmlns:a16="http://schemas.microsoft.com/office/drawing/2014/main" id="{822148C5-2804-DDB2-32A8-50A1EA95E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960C08-691B-28ED-FFC3-3D86C81144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AFBBB-F95E-9C4C-9445-397DF0A131DC}" type="slidenum">
              <a:rPr lang="en-US" smtClean="0"/>
              <a:t>‹#›</a:t>
            </a:fld>
            <a:endParaRPr lang="en-US"/>
          </a:p>
        </p:txBody>
      </p:sp>
    </p:spTree>
    <p:extLst>
      <p:ext uri="{BB962C8B-B14F-4D97-AF65-F5344CB8AC3E}">
        <p14:creationId xmlns:p14="http://schemas.microsoft.com/office/powerpoint/2010/main" val="2392924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032D-56F4-3077-C3BE-1BD0A5088747}"/>
              </a:ext>
            </a:extLst>
          </p:cNvPr>
          <p:cNvSpPr>
            <a:spLocks noGrp="1"/>
          </p:cNvSpPr>
          <p:nvPr>
            <p:ph type="ctrTitle"/>
          </p:nvPr>
        </p:nvSpPr>
        <p:spPr/>
        <p:txBody>
          <a:bodyPr/>
          <a:lstStyle/>
          <a:p>
            <a:r>
              <a:rPr lang="en-US" dirty="0"/>
              <a:t>Keys</a:t>
            </a:r>
          </a:p>
        </p:txBody>
      </p:sp>
      <p:sp>
        <p:nvSpPr>
          <p:cNvPr id="3" name="Subtitle 2">
            <a:extLst>
              <a:ext uri="{FF2B5EF4-FFF2-40B4-BE49-F238E27FC236}">
                <a16:creationId xmlns:a16="http://schemas.microsoft.com/office/drawing/2014/main" id="{367C560D-D8EA-24F5-082A-590969E7443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91783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IN" b="0" i="0" u="none" strike="noStrike" dirty="0">
                <a:solidFill>
                  <a:srgbClr val="610B4B"/>
                </a:solidFill>
                <a:effectLst/>
                <a:latin typeface="erdana"/>
              </a:rPr>
              <a:t>Foreign key</a:t>
            </a:r>
            <a:endParaRPr lang="en-US" dirty="0"/>
          </a:p>
        </p:txBody>
      </p:sp>
      <p:sp>
        <p:nvSpPr>
          <p:cNvPr id="3" name="Content Placeholder 2">
            <a:extLst>
              <a:ext uri="{FF2B5EF4-FFF2-40B4-BE49-F238E27FC236}">
                <a16:creationId xmlns:a16="http://schemas.microsoft.com/office/drawing/2014/main" id="{C53A0A04-48B1-0ECB-175D-A3039422F43D}"/>
              </a:ext>
            </a:extLst>
          </p:cNvPr>
          <p:cNvSpPr>
            <a:spLocks noGrp="1"/>
          </p:cNvSpPr>
          <p:nvPr>
            <p:ph idx="1"/>
          </p:nvPr>
        </p:nvSpPr>
        <p:spPr/>
        <p:txBody>
          <a:bodyPr/>
          <a:lstStyle/>
          <a:p>
            <a:pPr algn="just">
              <a:buFont typeface="Arial" panose="020B0604020202020204" pitchFamily="34" charset="0"/>
              <a:buChar char="•"/>
            </a:pPr>
            <a:r>
              <a:rPr lang="en-IN" b="0" i="0" u="none" strike="noStrike" dirty="0">
                <a:solidFill>
                  <a:srgbClr val="000000"/>
                </a:solidFill>
                <a:effectLst/>
                <a:latin typeface="inter-regular"/>
              </a:rPr>
              <a:t>Foreign keys are the column of the table used to point to the primary key of another table.</a:t>
            </a:r>
          </a:p>
          <a:p>
            <a:pPr algn="just">
              <a:buFont typeface="Arial" panose="020B0604020202020204" pitchFamily="34" charset="0"/>
              <a:buChar char="•"/>
            </a:pPr>
            <a:r>
              <a:rPr lang="en-IN" b="0" i="0" u="none" strike="noStrike" dirty="0">
                <a:solidFill>
                  <a:srgbClr val="000000"/>
                </a:solidFill>
                <a:effectLst/>
                <a:latin typeface="inter-regular"/>
              </a:rPr>
              <a:t>Every employee works in a specific department in a company, and employee and department are two different entities. So we can't store the department's information in the employee table. That's why we link these two tables through the primary key of one table.</a:t>
            </a:r>
          </a:p>
          <a:p>
            <a:pPr algn="just">
              <a:buFont typeface="Arial" panose="020B0604020202020204" pitchFamily="34" charset="0"/>
              <a:buChar char="•"/>
            </a:pPr>
            <a:r>
              <a:rPr lang="en-IN" b="0" i="0" u="none" strike="noStrike" dirty="0">
                <a:solidFill>
                  <a:srgbClr val="000000"/>
                </a:solidFill>
                <a:effectLst/>
                <a:latin typeface="inter-regular"/>
              </a:rPr>
              <a:t>We add the primary key of the DEPARTMENT table, </a:t>
            </a:r>
            <a:r>
              <a:rPr lang="en-IN" b="0" i="0" u="none" strike="noStrike" dirty="0" err="1">
                <a:solidFill>
                  <a:srgbClr val="000000"/>
                </a:solidFill>
                <a:effectLst/>
                <a:latin typeface="inter-regular"/>
              </a:rPr>
              <a:t>Department_Id</a:t>
            </a:r>
            <a:r>
              <a:rPr lang="en-IN" b="0" i="0" u="none" strike="noStrike" dirty="0">
                <a:solidFill>
                  <a:srgbClr val="000000"/>
                </a:solidFill>
                <a:effectLst/>
                <a:latin typeface="inter-regular"/>
              </a:rPr>
              <a:t>, as a new attribute in the EMPLOYEE table.</a:t>
            </a:r>
          </a:p>
          <a:p>
            <a:pPr algn="just">
              <a:buFont typeface="Arial" panose="020B0604020202020204" pitchFamily="34" charset="0"/>
              <a:buChar char="•"/>
            </a:pPr>
            <a:r>
              <a:rPr lang="en-IN" b="0" i="0" u="none" strike="noStrike" dirty="0">
                <a:solidFill>
                  <a:srgbClr val="000000"/>
                </a:solidFill>
                <a:effectLst/>
                <a:latin typeface="inter-regular"/>
              </a:rPr>
              <a:t>In the EMPLOYEE table, </a:t>
            </a:r>
            <a:r>
              <a:rPr lang="en-IN" b="0" i="0" u="none" strike="noStrike" dirty="0" err="1">
                <a:solidFill>
                  <a:srgbClr val="000000"/>
                </a:solidFill>
                <a:effectLst/>
                <a:latin typeface="inter-regular"/>
              </a:rPr>
              <a:t>Department_Id</a:t>
            </a:r>
            <a:r>
              <a:rPr lang="en-IN" b="0" i="0" u="none" strike="noStrike" dirty="0">
                <a:solidFill>
                  <a:srgbClr val="000000"/>
                </a:solidFill>
                <a:effectLst/>
                <a:latin typeface="inter-regular"/>
              </a:rPr>
              <a:t> is the foreign key, and both the tables are related.</a:t>
            </a:r>
          </a:p>
          <a:p>
            <a:endParaRPr lang="en-US" dirty="0"/>
          </a:p>
        </p:txBody>
      </p:sp>
    </p:spTree>
    <p:extLst>
      <p:ext uri="{BB962C8B-B14F-4D97-AF65-F5344CB8AC3E}">
        <p14:creationId xmlns:p14="http://schemas.microsoft.com/office/powerpoint/2010/main" val="162641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US" dirty="0" err="1"/>
              <a:t>Cont</a:t>
            </a:r>
            <a:r>
              <a:rPr lang="en-US" dirty="0"/>
              <a:t>…</a:t>
            </a:r>
          </a:p>
        </p:txBody>
      </p:sp>
      <p:pic>
        <p:nvPicPr>
          <p:cNvPr id="5" name="Content Placeholder 4">
            <a:extLst>
              <a:ext uri="{FF2B5EF4-FFF2-40B4-BE49-F238E27FC236}">
                <a16:creationId xmlns:a16="http://schemas.microsoft.com/office/drawing/2014/main" id="{14CDFAA8-A76C-D8D5-68AB-42F367932B3E}"/>
              </a:ext>
            </a:extLst>
          </p:cNvPr>
          <p:cNvPicPr>
            <a:picLocks noGrp="1" noChangeAspect="1"/>
          </p:cNvPicPr>
          <p:nvPr>
            <p:ph idx="1"/>
          </p:nvPr>
        </p:nvPicPr>
        <p:blipFill>
          <a:blip r:embed="rId2"/>
          <a:stretch>
            <a:fillRect/>
          </a:stretch>
        </p:blipFill>
        <p:spPr>
          <a:xfrm>
            <a:off x="2141034" y="1260088"/>
            <a:ext cx="7437864" cy="3719106"/>
          </a:xfrm>
        </p:spPr>
      </p:pic>
    </p:spTree>
    <p:extLst>
      <p:ext uri="{BB962C8B-B14F-4D97-AF65-F5344CB8AC3E}">
        <p14:creationId xmlns:p14="http://schemas.microsoft.com/office/powerpoint/2010/main" val="1210254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IN" b="0" i="0" u="none" strike="noStrike" dirty="0">
                <a:solidFill>
                  <a:srgbClr val="610B4B"/>
                </a:solidFill>
                <a:effectLst/>
                <a:latin typeface="erdana"/>
              </a:rPr>
              <a:t>Alternate key</a:t>
            </a:r>
            <a:endParaRPr lang="en-US" dirty="0"/>
          </a:p>
        </p:txBody>
      </p:sp>
      <p:sp>
        <p:nvSpPr>
          <p:cNvPr id="3" name="Content Placeholder 2">
            <a:extLst>
              <a:ext uri="{FF2B5EF4-FFF2-40B4-BE49-F238E27FC236}">
                <a16:creationId xmlns:a16="http://schemas.microsoft.com/office/drawing/2014/main" id="{C53A0A04-48B1-0ECB-175D-A3039422F43D}"/>
              </a:ext>
            </a:extLst>
          </p:cNvPr>
          <p:cNvSpPr>
            <a:spLocks noGrp="1"/>
          </p:cNvSpPr>
          <p:nvPr>
            <p:ph idx="1"/>
          </p:nvPr>
        </p:nvSpPr>
        <p:spPr/>
        <p:txBody>
          <a:bodyPr/>
          <a:lstStyle/>
          <a:p>
            <a:r>
              <a:rPr lang="en-IN" b="0" i="0" u="none" strike="noStrike" dirty="0">
                <a:solidFill>
                  <a:srgbClr val="333333"/>
                </a:solidFill>
                <a:effectLst/>
                <a:latin typeface="inter-regular"/>
              </a:rPr>
              <a:t>There may be one or more attributes or a combination of attributes that uniquely identify each tuple in a relation. These attributes or combinations of the attributes are called the candidate keys. One key is chosen as the primary key from these candidate keys, and the remaining candidate key, if it exists, is termed the alternate key. </a:t>
            </a:r>
            <a:r>
              <a:rPr lang="en-IN" b="1" i="0" u="none" strike="noStrike" dirty="0">
                <a:solidFill>
                  <a:srgbClr val="333333"/>
                </a:solidFill>
                <a:effectLst/>
                <a:latin typeface="inter-bold"/>
              </a:rPr>
              <a:t>In other words,</a:t>
            </a:r>
            <a:r>
              <a:rPr lang="en-IN" b="0" i="0" u="none" strike="noStrike" dirty="0">
                <a:solidFill>
                  <a:srgbClr val="333333"/>
                </a:solidFill>
                <a:effectLst/>
                <a:latin typeface="inter-regular"/>
              </a:rPr>
              <a:t> the total number of the alternate keys is the total number of candidate keys minus the primary key. The alternate key may or may not exist. If there is only one candidate key in a relation, it does not have an alternate key.</a:t>
            </a:r>
            <a:endParaRPr lang="en-US" dirty="0"/>
          </a:p>
        </p:txBody>
      </p:sp>
    </p:spTree>
    <p:extLst>
      <p:ext uri="{BB962C8B-B14F-4D97-AF65-F5344CB8AC3E}">
        <p14:creationId xmlns:p14="http://schemas.microsoft.com/office/powerpoint/2010/main" val="881258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C53A0A04-48B1-0ECB-175D-A3039422F43D}"/>
              </a:ext>
            </a:extLst>
          </p:cNvPr>
          <p:cNvSpPr>
            <a:spLocks noGrp="1"/>
          </p:cNvSpPr>
          <p:nvPr>
            <p:ph idx="1"/>
          </p:nvPr>
        </p:nvSpPr>
        <p:spPr/>
        <p:txBody>
          <a:bodyPr/>
          <a:lstStyle/>
          <a:p>
            <a:r>
              <a:rPr lang="en-IN" b="1" i="0" u="none" strike="noStrike" dirty="0">
                <a:solidFill>
                  <a:srgbClr val="333333"/>
                </a:solidFill>
                <a:effectLst/>
                <a:latin typeface="inter-bold"/>
              </a:rPr>
              <a:t>For example,</a:t>
            </a:r>
            <a:r>
              <a:rPr lang="en-IN" b="0" i="0" u="none" strike="noStrike" dirty="0">
                <a:solidFill>
                  <a:srgbClr val="333333"/>
                </a:solidFill>
                <a:effectLst/>
                <a:latin typeface="inter-regular"/>
              </a:rPr>
              <a:t> employee relation has two attributes, </a:t>
            </a:r>
            <a:r>
              <a:rPr lang="en-IN" b="0" i="0" u="none" strike="noStrike" dirty="0" err="1">
                <a:solidFill>
                  <a:srgbClr val="333333"/>
                </a:solidFill>
                <a:effectLst/>
                <a:latin typeface="inter-regular"/>
              </a:rPr>
              <a:t>Employee_Id</a:t>
            </a:r>
            <a:r>
              <a:rPr lang="en-IN" b="0" i="0" u="none" strike="noStrike" dirty="0">
                <a:solidFill>
                  <a:srgbClr val="333333"/>
                </a:solidFill>
                <a:effectLst/>
                <a:latin typeface="inter-regular"/>
              </a:rPr>
              <a:t> and </a:t>
            </a:r>
            <a:r>
              <a:rPr lang="en-IN" b="0" i="0" u="none" strike="noStrike" dirty="0" err="1">
                <a:solidFill>
                  <a:srgbClr val="333333"/>
                </a:solidFill>
                <a:effectLst/>
                <a:latin typeface="inter-regular"/>
              </a:rPr>
              <a:t>PAN_No</a:t>
            </a:r>
            <a:r>
              <a:rPr lang="en-IN" b="0" i="0" u="none" strike="noStrike" dirty="0">
                <a:solidFill>
                  <a:srgbClr val="333333"/>
                </a:solidFill>
                <a:effectLst/>
                <a:latin typeface="inter-regular"/>
              </a:rPr>
              <a:t>, that act as candidate keys. In this relation, </a:t>
            </a:r>
            <a:r>
              <a:rPr lang="en-IN" b="0" i="0" u="none" strike="noStrike" dirty="0" err="1">
                <a:solidFill>
                  <a:srgbClr val="333333"/>
                </a:solidFill>
                <a:effectLst/>
                <a:latin typeface="inter-regular"/>
              </a:rPr>
              <a:t>Employee_Id</a:t>
            </a:r>
            <a:r>
              <a:rPr lang="en-IN" b="0" i="0" u="none" strike="noStrike" dirty="0">
                <a:solidFill>
                  <a:srgbClr val="333333"/>
                </a:solidFill>
                <a:effectLst/>
                <a:latin typeface="inter-regular"/>
              </a:rPr>
              <a:t> is chosen as the primary key, so the other candidate key, </a:t>
            </a:r>
            <a:r>
              <a:rPr lang="en-IN" b="0" i="0" u="none" strike="noStrike" dirty="0" err="1">
                <a:solidFill>
                  <a:srgbClr val="333333"/>
                </a:solidFill>
                <a:effectLst/>
                <a:latin typeface="inter-regular"/>
              </a:rPr>
              <a:t>PAN_No</a:t>
            </a:r>
            <a:r>
              <a:rPr lang="en-IN" b="0" i="0" u="none" strike="noStrike" dirty="0">
                <a:solidFill>
                  <a:srgbClr val="333333"/>
                </a:solidFill>
                <a:effectLst/>
                <a:latin typeface="inter-regular"/>
              </a:rPr>
              <a:t>, acts as the Alternate key.</a:t>
            </a:r>
            <a:endParaRPr lang="en-US" dirty="0"/>
          </a:p>
        </p:txBody>
      </p:sp>
      <p:pic>
        <p:nvPicPr>
          <p:cNvPr id="5" name="Picture 4">
            <a:extLst>
              <a:ext uri="{FF2B5EF4-FFF2-40B4-BE49-F238E27FC236}">
                <a16:creationId xmlns:a16="http://schemas.microsoft.com/office/drawing/2014/main" id="{CC282C97-237D-5EB8-823D-80DCB9271F67}"/>
              </a:ext>
            </a:extLst>
          </p:cNvPr>
          <p:cNvPicPr>
            <a:picLocks noChangeAspect="1"/>
          </p:cNvPicPr>
          <p:nvPr/>
        </p:nvPicPr>
        <p:blipFill>
          <a:blip r:embed="rId2"/>
          <a:stretch>
            <a:fillRect/>
          </a:stretch>
        </p:blipFill>
        <p:spPr>
          <a:xfrm>
            <a:off x="2642838" y="3429000"/>
            <a:ext cx="6043961" cy="2586309"/>
          </a:xfrm>
          <a:prstGeom prst="rect">
            <a:avLst/>
          </a:prstGeom>
        </p:spPr>
      </p:pic>
    </p:spTree>
    <p:extLst>
      <p:ext uri="{BB962C8B-B14F-4D97-AF65-F5344CB8AC3E}">
        <p14:creationId xmlns:p14="http://schemas.microsoft.com/office/powerpoint/2010/main" val="7767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IN" b="0" i="0" u="none" strike="noStrike" dirty="0">
                <a:solidFill>
                  <a:srgbClr val="610B4B"/>
                </a:solidFill>
                <a:effectLst/>
                <a:latin typeface="erdana"/>
              </a:rPr>
              <a:t>Composite key</a:t>
            </a:r>
            <a:endParaRPr lang="en-US" dirty="0"/>
          </a:p>
        </p:txBody>
      </p:sp>
      <p:sp>
        <p:nvSpPr>
          <p:cNvPr id="3" name="Content Placeholder 2">
            <a:extLst>
              <a:ext uri="{FF2B5EF4-FFF2-40B4-BE49-F238E27FC236}">
                <a16:creationId xmlns:a16="http://schemas.microsoft.com/office/drawing/2014/main" id="{C53A0A04-48B1-0ECB-175D-A3039422F43D}"/>
              </a:ext>
            </a:extLst>
          </p:cNvPr>
          <p:cNvSpPr>
            <a:spLocks noGrp="1"/>
          </p:cNvSpPr>
          <p:nvPr>
            <p:ph idx="1"/>
          </p:nvPr>
        </p:nvSpPr>
        <p:spPr/>
        <p:txBody>
          <a:bodyPr/>
          <a:lstStyle/>
          <a:p>
            <a:r>
              <a:rPr lang="en-IN" b="0" i="0" u="none" strike="noStrike" dirty="0">
                <a:solidFill>
                  <a:srgbClr val="333333"/>
                </a:solidFill>
                <a:effectLst/>
                <a:latin typeface="inter-regular"/>
              </a:rPr>
              <a:t>Whenever a primary key consists of more than one attribute, it is known as a composite key. This key is also known as Concatenated Key.</a:t>
            </a:r>
            <a:endParaRPr lang="en-US" dirty="0"/>
          </a:p>
        </p:txBody>
      </p:sp>
      <p:pic>
        <p:nvPicPr>
          <p:cNvPr id="5" name="Picture 4">
            <a:extLst>
              <a:ext uri="{FF2B5EF4-FFF2-40B4-BE49-F238E27FC236}">
                <a16:creationId xmlns:a16="http://schemas.microsoft.com/office/drawing/2014/main" id="{05A8B57B-829A-7F49-AC14-48C016770744}"/>
              </a:ext>
            </a:extLst>
          </p:cNvPr>
          <p:cNvPicPr>
            <a:picLocks noChangeAspect="1"/>
          </p:cNvPicPr>
          <p:nvPr/>
        </p:nvPicPr>
        <p:blipFill>
          <a:blip r:embed="rId2"/>
          <a:stretch>
            <a:fillRect/>
          </a:stretch>
        </p:blipFill>
        <p:spPr>
          <a:xfrm>
            <a:off x="2185639" y="3111190"/>
            <a:ext cx="7995424" cy="3065773"/>
          </a:xfrm>
          <a:prstGeom prst="rect">
            <a:avLst/>
          </a:prstGeom>
        </p:spPr>
      </p:pic>
    </p:spTree>
    <p:extLst>
      <p:ext uri="{BB962C8B-B14F-4D97-AF65-F5344CB8AC3E}">
        <p14:creationId xmlns:p14="http://schemas.microsoft.com/office/powerpoint/2010/main" val="193125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C53A0A04-48B1-0ECB-175D-A3039422F43D}"/>
              </a:ext>
            </a:extLst>
          </p:cNvPr>
          <p:cNvSpPr>
            <a:spLocks noGrp="1"/>
          </p:cNvSpPr>
          <p:nvPr>
            <p:ph idx="1"/>
          </p:nvPr>
        </p:nvSpPr>
        <p:spPr/>
        <p:txBody>
          <a:bodyPr/>
          <a:lstStyle/>
          <a:p>
            <a:r>
              <a:rPr lang="en-IN" b="1" i="0" u="none" strike="noStrike" dirty="0">
                <a:solidFill>
                  <a:srgbClr val="333333"/>
                </a:solidFill>
                <a:effectLst/>
                <a:latin typeface="inter-bold"/>
              </a:rPr>
              <a:t>For example,</a:t>
            </a:r>
            <a:r>
              <a:rPr lang="en-IN" b="0" i="0" u="none" strike="noStrike" dirty="0">
                <a:solidFill>
                  <a:srgbClr val="333333"/>
                </a:solidFill>
                <a:effectLst/>
                <a:latin typeface="inter-regular"/>
              </a:rPr>
              <a:t> in employee relations, we assume that an employee may be assigned multiple roles, and an employee may work on multiple projects simultaneously. So the primary key will be composed of all three attributes, namely </a:t>
            </a:r>
            <a:r>
              <a:rPr lang="en-IN" b="0" i="0" u="none" strike="noStrike" dirty="0" err="1">
                <a:solidFill>
                  <a:srgbClr val="333333"/>
                </a:solidFill>
                <a:effectLst/>
                <a:latin typeface="inter-regular"/>
              </a:rPr>
              <a:t>Emp_ID</a:t>
            </a:r>
            <a:r>
              <a:rPr lang="en-IN" b="0" i="0" u="none" strike="noStrike" dirty="0">
                <a:solidFill>
                  <a:srgbClr val="333333"/>
                </a:solidFill>
                <a:effectLst/>
                <a:latin typeface="inter-regular"/>
              </a:rPr>
              <a:t>, </a:t>
            </a:r>
            <a:r>
              <a:rPr lang="en-IN" b="0" i="0" u="none" strike="noStrike" dirty="0" err="1">
                <a:solidFill>
                  <a:srgbClr val="333333"/>
                </a:solidFill>
                <a:effectLst/>
                <a:latin typeface="inter-regular"/>
              </a:rPr>
              <a:t>Emp_role</a:t>
            </a:r>
            <a:r>
              <a:rPr lang="en-IN" b="0" i="0" u="none" strike="noStrike" dirty="0">
                <a:solidFill>
                  <a:srgbClr val="333333"/>
                </a:solidFill>
                <a:effectLst/>
                <a:latin typeface="inter-regular"/>
              </a:rPr>
              <a:t>, and </a:t>
            </a:r>
            <a:r>
              <a:rPr lang="en-IN" b="0" i="0" u="none" strike="noStrike" dirty="0" err="1">
                <a:solidFill>
                  <a:srgbClr val="333333"/>
                </a:solidFill>
                <a:effectLst/>
                <a:latin typeface="inter-regular"/>
              </a:rPr>
              <a:t>Proj_ID</a:t>
            </a:r>
            <a:r>
              <a:rPr lang="en-IN" b="0" i="0" u="none" strike="noStrike" dirty="0">
                <a:solidFill>
                  <a:srgbClr val="333333"/>
                </a:solidFill>
                <a:effectLst/>
                <a:latin typeface="inter-regular"/>
              </a:rPr>
              <a:t> in combination. So these attributes act as a composite key since the primary key comprises more than one attribute.</a:t>
            </a:r>
            <a:endParaRPr lang="en-US" dirty="0"/>
          </a:p>
        </p:txBody>
      </p:sp>
      <p:pic>
        <p:nvPicPr>
          <p:cNvPr id="5" name="Picture 4">
            <a:extLst>
              <a:ext uri="{FF2B5EF4-FFF2-40B4-BE49-F238E27FC236}">
                <a16:creationId xmlns:a16="http://schemas.microsoft.com/office/drawing/2014/main" id="{D579A645-B669-E530-44F1-68916C196D19}"/>
              </a:ext>
            </a:extLst>
          </p:cNvPr>
          <p:cNvPicPr>
            <a:picLocks noChangeAspect="1"/>
          </p:cNvPicPr>
          <p:nvPr/>
        </p:nvPicPr>
        <p:blipFill>
          <a:blip r:embed="rId2"/>
          <a:stretch>
            <a:fillRect/>
          </a:stretch>
        </p:blipFill>
        <p:spPr>
          <a:xfrm>
            <a:off x="2732049" y="4103649"/>
            <a:ext cx="5542156" cy="2389226"/>
          </a:xfrm>
          <a:prstGeom prst="rect">
            <a:avLst/>
          </a:prstGeom>
        </p:spPr>
      </p:pic>
    </p:spTree>
    <p:extLst>
      <p:ext uri="{BB962C8B-B14F-4D97-AF65-F5344CB8AC3E}">
        <p14:creationId xmlns:p14="http://schemas.microsoft.com/office/powerpoint/2010/main" val="184336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IN" b="0" i="0" u="none" strike="noStrike" dirty="0">
                <a:solidFill>
                  <a:srgbClr val="610B4B"/>
                </a:solidFill>
                <a:effectLst/>
                <a:latin typeface="erdana"/>
              </a:rPr>
              <a:t>Artificial key</a:t>
            </a:r>
            <a:endParaRPr lang="en-US" dirty="0"/>
          </a:p>
        </p:txBody>
      </p:sp>
      <p:sp>
        <p:nvSpPr>
          <p:cNvPr id="3" name="Content Placeholder 2">
            <a:extLst>
              <a:ext uri="{FF2B5EF4-FFF2-40B4-BE49-F238E27FC236}">
                <a16:creationId xmlns:a16="http://schemas.microsoft.com/office/drawing/2014/main" id="{C53A0A04-48B1-0ECB-175D-A3039422F43D}"/>
              </a:ext>
            </a:extLst>
          </p:cNvPr>
          <p:cNvSpPr>
            <a:spLocks noGrp="1"/>
          </p:cNvSpPr>
          <p:nvPr>
            <p:ph idx="1"/>
          </p:nvPr>
        </p:nvSpPr>
        <p:spPr/>
        <p:txBody>
          <a:bodyPr/>
          <a:lstStyle/>
          <a:p>
            <a:r>
              <a:rPr lang="en-IN" b="0" i="0" u="none" strike="noStrike" dirty="0">
                <a:solidFill>
                  <a:srgbClr val="333333"/>
                </a:solidFill>
                <a:effectLst/>
                <a:latin typeface="inter-regular"/>
              </a:rPr>
              <a:t>The key created using arbitrarily assigned data are known as artificial keys. These keys are created when a primary key is large and complex and has no relationship with many other relations. The data values of the artificial keys are usually numbered in a serial order.</a:t>
            </a:r>
          </a:p>
          <a:p>
            <a:r>
              <a:rPr lang="en-IN" b="1" i="0" u="none" strike="noStrike" dirty="0">
                <a:solidFill>
                  <a:srgbClr val="333333"/>
                </a:solidFill>
                <a:effectLst/>
                <a:latin typeface="inter-bold"/>
              </a:rPr>
              <a:t>For example,</a:t>
            </a:r>
            <a:r>
              <a:rPr lang="en-IN" b="0" i="0" u="none" strike="noStrike" dirty="0">
                <a:solidFill>
                  <a:srgbClr val="333333"/>
                </a:solidFill>
                <a:effectLst/>
                <a:latin typeface="inter-regular"/>
              </a:rPr>
              <a:t> the primary key, which is composed of </a:t>
            </a:r>
            <a:r>
              <a:rPr lang="en-IN" b="0" i="0" u="none" strike="noStrike" dirty="0" err="1">
                <a:solidFill>
                  <a:srgbClr val="333333"/>
                </a:solidFill>
                <a:effectLst/>
                <a:latin typeface="inter-regular"/>
              </a:rPr>
              <a:t>Emp_ID</a:t>
            </a:r>
            <a:r>
              <a:rPr lang="en-IN" b="0" i="0" u="none" strike="noStrike" dirty="0">
                <a:solidFill>
                  <a:srgbClr val="333333"/>
                </a:solidFill>
                <a:effectLst/>
                <a:latin typeface="inter-regular"/>
              </a:rPr>
              <a:t>, </a:t>
            </a:r>
            <a:r>
              <a:rPr lang="en-IN" b="0" i="0" u="none" strike="noStrike" dirty="0" err="1">
                <a:solidFill>
                  <a:srgbClr val="333333"/>
                </a:solidFill>
                <a:effectLst/>
                <a:latin typeface="inter-regular"/>
              </a:rPr>
              <a:t>Emp_role</a:t>
            </a:r>
            <a:r>
              <a:rPr lang="en-IN" b="0" i="0" u="none" strike="noStrike" dirty="0">
                <a:solidFill>
                  <a:srgbClr val="333333"/>
                </a:solidFill>
                <a:effectLst/>
                <a:latin typeface="inter-regular"/>
              </a:rPr>
              <a:t>, and </a:t>
            </a:r>
            <a:r>
              <a:rPr lang="en-IN" b="0" i="0" u="none" strike="noStrike" dirty="0" err="1">
                <a:solidFill>
                  <a:srgbClr val="333333"/>
                </a:solidFill>
                <a:effectLst/>
                <a:latin typeface="inter-regular"/>
              </a:rPr>
              <a:t>Proj_ID</a:t>
            </a:r>
            <a:r>
              <a:rPr lang="en-IN" b="0" i="0" u="none" strike="noStrike" dirty="0">
                <a:solidFill>
                  <a:srgbClr val="333333"/>
                </a:solidFill>
                <a:effectLst/>
                <a:latin typeface="inter-regular"/>
              </a:rPr>
              <a:t>, is large in employee relations. So it would be better to add a new virtual attribute to identify each tuple in the relation uniquely.</a:t>
            </a:r>
            <a:endParaRPr lang="en-US" dirty="0"/>
          </a:p>
        </p:txBody>
      </p:sp>
    </p:spTree>
    <p:extLst>
      <p:ext uri="{BB962C8B-B14F-4D97-AF65-F5344CB8AC3E}">
        <p14:creationId xmlns:p14="http://schemas.microsoft.com/office/powerpoint/2010/main" val="68874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3231-894C-F308-FAD1-B6A0D859FC7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1E3B1F7-EB15-5AB7-A53A-3AD4B2B495F1}"/>
              </a:ext>
            </a:extLst>
          </p:cNvPr>
          <p:cNvSpPr>
            <a:spLocks noGrp="1"/>
          </p:cNvSpPr>
          <p:nvPr>
            <p:ph idx="1"/>
          </p:nvPr>
        </p:nvSpPr>
        <p:spPr/>
        <p:txBody>
          <a:bodyPr/>
          <a:lstStyle/>
          <a:p>
            <a:pPr marL="0" indent="0">
              <a:buNone/>
            </a:pPr>
            <a:r>
              <a:rPr lang="en-US" dirty="0"/>
              <a:t>					Thank you</a:t>
            </a:r>
          </a:p>
        </p:txBody>
      </p:sp>
    </p:spTree>
    <p:extLst>
      <p:ext uri="{BB962C8B-B14F-4D97-AF65-F5344CB8AC3E}">
        <p14:creationId xmlns:p14="http://schemas.microsoft.com/office/powerpoint/2010/main" val="145712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24B6-F105-32B7-B271-DCFA97CD7073}"/>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76493093-AED5-5C56-0591-0D1919492C9A}"/>
              </a:ext>
            </a:extLst>
          </p:cNvPr>
          <p:cNvSpPr>
            <a:spLocks noGrp="1"/>
          </p:cNvSpPr>
          <p:nvPr>
            <p:ph idx="1"/>
          </p:nvPr>
        </p:nvSpPr>
        <p:spPr/>
        <p:txBody>
          <a:bodyPr/>
          <a:lstStyle/>
          <a:p>
            <a:pPr algn="just">
              <a:buFont typeface="Arial" panose="020B0604020202020204" pitchFamily="34" charset="0"/>
              <a:buChar char="•"/>
            </a:pPr>
            <a:r>
              <a:rPr lang="en-IN" b="0" i="0" u="none" strike="noStrike" dirty="0">
                <a:solidFill>
                  <a:srgbClr val="000000"/>
                </a:solidFill>
                <a:effectLst/>
                <a:latin typeface="inter-regular"/>
              </a:rPr>
              <a:t>Keys play an important role in the relational database.</a:t>
            </a:r>
          </a:p>
          <a:p>
            <a:pPr algn="just">
              <a:buFont typeface="Arial" panose="020B0604020202020204" pitchFamily="34" charset="0"/>
              <a:buChar char="•"/>
            </a:pPr>
            <a:r>
              <a:rPr lang="en-IN" b="0" i="0" u="none" strike="noStrike" dirty="0">
                <a:solidFill>
                  <a:srgbClr val="000000"/>
                </a:solidFill>
                <a:effectLst/>
                <a:latin typeface="inter-regular"/>
              </a:rPr>
              <a:t>It is used to uniquely identify any record or row of data from the table. It is also used to establish and identify relationships between tables.</a:t>
            </a:r>
          </a:p>
          <a:p>
            <a:pPr lvl="1" algn="just"/>
            <a:r>
              <a:rPr lang="en-IN" b="1" i="0" u="none" strike="noStrike" dirty="0">
                <a:solidFill>
                  <a:srgbClr val="333333"/>
                </a:solidFill>
                <a:effectLst/>
                <a:latin typeface="inter-bold"/>
              </a:rPr>
              <a:t>For example,</a:t>
            </a:r>
            <a:r>
              <a:rPr lang="en-IN" b="0" i="0" u="none" strike="noStrike" dirty="0">
                <a:solidFill>
                  <a:srgbClr val="333333"/>
                </a:solidFill>
                <a:effectLst/>
                <a:latin typeface="inter-regular"/>
              </a:rPr>
              <a:t> ID is used as a key in the Student table because it is unique for each student. In the PERSON table, </a:t>
            </a:r>
            <a:r>
              <a:rPr lang="en-IN" b="0" i="0" u="none" strike="noStrike" dirty="0" err="1">
                <a:solidFill>
                  <a:srgbClr val="333333"/>
                </a:solidFill>
                <a:effectLst/>
                <a:latin typeface="inter-regular"/>
              </a:rPr>
              <a:t>passport_number</a:t>
            </a:r>
            <a:r>
              <a:rPr lang="en-IN" b="0" i="0" u="none" strike="noStrike" dirty="0">
                <a:solidFill>
                  <a:srgbClr val="333333"/>
                </a:solidFill>
                <a:effectLst/>
                <a:latin typeface="inter-regular"/>
              </a:rPr>
              <a:t>, </a:t>
            </a:r>
            <a:r>
              <a:rPr lang="en-IN" b="0" i="0" u="none" strike="noStrike" dirty="0" err="1">
                <a:solidFill>
                  <a:srgbClr val="333333"/>
                </a:solidFill>
                <a:effectLst/>
                <a:latin typeface="inter-regular"/>
              </a:rPr>
              <a:t>license_number</a:t>
            </a:r>
            <a:r>
              <a:rPr lang="en-IN" b="0" i="0" u="none" strike="noStrike" dirty="0">
                <a:solidFill>
                  <a:srgbClr val="333333"/>
                </a:solidFill>
                <a:effectLst/>
                <a:latin typeface="inter-regular"/>
              </a:rPr>
              <a:t>, SSN are keys since they are unique for each person.</a:t>
            </a:r>
          </a:p>
          <a:p>
            <a:endParaRPr lang="en-US" dirty="0"/>
          </a:p>
        </p:txBody>
      </p:sp>
      <p:pic>
        <p:nvPicPr>
          <p:cNvPr id="5" name="Picture 4">
            <a:extLst>
              <a:ext uri="{FF2B5EF4-FFF2-40B4-BE49-F238E27FC236}">
                <a16:creationId xmlns:a16="http://schemas.microsoft.com/office/drawing/2014/main" id="{924C5D74-950F-8140-D54E-AD5C8DA73959}"/>
              </a:ext>
            </a:extLst>
          </p:cNvPr>
          <p:cNvPicPr>
            <a:picLocks noChangeAspect="1"/>
          </p:cNvPicPr>
          <p:nvPr/>
        </p:nvPicPr>
        <p:blipFill>
          <a:blip r:embed="rId2"/>
          <a:stretch>
            <a:fillRect/>
          </a:stretch>
        </p:blipFill>
        <p:spPr>
          <a:xfrm>
            <a:off x="3432717" y="4524375"/>
            <a:ext cx="3810000" cy="1968500"/>
          </a:xfrm>
          <a:prstGeom prst="rect">
            <a:avLst/>
          </a:prstGeom>
        </p:spPr>
      </p:pic>
    </p:spTree>
    <p:extLst>
      <p:ext uri="{BB962C8B-B14F-4D97-AF65-F5344CB8AC3E}">
        <p14:creationId xmlns:p14="http://schemas.microsoft.com/office/powerpoint/2010/main" val="272938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18FE-1AFC-32C1-178F-85E4E6A9196B}"/>
              </a:ext>
            </a:extLst>
          </p:cNvPr>
          <p:cNvSpPr>
            <a:spLocks noGrp="1"/>
          </p:cNvSpPr>
          <p:nvPr>
            <p:ph type="title"/>
          </p:nvPr>
        </p:nvSpPr>
        <p:spPr/>
        <p:txBody>
          <a:bodyPr/>
          <a:lstStyle/>
          <a:p>
            <a:r>
              <a:rPr lang="en-IN" b="0" i="0" u="none" strike="noStrike" dirty="0">
                <a:solidFill>
                  <a:srgbClr val="610B38"/>
                </a:solidFill>
                <a:effectLst/>
                <a:latin typeface="erdana"/>
              </a:rPr>
              <a:t>Types of keys:</a:t>
            </a:r>
            <a:endParaRPr lang="en-US" dirty="0"/>
          </a:p>
        </p:txBody>
      </p:sp>
      <p:pic>
        <p:nvPicPr>
          <p:cNvPr id="5" name="Content Placeholder 4">
            <a:extLst>
              <a:ext uri="{FF2B5EF4-FFF2-40B4-BE49-F238E27FC236}">
                <a16:creationId xmlns:a16="http://schemas.microsoft.com/office/drawing/2014/main" id="{16B76637-A82E-B0DE-D3C8-CE4AE3618DC2}"/>
              </a:ext>
            </a:extLst>
          </p:cNvPr>
          <p:cNvPicPr>
            <a:picLocks noGrp="1" noChangeAspect="1"/>
          </p:cNvPicPr>
          <p:nvPr>
            <p:ph idx="1"/>
          </p:nvPr>
        </p:nvPicPr>
        <p:blipFill>
          <a:blip r:embed="rId2"/>
          <a:stretch>
            <a:fillRect/>
          </a:stretch>
        </p:blipFill>
        <p:spPr>
          <a:xfrm>
            <a:off x="2616200" y="3201194"/>
            <a:ext cx="6959600" cy="1600200"/>
          </a:xfrm>
        </p:spPr>
      </p:pic>
    </p:spTree>
    <p:extLst>
      <p:ext uri="{BB962C8B-B14F-4D97-AF65-F5344CB8AC3E}">
        <p14:creationId xmlns:p14="http://schemas.microsoft.com/office/powerpoint/2010/main" val="373107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646D-0E9D-C966-2764-D1A6F6FE5FF9}"/>
              </a:ext>
            </a:extLst>
          </p:cNvPr>
          <p:cNvSpPr>
            <a:spLocks noGrp="1"/>
          </p:cNvSpPr>
          <p:nvPr>
            <p:ph type="title"/>
          </p:nvPr>
        </p:nvSpPr>
        <p:spPr/>
        <p:txBody>
          <a:bodyPr/>
          <a:lstStyle/>
          <a:p>
            <a:r>
              <a:rPr lang="en-IN" b="0" i="0" u="none" strike="noStrike" dirty="0">
                <a:solidFill>
                  <a:srgbClr val="610B4B"/>
                </a:solidFill>
                <a:effectLst/>
                <a:latin typeface="erdana"/>
              </a:rPr>
              <a:t>Primary key</a:t>
            </a:r>
            <a:endParaRPr lang="en-US" dirty="0"/>
          </a:p>
        </p:txBody>
      </p:sp>
      <p:sp>
        <p:nvSpPr>
          <p:cNvPr id="3" name="Content Placeholder 2">
            <a:extLst>
              <a:ext uri="{FF2B5EF4-FFF2-40B4-BE49-F238E27FC236}">
                <a16:creationId xmlns:a16="http://schemas.microsoft.com/office/drawing/2014/main" id="{74D1E685-580A-9149-249A-406F6B6AFEA3}"/>
              </a:ext>
            </a:extLst>
          </p:cNvPr>
          <p:cNvSpPr>
            <a:spLocks noGrp="1"/>
          </p:cNvSpPr>
          <p:nvPr>
            <p:ph idx="1"/>
          </p:nvPr>
        </p:nvSpPr>
        <p:spPr/>
        <p:txBody>
          <a:bodyPr/>
          <a:lstStyle/>
          <a:p>
            <a:pPr algn="just">
              <a:buFont typeface="Arial" panose="020B0604020202020204" pitchFamily="34" charset="0"/>
              <a:buChar char="•"/>
            </a:pPr>
            <a:r>
              <a:rPr lang="en-IN" b="0" i="0" u="none" strike="noStrike" dirty="0">
                <a:solidFill>
                  <a:srgbClr val="000000"/>
                </a:solidFill>
                <a:effectLst/>
                <a:latin typeface="inter-regular"/>
              </a:rPr>
              <a:t>It is the first key used to identify one and only one instance of an entity uniquely. An entity can contain multiple keys, as we saw in the PERSON table. The key which is most suitable from those lists becomes a primary key.</a:t>
            </a:r>
          </a:p>
          <a:p>
            <a:pPr algn="just">
              <a:buFont typeface="Arial" panose="020B0604020202020204" pitchFamily="34" charset="0"/>
              <a:buChar char="•"/>
            </a:pPr>
            <a:r>
              <a:rPr lang="en-IN" b="0" i="0" u="none" strike="noStrike" dirty="0">
                <a:solidFill>
                  <a:srgbClr val="000000"/>
                </a:solidFill>
                <a:effectLst/>
                <a:latin typeface="inter-regular"/>
              </a:rPr>
              <a:t>In the EMPLOYEE table, ID can be the primary key since it is unique for each employee. In the EMPLOYEE table, we can even select </a:t>
            </a:r>
            <a:r>
              <a:rPr lang="en-IN" b="0" i="0" u="none" strike="noStrike" dirty="0" err="1">
                <a:solidFill>
                  <a:srgbClr val="000000"/>
                </a:solidFill>
                <a:effectLst/>
                <a:latin typeface="inter-regular"/>
              </a:rPr>
              <a:t>License_Number</a:t>
            </a:r>
            <a:r>
              <a:rPr lang="en-IN" b="0" i="0" u="none" strike="noStrike" dirty="0">
                <a:solidFill>
                  <a:srgbClr val="000000"/>
                </a:solidFill>
                <a:effectLst/>
                <a:latin typeface="inter-regular"/>
              </a:rPr>
              <a:t> and </a:t>
            </a:r>
            <a:r>
              <a:rPr lang="en-IN" b="0" i="0" u="none" strike="noStrike" dirty="0" err="1">
                <a:solidFill>
                  <a:srgbClr val="000000"/>
                </a:solidFill>
                <a:effectLst/>
                <a:latin typeface="inter-regular"/>
              </a:rPr>
              <a:t>Passport_Number</a:t>
            </a:r>
            <a:r>
              <a:rPr lang="en-IN" b="0" i="0" u="none" strike="noStrike" dirty="0">
                <a:solidFill>
                  <a:srgbClr val="000000"/>
                </a:solidFill>
                <a:effectLst/>
                <a:latin typeface="inter-regular"/>
              </a:rPr>
              <a:t> as primary keys since they are also unique.</a:t>
            </a:r>
          </a:p>
          <a:p>
            <a:pPr algn="just">
              <a:buFont typeface="Arial" panose="020B0604020202020204" pitchFamily="34" charset="0"/>
              <a:buChar char="•"/>
            </a:pPr>
            <a:r>
              <a:rPr lang="en-IN" b="0" i="0" u="none" strike="noStrike" dirty="0">
                <a:solidFill>
                  <a:srgbClr val="000000"/>
                </a:solidFill>
                <a:effectLst/>
                <a:latin typeface="inter-regular"/>
              </a:rPr>
              <a:t>For each entity, the primary key selection is based on requirements and developers.</a:t>
            </a:r>
          </a:p>
          <a:p>
            <a:endParaRPr lang="en-US" dirty="0"/>
          </a:p>
        </p:txBody>
      </p:sp>
    </p:spTree>
    <p:extLst>
      <p:ext uri="{BB962C8B-B14F-4D97-AF65-F5344CB8AC3E}">
        <p14:creationId xmlns:p14="http://schemas.microsoft.com/office/powerpoint/2010/main" val="71819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US" dirty="0" err="1"/>
              <a:t>Cont</a:t>
            </a:r>
            <a:r>
              <a:rPr lang="en-US" dirty="0"/>
              <a:t>…</a:t>
            </a:r>
          </a:p>
        </p:txBody>
      </p:sp>
      <p:pic>
        <p:nvPicPr>
          <p:cNvPr id="5" name="Content Placeholder 4">
            <a:extLst>
              <a:ext uri="{FF2B5EF4-FFF2-40B4-BE49-F238E27FC236}">
                <a16:creationId xmlns:a16="http://schemas.microsoft.com/office/drawing/2014/main" id="{9DE22C4A-13F7-91F5-01DF-3747AD9EA0D3}"/>
              </a:ext>
            </a:extLst>
          </p:cNvPr>
          <p:cNvPicPr>
            <a:picLocks noGrp="1" noChangeAspect="1"/>
          </p:cNvPicPr>
          <p:nvPr>
            <p:ph idx="1"/>
          </p:nvPr>
        </p:nvPicPr>
        <p:blipFill>
          <a:blip r:embed="rId2"/>
          <a:stretch>
            <a:fillRect/>
          </a:stretch>
        </p:blipFill>
        <p:spPr>
          <a:xfrm>
            <a:off x="2141034" y="1806498"/>
            <a:ext cx="5859966" cy="3172696"/>
          </a:xfrm>
        </p:spPr>
      </p:pic>
    </p:spTree>
    <p:extLst>
      <p:ext uri="{BB962C8B-B14F-4D97-AF65-F5344CB8AC3E}">
        <p14:creationId xmlns:p14="http://schemas.microsoft.com/office/powerpoint/2010/main" val="411210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IN" b="0" i="0" u="none" strike="noStrike" dirty="0">
                <a:solidFill>
                  <a:srgbClr val="610B4B"/>
                </a:solidFill>
                <a:effectLst/>
                <a:latin typeface="erdana"/>
              </a:rPr>
              <a:t>Candidate key</a:t>
            </a:r>
            <a:endParaRPr lang="en-US" dirty="0"/>
          </a:p>
        </p:txBody>
      </p:sp>
      <p:sp>
        <p:nvSpPr>
          <p:cNvPr id="3" name="Content Placeholder 2">
            <a:extLst>
              <a:ext uri="{FF2B5EF4-FFF2-40B4-BE49-F238E27FC236}">
                <a16:creationId xmlns:a16="http://schemas.microsoft.com/office/drawing/2014/main" id="{C53A0A04-48B1-0ECB-175D-A3039422F43D}"/>
              </a:ext>
            </a:extLst>
          </p:cNvPr>
          <p:cNvSpPr>
            <a:spLocks noGrp="1"/>
          </p:cNvSpPr>
          <p:nvPr>
            <p:ph idx="1"/>
          </p:nvPr>
        </p:nvSpPr>
        <p:spPr/>
        <p:txBody>
          <a:bodyPr/>
          <a:lstStyle/>
          <a:p>
            <a:pPr algn="just">
              <a:buFont typeface="Arial" panose="020B0604020202020204" pitchFamily="34" charset="0"/>
              <a:buChar char="•"/>
            </a:pPr>
            <a:r>
              <a:rPr lang="en-IN" b="0" i="0" u="none" strike="noStrike" dirty="0">
                <a:solidFill>
                  <a:srgbClr val="000000"/>
                </a:solidFill>
                <a:effectLst/>
                <a:latin typeface="inter-regular"/>
              </a:rPr>
              <a:t>A candidate key is an attribute or set of attributes that can uniquely identify a tuple.</a:t>
            </a:r>
          </a:p>
          <a:p>
            <a:pPr algn="just">
              <a:buFont typeface="Arial" panose="020B0604020202020204" pitchFamily="34" charset="0"/>
              <a:buChar char="•"/>
            </a:pPr>
            <a:r>
              <a:rPr lang="en-IN" b="0" i="0" u="none" strike="noStrike" dirty="0">
                <a:solidFill>
                  <a:srgbClr val="000000"/>
                </a:solidFill>
                <a:effectLst/>
                <a:latin typeface="inter-regular"/>
              </a:rPr>
              <a:t>Except for the primary key, the remaining attributes are considered a candidate key. The candidate keys are as strong as the primary key.</a:t>
            </a:r>
          </a:p>
          <a:p>
            <a:pPr algn="just"/>
            <a:r>
              <a:rPr lang="en-IN" b="1" i="0" u="none" strike="noStrike" dirty="0">
                <a:solidFill>
                  <a:srgbClr val="333333"/>
                </a:solidFill>
                <a:effectLst/>
                <a:latin typeface="inter-bold"/>
              </a:rPr>
              <a:t>For example:</a:t>
            </a:r>
            <a:r>
              <a:rPr lang="en-IN" b="0" i="0" u="none" strike="noStrike" dirty="0">
                <a:solidFill>
                  <a:srgbClr val="333333"/>
                </a:solidFill>
                <a:effectLst/>
                <a:latin typeface="inter-regular"/>
              </a:rPr>
              <a:t> In the EMPLOYEE table, id is best suited for the primary key. The rest of the attributes, like SSN, </a:t>
            </a:r>
            <a:r>
              <a:rPr lang="en-IN" b="0" i="0" u="none" strike="noStrike" dirty="0" err="1">
                <a:solidFill>
                  <a:srgbClr val="333333"/>
                </a:solidFill>
                <a:effectLst/>
                <a:latin typeface="inter-regular"/>
              </a:rPr>
              <a:t>Passport_Number</a:t>
            </a:r>
            <a:r>
              <a:rPr lang="en-IN" b="0" i="0" u="none" strike="noStrike" dirty="0">
                <a:solidFill>
                  <a:srgbClr val="333333"/>
                </a:solidFill>
                <a:effectLst/>
                <a:latin typeface="inter-regular"/>
              </a:rPr>
              <a:t>, </a:t>
            </a:r>
            <a:r>
              <a:rPr lang="en-IN" b="0" i="0" u="none" strike="noStrike" dirty="0" err="1">
                <a:solidFill>
                  <a:srgbClr val="333333"/>
                </a:solidFill>
                <a:effectLst/>
                <a:latin typeface="inter-regular"/>
              </a:rPr>
              <a:t>License_Number</a:t>
            </a:r>
            <a:r>
              <a:rPr lang="en-IN" b="0" i="0" u="none" strike="noStrike" dirty="0">
                <a:solidFill>
                  <a:srgbClr val="333333"/>
                </a:solidFill>
                <a:effectLst/>
                <a:latin typeface="inter-regular"/>
              </a:rPr>
              <a:t>, etc., are considered a candidate key.</a:t>
            </a:r>
          </a:p>
          <a:p>
            <a:endParaRPr lang="en-US" dirty="0"/>
          </a:p>
        </p:txBody>
      </p:sp>
    </p:spTree>
    <p:extLst>
      <p:ext uri="{BB962C8B-B14F-4D97-AF65-F5344CB8AC3E}">
        <p14:creationId xmlns:p14="http://schemas.microsoft.com/office/powerpoint/2010/main" val="95074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US" dirty="0" err="1"/>
              <a:t>Cont</a:t>
            </a:r>
            <a:r>
              <a:rPr lang="en-US" dirty="0"/>
              <a:t>…</a:t>
            </a:r>
          </a:p>
        </p:txBody>
      </p:sp>
      <p:pic>
        <p:nvPicPr>
          <p:cNvPr id="5" name="Content Placeholder 4">
            <a:extLst>
              <a:ext uri="{FF2B5EF4-FFF2-40B4-BE49-F238E27FC236}">
                <a16:creationId xmlns:a16="http://schemas.microsoft.com/office/drawing/2014/main" id="{42FCC47E-535F-EA2C-31D2-C22A8407FF2F}"/>
              </a:ext>
            </a:extLst>
          </p:cNvPr>
          <p:cNvPicPr>
            <a:picLocks noGrp="1" noChangeAspect="1"/>
          </p:cNvPicPr>
          <p:nvPr>
            <p:ph idx="1"/>
          </p:nvPr>
        </p:nvPicPr>
        <p:blipFill>
          <a:blip r:embed="rId2"/>
          <a:stretch>
            <a:fillRect/>
          </a:stretch>
        </p:blipFill>
        <p:spPr>
          <a:xfrm>
            <a:off x="2631687" y="1690688"/>
            <a:ext cx="6133171" cy="3269456"/>
          </a:xfrm>
        </p:spPr>
      </p:pic>
    </p:spTree>
    <p:extLst>
      <p:ext uri="{BB962C8B-B14F-4D97-AF65-F5344CB8AC3E}">
        <p14:creationId xmlns:p14="http://schemas.microsoft.com/office/powerpoint/2010/main" val="348961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IN" b="0" i="0" u="none" strike="noStrike" dirty="0">
                <a:solidFill>
                  <a:srgbClr val="610B4B"/>
                </a:solidFill>
                <a:effectLst/>
                <a:latin typeface="erdana"/>
              </a:rPr>
              <a:t>Super Key</a:t>
            </a:r>
            <a:endParaRPr lang="en-US" dirty="0"/>
          </a:p>
        </p:txBody>
      </p:sp>
      <p:sp>
        <p:nvSpPr>
          <p:cNvPr id="3" name="Content Placeholder 2">
            <a:extLst>
              <a:ext uri="{FF2B5EF4-FFF2-40B4-BE49-F238E27FC236}">
                <a16:creationId xmlns:a16="http://schemas.microsoft.com/office/drawing/2014/main" id="{C53A0A04-48B1-0ECB-175D-A3039422F43D}"/>
              </a:ext>
            </a:extLst>
          </p:cNvPr>
          <p:cNvSpPr>
            <a:spLocks noGrp="1"/>
          </p:cNvSpPr>
          <p:nvPr>
            <p:ph idx="1"/>
          </p:nvPr>
        </p:nvSpPr>
        <p:spPr/>
        <p:txBody>
          <a:bodyPr/>
          <a:lstStyle/>
          <a:p>
            <a:r>
              <a:rPr lang="en-IN" b="0" i="0" u="none" strike="noStrike" dirty="0">
                <a:solidFill>
                  <a:srgbClr val="333333"/>
                </a:solidFill>
                <a:effectLst/>
                <a:latin typeface="inter-regular"/>
              </a:rPr>
              <a:t>Super key is an attribute set that can uniquely identify a tuple. A super key is a superset of a candidate key.</a:t>
            </a:r>
          </a:p>
          <a:p>
            <a:r>
              <a:rPr lang="en-IN" b="1" i="0" u="none" strike="noStrike" dirty="0">
                <a:solidFill>
                  <a:srgbClr val="333333"/>
                </a:solidFill>
                <a:effectLst/>
                <a:latin typeface="inter-bold"/>
              </a:rPr>
              <a:t>For example:</a:t>
            </a:r>
            <a:r>
              <a:rPr lang="en-IN" b="0" i="0" u="none" strike="noStrike" dirty="0">
                <a:solidFill>
                  <a:srgbClr val="333333"/>
                </a:solidFill>
                <a:effectLst/>
                <a:latin typeface="inter-regular"/>
              </a:rPr>
              <a:t> In the above EMPLOYEE table, for(EMPLOEE_ID, EMPLOYEE_NAME), the name of two employees can be the same, but their EMPLYEE_ID can't be the same. Hence, this combination can also be a key.</a:t>
            </a:r>
            <a:endParaRPr lang="en-IN" dirty="0">
              <a:solidFill>
                <a:srgbClr val="333333"/>
              </a:solidFill>
              <a:latin typeface="inter-regular"/>
            </a:endParaRPr>
          </a:p>
          <a:p>
            <a:pPr marL="0" indent="0">
              <a:buNone/>
            </a:pPr>
            <a:r>
              <a:rPr lang="en-IN" b="0" i="0" u="none" strike="noStrike" dirty="0">
                <a:solidFill>
                  <a:srgbClr val="333333"/>
                </a:solidFill>
                <a:effectLst/>
                <a:latin typeface="inter-regular"/>
              </a:rPr>
              <a:t>The super key would be EMPLOYEE-ID (EMPLOYEE_ID, EMPLOYEE-NAME), etc.</a:t>
            </a:r>
            <a:endParaRPr lang="en-US" dirty="0"/>
          </a:p>
        </p:txBody>
      </p:sp>
    </p:spTree>
    <p:extLst>
      <p:ext uri="{BB962C8B-B14F-4D97-AF65-F5344CB8AC3E}">
        <p14:creationId xmlns:p14="http://schemas.microsoft.com/office/powerpoint/2010/main" val="316739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5DEE-08BE-2781-F2FD-902EB5A3DF92}"/>
              </a:ext>
            </a:extLst>
          </p:cNvPr>
          <p:cNvSpPr>
            <a:spLocks noGrp="1"/>
          </p:cNvSpPr>
          <p:nvPr>
            <p:ph type="title"/>
          </p:nvPr>
        </p:nvSpPr>
        <p:spPr/>
        <p:txBody>
          <a:bodyPr/>
          <a:lstStyle/>
          <a:p>
            <a:r>
              <a:rPr lang="en-US" dirty="0" err="1"/>
              <a:t>Cont</a:t>
            </a:r>
            <a:r>
              <a:rPr lang="en-US" dirty="0"/>
              <a:t>…</a:t>
            </a:r>
          </a:p>
        </p:txBody>
      </p:sp>
      <p:pic>
        <p:nvPicPr>
          <p:cNvPr id="5" name="Content Placeholder 4">
            <a:extLst>
              <a:ext uri="{FF2B5EF4-FFF2-40B4-BE49-F238E27FC236}">
                <a16:creationId xmlns:a16="http://schemas.microsoft.com/office/drawing/2014/main" id="{DC46FF43-FECF-DDBB-A7F7-A33B2071772B}"/>
              </a:ext>
            </a:extLst>
          </p:cNvPr>
          <p:cNvPicPr>
            <a:picLocks noGrp="1" noChangeAspect="1"/>
          </p:cNvPicPr>
          <p:nvPr>
            <p:ph idx="1"/>
          </p:nvPr>
        </p:nvPicPr>
        <p:blipFill>
          <a:blip r:embed="rId2"/>
          <a:stretch>
            <a:fillRect/>
          </a:stretch>
        </p:blipFill>
        <p:spPr>
          <a:xfrm>
            <a:off x="2419815" y="1690687"/>
            <a:ext cx="6947209" cy="3806863"/>
          </a:xfrm>
        </p:spPr>
      </p:pic>
    </p:spTree>
    <p:extLst>
      <p:ext uri="{BB962C8B-B14F-4D97-AF65-F5344CB8AC3E}">
        <p14:creationId xmlns:p14="http://schemas.microsoft.com/office/powerpoint/2010/main" val="3965791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878</Words>
  <Application>Microsoft Macintosh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erdana</vt:lpstr>
      <vt:lpstr>inter-bold</vt:lpstr>
      <vt:lpstr>inter-regular</vt:lpstr>
      <vt:lpstr>Office Theme</vt:lpstr>
      <vt:lpstr>Keys</vt:lpstr>
      <vt:lpstr>Keys</vt:lpstr>
      <vt:lpstr>Types of keys:</vt:lpstr>
      <vt:lpstr>Primary key</vt:lpstr>
      <vt:lpstr>Cont…</vt:lpstr>
      <vt:lpstr>Candidate key</vt:lpstr>
      <vt:lpstr>Cont…</vt:lpstr>
      <vt:lpstr>Super Key</vt:lpstr>
      <vt:lpstr>Cont…</vt:lpstr>
      <vt:lpstr>Foreign key</vt:lpstr>
      <vt:lpstr>Cont…</vt:lpstr>
      <vt:lpstr>Alternate key</vt:lpstr>
      <vt:lpstr>Cont…</vt:lpstr>
      <vt:lpstr>Composite key</vt:lpstr>
      <vt:lpstr>Cont…</vt:lpstr>
      <vt:lpstr>Artificial key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dc:title>
  <dc:creator>Hradesh Kumar-GUSCSE201927680</dc:creator>
  <cp:lastModifiedBy>Hradesh Kumar-GUSCSE201927680</cp:lastModifiedBy>
  <cp:revision>1</cp:revision>
  <dcterms:created xsi:type="dcterms:W3CDTF">2022-11-07T09:40:18Z</dcterms:created>
  <dcterms:modified xsi:type="dcterms:W3CDTF">2022-11-07T10:42:15Z</dcterms:modified>
</cp:coreProperties>
</file>