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61"/>
    <p:restoredTop sz="94428"/>
  </p:normalViewPr>
  <p:slideViewPr>
    <p:cSldViewPr snapToGrid="0">
      <p:cViewPr varScale="1">
        <p:scale>
          <a:sx n="108" d="100"/>
          <a:sy n="108"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0196FE-E691-1949-AA94-ABB31E697FE6}" type="datetimeFigureOut">
              <a:rPr lang="en-US" smtClean="0"/>
              <a:t>11/6/22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6E4A3-8DD3-8F4E-BEF9-7CCF1FB725FE}" type="slidenum">
              <a:rPr lang="en-US" smtClean="0"/>
              <a:t>‹#›</a:t>
            </a:fld>
            <a:endParaRPr lang="en-US"/>
          </a:p>
        </p:txBody>
      </p:sp>
    </p:spTree>
    <p:extLst>
      <p:ext uri="{BB962C8B-B14F-4D97-AF65-F5344CB8AC3E}">
        <p14:creationId xmlns:p14="http://schemas.microsoft.com/office/powerpoint/2010/main" val="2873334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b="0" i="0" dirty="0">
                <a:solidFill>
                  <a:srgbClr val="333333"/>
                </a:solidFill>
                <a:effectLst/>
                <a:latin typeface="inter-regular"/>
              </a:rPr>
              <a:t>Why do we need Normalization?</a:t>
            </a:r>
          </a:p>
          <a:p>
            <a:pPr algn="just"/>
            <a:r>
              <a:rPr lang="en-IN" b="0" i="0" dirty="0">
                <a:solidFill>
                  <a:srgbClr val="333333"/>
                </a:solidFill>
                <a:effectLst/>
                <a:latin typeface="inter-regular"/>
              </a:rPr>
              <a:t>The main reason for normalizing the relations is removing these anomalies. Failure to eliminate anomalies leads to data redundancy and can cause data integrity and other problems as the database grows. Normalization consists of a series of guidelines that helps to guide you in creating a good database structure.</a:t>
            </a:r>
          </a:p>
          <a:p>
            <a:br>
              <a:rPr lang="en-IN" dirty="0"/>
            </a:br>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14</a:t>
            </a:fld>
            <a:endParaRPr lang="en-US"/>
          </a:p>
        </p:txBody>
      </p:sp>
    </p:spTree>
    <p:extLst>
      <p:ext uri="{BB962C8B-B14F-4D97-AF65-F5344CB8AC3E}">
        <p14:creationId xmlns:p14="http://schemas.microsoft.com/office/powerpoint/2010/main" val="3122716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b="0" i="0" dirty="0">
                <a:solidFill>
                  <a:srgbClr val="333333"/>
                </a:solidFill>
                <a:effectLst/>
                <a:latin typeface="inter-regular"/>
              </a:rPr>
              <a:t>Normalization works through a series of stages called Normal forms. The normal forms apply to individual relations. The relation is said to be in particular normal form if it satisfies constraints.</a:t>
            </a:r>
          </a:p>
          <a:p>
            <a:br>
              <a:rPr lang="en-IN" dirty="0"/>
            </a:br>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16</a:t>
            </a:fld>
            <a:endParaRPr lang="en-US"/>
          </a:p>
        </p:txBody>
      </p:sp>
    </p:spTree>
    <p:extLst>
      <p:ext uri="{BB962C8B-B14F-4D97-AF65-F5344CB8AC3E}">
        <p14:creationId xmlns:p14="http://schemas.microsoft.com/office/powerpoint/2010/main" val="403130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inter-regular"/>
              </a:rPr>
              <a:t>n the given table, non-prime attribute TEACHER_AGE is dependent on TEACHER_ID which is a proper subset of a candidate key. That's why it violates the rule for 2NF.</a:t>
            </a:r>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24</a:t>
            </a:fld>
            <a:endParaRPr lang="en-US"/>
          </a:p>
        </p:txBody>
      </p:sp>
    </p:spTree>
    <p:extLst>
      <p:ext uri="{BB962C8B-B14F-4D97-AF65-F5344CB8AC3E}">
        <p14:creationId xmlns:p14="http://schemas.microsoft.com/office/powerpoint/2010/main" val="3731228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b="0" i="0" dirty="0">
                <a:solidFill>
                  <a:srgbClr val="333333"/>
                </a:solidFill>
                <a:effectLst/>
                <a:latin typeface="inter-regular"/>
              </a:rPr>
              <a:t>To convert the given table into 2NF, we decompose it into two tables:</a:t>
            </a:r>
          </a:p>
          <a:p>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25</a:t>
            </a:fld>
            <a:endParaRPr lang="en-US"/>
          </a:p>
        </p:txBody>
      </p:sp>
    </p:spTree>
    <p:extLst>
      <p:ext uri="{BB962C8B-B14F-4D97-AF65-F5344CB8AC3E}">
        <p14:creationId xmlns:p14="http://schemas.microsoft.com/office/powerpoint/2010/main" val="1906475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b="1" i="0" dirty="0">
                <a:solidFill>
                  <a:srgbClr val="333333"/>
                </a:solidFill>
                <a:effectLst/>
                <a:latin typeface="inter-bold"/>
              </a:rPr>
              <a:t>Super key in the table above:</a:t>
            </a:r>
            <a:endParaRPr lang="en-IN" b="0" i="0" dirty="0">
              <a:solidFill>
                <a:srgbClr val="333333"/>
              </a:solidFill>
              <a:effectLst/>
              <a:latin typeface="inter-regular"/>
            </a:endParaRPr>
          </a:p>
          <a:p>
            <a:pPr algn="just">
              <a:buFont typeface="+mj-lt"/>
              <a:buAutoNum type="arabicPeriod"/>
            </a:pPr>
            <a:r>
              <a:rPr lang="en-IN" b="0" i="0" dirty="0">
                <a:solidFill>
                  <a:srgbClr val="000000"/>
                </a:solidFill>
                <a:effectLst/>
                <a:latin typeface="inter-regular"/>
              </a:rPr>
              <a:t>{EMP_ID}, {EMP_ID, EMP_NAME}, {EMP_ID, EMP_NAME, EMP_ZIP}....so on  </a:t>
            </a:r>
          </a:p>
          <a:p>
            <a:pPr algn="just"/>
            <a:r>
              <a:rPr lang="en-IN" b="1" i="0" dirty="0">
                <a:solidFill>
                  <a:srgbClr val="333333"/>
                </a:solidFill>
                <a:effectLst/>
                <a:latin typeface="inter-bold"/>
              </a:rPr>
              <a:t>Candidate key:</a:t>
            </a:r>
            <a:r>
              <a:rPr lang="en-IN" b="0" i="0" dirty="0">
                <a:solidFill>
                  <a:srgbClr val="333333"/>
                </a:solidFill>
                <a:effectLst/>
                <a:latin typeface="inter-regular"/>
              </a:rPr>
              <a:t> {EMP_ID}</a:t>
            </a:r>
          </a:p>
          <a:p>
            <a:pPr algn="just"/>
            <a:r>
              <a:rPr lang="en-IN" b="1" i="0" dirty="0">
                <a:solidFill>
                  <a:srgbClr val="333333"/>
                </a:solidFill>
                <a:effectLst/>
                <a:latin typeface="inter-bold"/>
              </a:rPr>
              <a:t>Non-prime attributes:</a:t>
            </a:r>
            <a:r>
              <a:rPr lang="en-IN" b="0" i="0" dirty="0">
                <a:solidFill>
                  <a:srgbClr val="333333"/>
                </a:solidFill>
                <a:effectLst/>
                <a:latin typeface="inter-regular"/>
              </a:rPr>
              <a:t> In the given table, all attributes except EMP_ID are non-prime.</a:t>
            </a:r>
          </a:p>
          <a:p>
            <a:pPr algn="just"/>
            <a:r>
              <a:rPr lang="en-IN" b="0" i="0" dirty="0">
                <a:solidFill>
                  <a:srgbClr val="333333"/>
                </a:solidFill>
                <a:effectLst/>
                <a:latin typeface="inter-regular"/>
              </a:rPr>
              <a:t>Here, EMP_STATE &amp; EMP_CITY dependent on EMP_ZIP and EMP_ZIP dependent on EMP_ID. The non-prime attributes (EMP_STATE, EMP_CITY) transitively dependent on super key(EMP_ID). It violates the rule of third normal form.</a:t>
            </a:r>
          </a:p>
          <a:p>
            <a:br>
              <a:rPr lang="en-IN" dirty="0"/>
            </a:br>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28</a:t>
            </a:fld>
            <a:endParaRPr lang="en-US"/>
          </a:p>
        </p:txBody>
      </p:sp>
    </p:spTree>
    <p:extLst>
      <p:ext uri="{BB962C8B-B14F-4D97-AF65-F5344CB8AC3E}">
        <p14:creationId xmlns:p14="http://schemas.microsoft.com/office/powerpoint/2010/main" val="1019779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a:solidFill>
                  <a:srgbClr val="333333"/>
                </a:solidFill>
                <a:effectLst/>
                <a:latin typeface="inter-regular"/>
              </a:rPr>
              <a:t>That's why we need to move the EMP_CITY and EMP_STATE to the new &lt;EMPLOYEE_ZIP&gt; table, with EMP_ZIP as a Primary key.</a:t>
            </a:r>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29</a:t>
            </a:fld>
            <a:endParaRPr lang="en-US"/>
          </a:p>
        </p:txBody>
      </p:sp>
    </p:spTree>
    <p:extLst>
      <p:ext uri="{BB962C8B-B14F-4D97-AF65-F5344CB8AC3E}">
        <p14:creationId xmlns:p14="http://schemas.microsoft.com/office/powerpoint/2010/main" val="298767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b="1" i="0" dirty="0">
                <a:solidFill>
                  <a:srgbClr val="333333"/>
                </a:solidFill>
                <a:effectLst/>
                <a:latin typeface="inter-bold"/>
              </a:rPr>
              <a:t>In the above table Functional dependencies are as follows:</a:t>
            </a:r>
            <a:endParaRPr lang="en-IN" b="0" i="0" dirty="0">
              <a:solidFill>
                <a:srgbClr val="333333"/>
              </a:solidFill>
              <a:effectLst/>
              <a:latin typeface="inter-regular"/>
            </a:endParaRPr>
          </a:p>
          <a:p>
            <a:pPr algn="just">
              <a:buFont typeface="+mj-lt"/>
              <a:buAutoNum type="arabicPeriod"/>
            </a:pPr>
            <a:r>
              <a:rPr lang="en-IN" b="0" i="0" dirty="0">
                <a:solidFill>
                  <a:srgbClr val="000000"/>
                </a:solidFill>
                <a:effectLst/>
                <a:latin typeface="inter-regular"/>
              </a:rPr>
              <a:t>EMP_ID  →  EMP_COUNTRY  </a:t>
            </a:r>
          </a:p>
          <a:p>
            <a:pPr algn="just">
              <a:buFont typeface="+mj-lt"/>
              <a:buAutoNum type="arabicPeriod"/>
            </a:pPr>
            <a:r>
              <a:rPr lang="en-IN" b="0" i="0" dirty="0">
                <a:solidFill>
                  <a:srgbClr val="000000"/>
                </a:solidFill>
                <a:effectLst/>
                <a:latin typeface="inter-regular"/>
              </a:rPr>
              <a:t>EMP_DEPT  →   {DEPT_TYPE, EMP_DEPT_NO}  </a:t>
            </a:r>
          </a:p>
          <a:p>
            <a:pPr algn="just"/>
            <a:r>
              <a:rPr lang="en-IN" b="1" i="0" dirty="0">
                <a:solidFill>
                  <a:srgbClr val="333333"/>
                </a:solidFill>
                <a:effectLst/>
                <a:latin typeface="inter-bold"/>
              </a:rPr>
              <a:t>Candidate key: {EMP-ID, EMP-DEPT}</a:t>
            </a:r>
            <a:endParaRPr lang="en-IN" b="0" i="0" dirty="0">
              <a:solidFill>
                <a:srgbClr val="333333"/>
              </a:solidFill>
              <a:effectLst/>
              <a:latin typeface="inter-regular"/>
            </a:endParaRPr>
          </a:p>
          <a:p>
            <a:pPr algn="just"/>
            <a:r>
              <a:rPr lang="en-IN" b="0" i="0" dirty="0">
                <a:solidFill>
                  <a:srgbClr val="333333"/>
                </a:solidFill>
                <a:effectLst/>
                <a:latin typeface="inter-regular"/>
              </a:rPr>
              <a:t>The table is not in BCNF because neither EMP_DEPT nor EMP_ID alone are keys.</a:t>
            </a:r>
          </a:p>
          <a:p>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32</a:t>
            </a:fld>
            <a:endParaRPr lang="en-US"/>
          </a:p>
        </p:txBody>
      </p:sp>
    </p:spTree>
    <p:extLst>
      <p:ext uri="{BB962C8B-B14F-4D97-AF65-F5344CB8AC3E}">
        <p14:creationId xmlns:p14="http://schemas.microsoft.com/office/powerpoint/2010/main" val="2963462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IN" b="0" i="0" dirty="0">
                <a:solidFill>
                  <a:srgbClr val="333333"/>
                </a:solidFill>
                <a:effectLst/>
                <a:latin typeface="inter-regular"/>
              </a:rPr>
              <a:t>To convert the given table into BCNF, we decompose it into three tables:</a:t>
            </a:r>
          </a:p>
          <a:p>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33</a:t>
            </a:fld>
            <a:endParaRPr lang="en-US"/>
          </a:p>
        </p:txBody>
      </p:sp>
    </p:spTree>
    <p:extLst>
      <p:ext uri="{BB962C8B-B14F-4D97-AF65-F5344CB8AC3E}">
        <p14:creationId xmlns:p14="http://schemas.microsoft.com/office/powerpoint/2010/main" val="3653030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6E4A3-8DD3-8F4E-BEF9-7CCF1FB725FE}" type="slidenum">
              <a:rPr lang="en-US" smtClean="0"/>
              <a:t>35</a:t>
            </a:fld>
            <a:endParaRPr lang="en-US"/>
          </a:p>
        </p:txBody>
      </p:sp>
    </p:spTree>
    <p:extLst>
      <p:ext uri="{BB962C8B-B14F-4D97-AF65-F5344CB8AC3E}">
        <p14:creationId xmlns:p14="http://schemas.microsoft.com/office/powerpoint/2010/main" val="2354188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9349F-2BFF-A4B4-5493-EE65E533F1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7EBBB27-37F7-C10C-93ED-EEAE6381D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6E4658-077E-07E7-7CE0-54EA7811639D}"/>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5" name="Footer Placeholder 4">
            <a:extLst>
              <a:ext uri="{FF2B5EF4-FFF2-40B4-BE49-F238E27FC236}">
                <a16:creationId xmlns:a16="http://schemas.microsoft.com/office/drawing/2014/main" id="{5DF44869-8D81-65C2-A036-97FC8186A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B9896-A1A8-FAB0-BCE1-D40DE69909FB}"/>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373298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5D04-2647-7B07-AF09-B5DA005A939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9110FB-A446-FDDE-2EA1-E79117B365B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8901C7-1767-8EC1-FDE6-0C57BEF7B2E7}"/>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5" name="Footer Placeholder 4">
            <a:extLst>
              <a:ext uri="{FF2B5EF4-FFF2-40B4-BE49-F238E27FC236}">
                <a16:creationId xmlns:a16="http://schemas.microsoft.com/office/drawing/2014/main" id="{CCF7DA8C-3B38-A3D7-EA6C-3175ECD14F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C66289-78BE-5C0B-DA6D-FE003B71323A}"/>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1855240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EA87BD-5546-884D-7798-AA2E7E852F9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03CE281-0E56-910B-BEF3-4BA6974D88E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AA3D620-D0F7-995E-04F3-CA560E344C39}"/>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5" name="Footer Placeholder 4">
            <a:extLst>
              <a:ext uri="{FF2B5EF4-FFF2-40B4-BE49-F238E27FC236}">
                <a16:creationId xmlns:a16="http://schemas.microsoft.com/office/drawing/2014/main" id="{35DAC536-6689-88E8-2560-D6F1382EF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EDEC9-5103-1265-EF3F-F07CA1AF454E}"/>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187366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D703-1EBD-95CE-B6BC-150D3225DA9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956A5BE-5171-67D3-9303-8BB88D1838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DF571D-B336-55AC-1DBB-4D25BE5169E4}"/>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5" name="Footer Placeholder 4">
            <a:extLst>
              <a:ext uri="{FF2B5EF4-FFF2-40B4-BE49-F238E27FC236}">
                <a16:creationId xmlns:a16="http://schemas.microsoft.com/office/drawing/2014/main" id="{60377EE0-9728-5EC1-4E59-B99C4D14AA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EEBF4-4F39-420D-0BB8-A9B653A50065}"/>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689394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3454-031D-A038-8714-084765D7DC8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53E55B9-DB2E-4A86-A3A7-71C3AA9C08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948903-021A-10BE-F9B2-8D89F245AABC}"/>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5" name="Footer Placeholder 4">
            <a:extLst>
              <a:ext uri="{FF2B5EF4-FFF2-40B4-BE49-F238E27FC236}">
                <a16:creationId xmlns:a16="http://schemas.microsoft.com/office/drawing/2014/main" id="{584A3284-62B2-9A4B-B09C-2FF27E9B1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BE752-975C-CDD0-FBD3-FAF7BE39A4D5}"/>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349923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A9D6-4545-D7F3-DE0C-3337C4C6924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6B54D16-2039-21B5-D41B-7917EB6808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12AC2A9-D377-8D22-A5DE-8BB21D65DF1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E2C2BBE-A946-C2B1-73D4-050B32D41234}"/>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6" name="Footer Placeholder 5">
            <a:extLst>
              <a:ext uri="{FF2B5EF4-FFF2-40B4-BE49-F238E27FC236}">
                <a16:creationId xmlns:a16="http://schemas.microsoft.com/office/drawing/2014/main" id="{89C42012-D2BD-617F-BEEB-64327EC309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9C0C3-1043-0997-805E-8375CB99E693}"/>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191252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26A3-A2ED-07C3-8728-F9AFC7C9509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A6823D7-0F19-2336-7A26-5D5FF1218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2B228CF-431D-E0E5-D9ED-D53F264B6CB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75E7369-BE38-9178-5382-13FA8CC50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38746-3C13-131A-DCC6-8DF42F7B0E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52F48B2-60A4-53E6-3FBE-5D8E52F53530}"/>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8" name="Footer Placeholder 7">
            <a:extLst>
              <a:ext uri="{FF2B5EF4-FFF2-40B4-BE49-F238E27FC236}">
                <a16:creationId xmlns:a16="http://schemas.microsoft.com/office/drawing/2014/main" id="{EB20C8F6-2DB6-0AA2-C1D8-513834643A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94A73A-BD8F-4366-CE0E-A5C626157B98}"/>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3878267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F34B-EE8F-9F75-DA63-F47AB0BDFB6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E0AC085-C89C-5A3E-743E-98CCEA5AE650}"/>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4" name="Footer Placeholder 3">
            <a:extLst>
              <a:ext uri="{FF2B5EF4-FFF2-40B4-BE49-F238E27FC236}">
                <a16:creationId xmlns:a16="http://schemas.microsoft.com/office/drawing/2014/main" id="{B54F4742-E1DC-5775-85AA-9F23411C17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F553E1-B9AB-36E2-1DD0-373B59B5ACCE}"/>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4092649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759C0D-6BBE-109A-C8EB-1E2A5D2990CF}"/>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3" name="Footer Placeholder 2">
            <a:extLst>
              <a:ext uri="{FF2B5EF4-FFF2-40B4-BE49-F238E27FC236}">
                <a16:creationId xmlns:a16="http://schemas.microsoft.com/office/drawing/2014/main" id="{71A1F4C5-3E4A-FEFE-91E8-415363A91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842FE4-29B5-6057-0996-3FF8700FC9BE}"/>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74556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BCE98-D99B-F959-8492-6198E808F9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B545CCD-4762-CDE9-67C7-4F073EC62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5D0D8A-BC10-37F1-954E-F3561D97A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606964-7666-9AF5-D4DF-0427CBE380F3}"/>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6" name="Footer Placeholder 5">
            <a:extLst>
              <a:ext uri="{FF2B5EF4-FFF2-40B4-BE49-F238E27FC236}">
                <a16:creationId xmlns:a16="http://schemas.microsoft.com/office/drawing/2014/main" id="{71878C7E-26BB-7DB5-4603-A1C316689E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641BC-A0C2-E94A-035F-D2E2CD0CCC0C}"/>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3177980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55AA-5FE7-0481-9A4D-BDB5FB73E39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802F673-6E57-8764-B144-6144630135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600B8A-8D85-A27E-1FCD-EE442ACF0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E7402D7-F7C7-B0D2-CC67-248539AF44DA}"/>
              </a:ext>
            </a:extLst>
          </p:cNvPr>
          <p:cNvSpPr>
            <a:spLocks noGrp="1"/>
          </p:cNvSpPr>
          <p:nvPr>
            <p:ph type="dt" sz="half" idx="10"/>
          </p:nvPr>
        </p:nvSpPr>
        <p:spPr/>
        <p:txBody>
          <a:bodyPr/>
          <a:lstStyle/>
          <a:p>
            <a:fld id="{0B8683A9-FCA4-8543-9725-C490A0809426}" type="datetimeFigureOut">
              <a:rPr lang="en-US" smtClean="0"/>
              <a:t>11/6/22</a:t>
            </a:fld>
            <a:endParaRPr lang="en-US"/>
          </a:p>
        </p:txBody>
      </p:sp>
      <p:sp>
        <p:nvSpPr>
          <p:cNvPr id="6" name="Footer Placeholder 5">
            <a:extLst>
              <a:ext uri="{FF2B5EF4-FFF2-40B4-BE49-F238E27FC236}">
                <a16:creationId xmlns:a16="http://schemas.microsoft.com/office/drawing/2014/main" id="{51EE69B8-A1DB-4491-43B9-688A98B5E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3BFFA-41DF-94BB-1138-0B1167E38682}"/>
              </a:ext>
            </a:extLst>
          </p:cNvPr>
          <p:cNvSpPr>
            <a:spLocks noGrp="1"/>
          </p:cNvSpPr>
          <p:nvPr>
            <p:ph type="sldNum" sz="quarter" idx="12"/>
          </p:nvPr>
        </p:nvSpPr>
        <p:spPr/>
        <p:txBody>
          <a:bodyPr/>
          <a:lstStyle/>
          <a:p>
            <a:fld id="{FA5773A8-04D8-7D45-95BD-B0246E9EB605}" type="slidenum">
              <a:rPr lang="en-US" smtClean="0"/>
              <a:t>‹#›</a:t>
            </a:fld>
            <a:endParaRPr lang="en-US"/>
          </a:p>
        </p:txBody>
      </p:sp>
    </p:spTree>
    <p:extLst>
      <p:ext uri="{BB962C8B-B14F-4D97-AF65-F5344CB8AC3E}">
        <p14:creationId xmlns:p14="http://schemas.microsoft.com/office/powerpoint/2010/main" val="56118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610A4-536E-0A21-6DF0-C61A8F16C3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DD81FCD-6C2B-CDA0-1E6C-314FD81163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40D19CF-ECA4-0DC1-83A3-F2526746C5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8683A9-FCA4-8543-9725-C490A0809426}" type="datetimeFigureOut">
              <a:rPr lang="en-US" smtClean="0"/>
              <a:t>11/6/22</a:t>
            </a:fld>
            <a:endParaRPr lang="en-US"/>
          </a:p>
        </p:txBody>
      </p:sp>
      <p:sp>
        <p:nvSpPr>
          <p:cNvPr id="5" name="Footer Placeholder 4">
            <a:extLst>
              <a:ext uri="{FF2B5EF4-FFF2-40B4-BE49-F238E27FC236}">
                <a16:creationId xmlns:a16="http://schemas.microsoft.com/office/drawing/2014/main" id="{EDEB398A-8B3F-CD75-CA4D-C1EB19118F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9FF3EE-1078-67DE-562C-9A5A52D01D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5773A8-04D8-7D45-95BD-B0246E9EB605}" type="slidenum">
              <a:rPr lang="en-US" smtClean="0"/>
              <a:t>‹#›</a:t>
            </a:fld>
            <a:endParaRPr lang="en-US"/>
          </a:p>
        </p:txBody>
      </p:sp>
    </p:spTree>
    <p:extLst>
      <p:ext uri="{BB962C8B-B14F-4D97-AF65-F5344CB8AC3E}">
        <p14:creationId xmlns:p14="http://schemas.microsoft.com/office/powerpoint/2010/main" val="287871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dbms-second-normal-form" TargetMode="External"/><Relationship Id="rId2" Type="http://schemas.openxmlformats.org/officeDocument/2006/relationships/hyperlink" Target="https://www.javatpoint.com/dbms-first-normal-form" TargetMode="External"/><Relationship Id="rId1" Type="http://schemas.openxmlformats.org/officeDocument/2006/relationships/slideLayout" Target="../slideLayouts/slideLayout2.xml"/><Relationship Id="rId6" Type="http://schemas.openxmlformats.org/officeDocument/2006/relationships/hyperlink" Target="https://www.javatpoint.com/dbms-fifth-normal-form" TargetMode="External"/><Relationship Id="rId5" Type="http://schemas.openxmlformats.org/officeDocument/2006/relationships/hyperlink" Target="https://www.javatpoint.com/dbms-forth-normal-form" TargetMode="External"/><Relationship Id="rId4" Type="http://schemas.openxmlformats.org/officeDocument/2006/relationships/hyperlink" Target="https://www.javatpoint.com/dbms-third-normal-for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82A3-B295-E0DE-E61D-1EE4054D97E9}"/>
              </a:ext>
            </a:extLst>
          </p:cNvPr>
          <p:cNvSpPr>
            <a:spLocks noGrp="1"/>
          </p:cNvSpPr>
          <p:nvPr>
            <p:ph type="ctrTitle"/>
          </p:nvPr>
        </p:nvSpPr>
        <p:spPr/>
        <p:txBody>
          <a:bodyPr/>
          <a:lstStyle/>
          <a:p>
            <a:r>
              <a:rPr lang="en-US" dirty="0"/>
              <a:t>DBMS</a:t>
            </a:r>
          </a:p>
        </p:txBody>
      </p:sp>
      <p:sp>
        <p:nvSpPr>
          <p:cNvPr id="3" name="Subtitle 2">
            <a:extLst>
              <a:ext uri="{FF2B5EF4-FFF2-40B4-BE49-F238E27FC236}">
                <a16:creationId xmlns:a16="http://schemas.microsoft.com/office/drawing/2014/main" id="{F09496E4-DDA1-85B0-7AD3-0705C9F3C1CA}"/>
              </a:ext>
            </a:extLst>
          </p:cNvPr>
          <p:cNvSpPr>
            <a:spLocks noGrp="1"/>
          </p:cNvSpPr>
          <p:nvPr>
            <p:ph type="subTitle" idx="1"/>
          </p:nvPr>
        </p:nvSpPr>
        <p:spPr/>
        <p:txBody>
          <a:bodyPr/>
          <a:lstStyle/>
          <a:p>
            <a:r>
              <a:rPr lang="en-US" dirty="0"/>
              <a:t>Functional Dependency</a:t>
            </a:r>
          </a:p>
        </p:txBody>
      </p:sp>
    </p:spTree>
    <p:extLst>
      <p:ext uri="{BB962C8B-B14F-4D97-AF65-F5344CB8AC3E}">
        <p14:creationId xmlns:p14="http://schemas.microsoft.com/office/powerpoint/2010/main" val="707406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324D-9473-56FA-BA53-70BA9AE3D762}"/>
              </a:ext>
            </a:extLst>
          </p:cNvPr>
          <p:cNvSpPr>
            <a:spLocks noGrp="1"/>
          </p:cNvSpPr>
          <p:nvPr>
            <p:ph type="title"/>
          </p:nvPr>
        </p:nvSpPr>
        <p:spPr/>
        <p:txBody>
          <a:bodyPr/>
          <a:lstStyle/>
          <a:p>
            <a:r>
              <a:rPr lang="en-IN" b="0" i="0" dirty="0">
                <a:solidFill>
                  <a:srgbClr val="610B38"/>
                </a:solidFill>
                <a:effectLst/>
                <a:latin typeface="erdana"/>
              </a:rPr>
              <a:t>Union Rule (IR</a:t>
            </a:r>
            <a:r>
              <a:rPr lang="en-IN" b="0" i="0" baseline="-25000" dirty="0">
                <a:solidFill>
                  <a:srgbClr val="610B38"/>
                </a:solidFill>
                <a:effectLst/>
                <a:latin typeface="erdana"/>
              </a:rPr>
              <a:t>4</a:t>
            </a:r>
            <a:r>
              <a:rPr lang="en-IN" b="0" i="0" dirty="0">
                <a:solidFill>
                  <a:srgbClr val="610B38"/>
                </a:solidFill>
                <a:effectLst/>
                <a:latin typeface="erdana"/>
              </a:rPr>
              <a:t>)</a:t>
            </a:r>
            <a:endParaRPr lang="en-US" dirty="0"/>
          </a:p>
        </p:txBody>
      </p:sp>
      <p:sp>
        <p:nvSpPr>
          <p:cNvPr id="3" name="Content Placeholder 2">
            <a:extLst>
              <a:ext uri="{FF2B5EF4-FFF2-40B4-BE49-F238E27FC236}">
                <a16:creationId xmlns:a16="http://schemas.microsoft.com/office/drawing/2014/main" id="{56325C8C-77DB-2578-2E08-F9AE24A36C86}"/>
              </a:ext>
            </a:extLst>
          </p:cNvPr>
          <p:cNvSpPr>
            <a:spLocks noGrp="1"/>
          </p:cNvSpPr>
          <p:nvPr>
            <p:ph idx="1"/>
          </p:nvPr>
        </p:nvSpPr>
        <p:spPr/>
        <p:txBody>
          <a:bodyPr>
            <a:normAutofit/>
          </a:bodyPr>
          <a:lstStyle/>
          <a:p>
            <a:pPr algn="just"/>
            <a:r>
              <a:rPr lang="en-IN" b="0" i="0" dirty="0">
                <a:solidFill>
                  <a:srgbClr val="333333"/>
                </a:solidFill>
                <a:effectLst/>
                <a:latin typeface="inter-regular"/>
              </a:rPr>
              <a:t>Union rule says, if X determines Y and X determines Z, then X must also determine Y and Z.</a:t>
            </a:r>
          </a:p>
          <a:p>
            <a:pPr algn="just">
              <a:buFont typeface="+mj-lt"/>
              <a:buAutoNum type="arabicPeriod"/>
            </a:pPr>
            <a:r>
              <a:rPr lang="en-IN" b="0" i="0" dirty="0">
                <a:solidFill>
                  <a:srgbClr val="000000"/>
                </a:solidFill>
                <a:effectLst/>
                <a:latin typeface="inter-regular"/>
              </a:rPr>
              <a:t>If X    →  Y and X   →  Z then X  →    YZ     </a:t>
            </a:r>
          </a:p>
          <a:p>
            <a:pPr algn="just"/>
            <a:r>
              <a:rPr lang="en-IN" b="1" i="0" dirty="0">
                <a:solidFill>
                  <a:srgbClr val="333333"/>
                </a:solidFill>
                <a:effectLst/>
                <a:latin typeface="inter-bold"/>
              </a:rPr>
              <a:t>Proof:</a:t>
            </a:r>
            <a:endParaRPr lang="en-IN" b="0" i="0" dirty="0">
              <a:solidFill>
                <a:srgbClr val="333333"/>
              </a:solidFill>
              <a:effectLst/>
              <a:latin typeface="inter-regular"/>
            </a:endParaRPr>
          </a:p>
          <a:p>
            <a:pPr algn="just"/>
            <a:r>
              <a:rPr lang="en-IN" b="0" i="0" dirty="0">
                <a:solidFill>
                  <a:srgbClr val="333333"/>
                </a:solidFill>
                <a:effectLst/>
                <a:latin typeface="inter-regular"/>
              </a:rPr>
              <a:t>1. X → Y (given)</a:t>
            </a:r>
            <a:br>
              <a:rPr lang="en-IN" b="0" i="0" dirty="0">
                <a:solidFill>
                  <a:srgbClr val="333333"/>
                </a:solidFill>
                <a:effectLst/>
                <a:latin typeface="inter-regular"/>
              </a:rPr>
            </a:br>
            <a:r>
              <a:rPr lang="en-IN" b="0" i="0" dirty="0">
                <a:solidFill>
                  <a:srgbClr val="333333"/>
                </a:solidFill>
                <a:effectLst/>
                <a:latin typeface="inter-regular"/>
              </a:rPr>
              <a:t>2. X → Z (given)</a:t>
            </a:r>
            <a:br>
              <a:rPr lang="en-IN" b="0" i="0" dirty="0">
                <a:solidFill>
                  <a:srgbClr val="333333"/>
                </a:solidFill>
                <a:effectLst/>
                <a:latin typeface="inter-regular"/>
              </a:rPr>
            </a:br>
            <a:r>
              <a:rPr lang="en-IN" b="0" i="0" dirty="0">
                <a:solidFill>
                  <a:srgbClr val="333333"/>
                </a:solidFill>
                <a:effectLst/>
                <a:latin typeface="inter-regular"/>
              </a:rPr>
              <a:t>3. X → XY (using IR</a:t>
            </a:r>
            <a:r>
              <a:rPr lang="en-IN" b="0" i="0" baseline="-25000" dirty="0">
                <a:solidFill>
                  <a:srgbClr val="333333"/>
                </a:solidFill>
                <a:effectLst/>
                <a:latin typeface="inter-regular"/>
              </a:rPr>
              <a:t>2</a:t>
            </a:r>
            <a:r>
              <a:rPr lang="en-IN" b="0" i="0" dirty="0">
                <a:solidFill>
                  <a:srgbClr val="333333"/>
                </a:solidFill>
                <a:effectLst/>
                <a:latin typeface="inter-regular"/>
              </a:rPr>
              <a:t> on 1 by augmentation with X. Where XX = X)</a:t>
            </a:r>
            <a:br>
              <a:rPr lang="en-IN" b="0" i="0" dirty="0">
                <a:solidFill>
                  <a:srgbClr val="333333"/>
                </a:solidFill>
                <a:effectLst/>
                <a:latin typeface="inter-regular"/>
              </a:rPr>
            </a:br>
            <a:r>
              <a:rPr lang="en-IN" b="0" i="0" dirty="0">
                <a:solidFill>
                  <a:srgbClr val="333333"/>
                </a:solidFill>
                <a:effectLst/>
                <a:latin typeface="inter-regular"/>
              </a:rPr>
              <a:t>4. XY → YZ (using IR</a:t>
            </a:r>
            <a:r>
              <a:rPr lang="en-IN" b="0" i="0" baseline="-25000" dirty="0">
                <a:solidFill>
                  <a:srgbClr val="333333"/>
                </a:solidFill>
                <a:effectLst/>
                <a:latin typeface="inter-regular"/>
              </a:rPr>
              <a:t>2</a:t>
            </a:r>
            <a:r>
              <a:rPr lang="en-IN" b="0" i="0" dirty="0">
                <a:solidFill>
                  <a:srgbClr val="333333"/>
                </a:solidFill>
                <a:effectLst/>
                <a:latin typeface="inter-regular"/>
              </a:rPr>
              <a:t> on 2 by augmentation with Y)</a:t>
            </a:r>
            <a:br>
              <a:rPr lang="en-IN" b="0" i="0" dirty="0">
                <a:solidFill>
                  <a:srgbClr val="333333"/>
                </a:solidFill>
                <a:effectLst/>
                <a:latin typeface="inter-regular"/>
              </a:rPr>
            </a:br>
            <a:r>
              <a:rPr lang="en-IN" b="0" i="0" dirty="0">
                <a:solidFill>
                  <a:srgbClr val="333333"/>
                </a:solidFill>
                <a:effectLst/>
                <a:latin typeface="inter-regular"/>
              </a:rPr>
              <a:t>5. X → YZ (using IR</a:t>
            </a:r>
            <a:r>
              <a:rPr lang="en-IN" b="0" i="0" baseline="-25000" dirty="0">
                <a:solidFill>
                  <a:srgbClr val="333333"/>
                </a:solidFill>
                <a:effectLst/>
                <a:latin typeface="inter-regular"/>
              </a:rPr>
              <a:t>3</a:t>
            </a:r>
            <a:r>
              <a:rPr lang="en-IN" b="0" i="0" dirty="0">
                <a:solidFill>
                  <a:srgbClr val="333333"/>
                </a:solidFill>
                <a:effectLst/>
                <a:latin typeface="inter-regular"/>
              </a:rPr>
              <a:t> on 3 and 4)</a:t>
            </a:r>
          </a:p>
          <a:p>
            <a:endParaRPr lang="en-US" dirty="0"/>
          </a:p>
        </p:txBody>
      </p:sp>
    </p:spTree>
    <p:extLst>
      <p:ext uri="{BB962C8B-B14F-4D97-AF65-F5344CB8AC3E}">
        <p14:creationId xmlns:p14="http://schemas.microsoft.com/office/powerpoint/2010/main" val="3106410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0AC55-3A64-92B8-C99E-64B630DB440A}"/>
              </a:ext>
            </a:extLst>
          </p:cNvPr>
          <p:cNvSpPr>
            <a:spLocks noGrp="1"/>
          </p:cNvSpPr>
          <p:nvPr>
            <p:ph type="title"/>
          </p:nvPr>
        </p:nvSpPr>
        <p:spPr/>
        <p:txBody>
          <a:bodyPr/>
          <a:lstStyle/>
          <a:p>
            <a:r>
              <a:rPr lang="en-IN" b="0" i="0" dirty="0">
                <a:solidFill>
                  <a:srgbClr val="610B38"/>
                </a:solidFill>
                <a:effectLst/>
                <a:latin typeface="erdana"/>
              </a:rPr>
              <a:t>Decomposition Rule (IR</a:t>
            </a:r>
            <a:r>
              <a:rPr lang="en-IN" b="0" i="0" baseline="-25000" dirty="0">
                <a:solidFill>
                  <a:srgbClr val="610B38"/>
                </a:solidFill>
                <a:effectLst/>
                <a:latin typeface="erdana"/>
              </a:rPr>
              <a:t>5</a:t>
            </a:r>
            <a:r>
              <a:rPr lang="en-IN" b="0" i="0" dirty="0">
                <a:solidFill>
                  <a:srgbClr val="610B38"/>
                </a:solidFill>
                <a:effectLst/>
                <a:latin typeface="erdana"/>
              </a:rPr>
              <a:t>)</a:t>
            </a:r>
            <a:endParaRPr lang="en-US" dirty="0"/>
          </a:p>
        </p:txBody>
      </p:sp>
      <p:sp>
        <p:nvSpPr>
          <p:cNvPr id="3" name="Content Placeholder 2">
            <a:extLst>
              <a:ext uri="{FF2B5EF4-FFF2-40B4-BE49-F238E27FC236}">
                <a16:creationId xmlns:a16="http://schemas.microsoft.com/office/drawing/2014/main" id="{80252E0F-D0E0-4A3A-F631-F5FC7B7B792F}"/>
              </a:ext>
            </a:extLst>
          </p:cNvPr>
          <p:cNvSpPr>
            <a:spLocks noGrp="1"/>
          </p:cNvSpPr>
          <p:nvPr>
            <p:ph idx="1"/>
          </p:nvPr>
        </p:nvSpPr>
        <p:spPr/>
        <p:txBody>
          <a:bodyPr>
            <a:normAutofit/>
          </a:bodyPr>
          <a:lstStyle/>
          <a:p>
            <a:pPr algn="just"/>
            <a:r>
              <a:rPr lang="en-IN" b="0" i="0" dirty="0">
                <a:solidFill>
                  <a:srgbClr val="333333"/>
                </a:solidFill>
                <a:effectLst/>
                <a:latin typeface="inter-regular"/>
              </a:rPr>
              <a:t>Decomposition rule is also known as project rule. It is the reverse of union rule.</a:t>
            </a:r>
          </a:p>
          <a:p>
            <a:pPr algn="just"/>
            <a:r>
              <a:rPr lang="en-IN" b="0" i="0" dirty="0">
                <a:solidFill>
                  <a:srgbClr val="333333"/>
                </a:solidFill>
                <a:effectLst/>
                <a:latin typeface="inter-regular"/>
              </a:rPr>
              <a:t>This Rule says, if X determines Y and Z, then X determines Y and X determines Z separately.</a:t>
            </a:r>
          </a:p>
          <a:p>
            <a:pPr algn="just">
              <a:buFont typeface="+mj-lt"/>
              <a:buAutoNum type="arabicPeriod"/>
            </a:pPr>
            <a:r>
              <a:rPr lang="en-IN" b="0" i="0" dirty="0">
                <a:solidFill>
                  <a:srgbClr val="000000"/>
                </a:solidFill>
                <a:effectLst/>
                <a:latin typeface="inter-regular"/>
              </a:rPr>
              <a:t>If X   →   YZ then X   →   Y and X  →    Z   </a:t>
            </a:r>
          </a:p>
          <a:p>
            <a:pPr algn="just"/>
            <a:r>
              <a:rPr lang="en-IN" b="1" i="0" dirty="0">
                <a:solidFill>
                  <a:srgbClr val="333333"/>
                </a:solidFill>
                <a:effectLst/>
                <a:latin typeface="inter-bold"/>
              </a:rPr>
              <a:t>Proof:</a:t>
            </a:r>
            <a:endParaRPr lang="en-IN" b="0" i="0" dirty="0">
              <a:solidFill>
                <a:srgbClr val="333333"/>
              </a:solidFill>
              <a:effectLst/>
              <a:latin typeface="inter-regular"/>
            </a:endParaRPr>
          </a:p>
          <a:p>
            <a:pPr algn="just"/>
            <a:r>
              <a:rPr lang="en-IN" b="0" i="0" dirty="0">
                <a:solidFill>
                  <a:srgbClr val="333333"/>
                </a:solidFill>
                <a:effectLst/>
                <a:latin typeface="inter-regular"/>
              </a:rPr>
              <a:t>1. X → YZ (given)</a:t>
            </a:r>
            <a:br>
              <a:rPr lang="en-IN" b="0" i="0" dirty="0">
                <a:solidFill>
                  <a:srgbClr val="333333"/>
                </a:solidFill>
                <a:effectLst/>
                <a:latin typeface="inter-regular"/>
              </a:rPr>
            </a:br>
            <a:r>
              <a:rPr lang="en-IN" b="0" i="0" dirty="0">
                <a:solidFill>
                  <a:srgbClr val="333333"/>
                </a:solidFill>
                <a:effectLst/>
                <a:latin typeface="inter-regular"/>
              </a:rPr>
              <a:t>2. YZ → Y (using IR</a:t>
            </a:r>
            <a:r>
              <a:rPr lang="en-IN" b="0" i="0" baseline="-25000" dirty="0">
                <a:solidFill>
                  <a:srgbClr val="333333"/>
                </a:solidFill>
                <a:effectLst/>
                <a:latin typeface="inter-regular"/>
              </a:rPr>
              <a:t>1</a:t>
            </a:r>
            <a:r>
              <a:rPr lang="en-IN" b="0" i="0" dirty="0">
                <a:solidFill>
                  <a:srgbClr val="333333"/>
                </a:solidFill>
                <a:effectLst/>
                <a:latin typeface="inter-regular"/>
              </a:rPr>
              <a:t> Rule)</a:t>
            </a:r>
            <a:br>
              <a:rPr lang="en-IN" b="0" i="0" dirty="0">
                <a:solidFill>
                  <a:srgbClr val="333333"/>
                </a:solidFill>
                <a:effectLst/>
                <a:latin typeface="inter-regular"/>
              </a:rPr>
            </a:br>
            <a:r>
              <a:rPr lang="en-IN" b="0" i="0" dirty="0">
                <a:solidFill>
                  <a:srgbClr val="333333"/>
                </a:solidFill>
                <a:effectLst/>
                <a:latin typeface="inter-regular"/>
              </a:rPr>
              <a:t>3. X → Y (using IR</a:t>
            </a:r>
            <a:r>
              <a:rPr lang="en-IN" b="0" i="0" baseline="-25000" dirty="0">
                <a:solidFill>
                  <a:srgbClr val="333333"/>
                </a:solidFill>
                <a:effectLst/>
                <a:latin typeface="inter-regular"/>
              </a:rPr>
              <a:t>3</a:t>
            </a:r>
            <a:r>
              <a:rPr lang="en-IN" b="0" i="0" dirty="0">
                <a:solidFill>
                  <a:srgbClr val="333333"/>
                </a:solidFill>
                <a:effectLst/>
                <a:latin typeface="inter-regular"/>
              </a:rPr>
              <a:t> on 1 and 2)</a:t>
            </a:r>
          </a:p>
          <a:p>
            <a:endParaRPr lang="en-US" dirty="0"/>
          </a:p>
        </p:txBody>
      </p:sp>
    </p:spTree>
    <p:extLst>
      <p:ext uri="{BB962C8B-B14F-4D97-AF65-F5344CB8AC3E}">
        <p14:creationId xmlns:p14="http://schemas.microsoft.com/office/powerpoint/2010/main" val="30139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4D660-A664-7E3E-CA7F-2E9DDB92B7D2}"/>
              </a:ext>
            </a:extLst>
          </p:cNvPr>
          <p:cNvSpPr>
            <a:spLocks noGrp="1"/>
          </p:cNvSpPr>
          <p:nvPr>
            <p:ph type="title"/>
          </p:nvPr>
        </p:nvSpPr>
        <p:spPr/>
        <p:txBody>
          <a:bodyPr/>
          <a:lstStyle/>
          <a:p>
            <a:r>
              <a:rPr lang="en-IN" b="0" i="0" dirty="0">
                <a:solidFill>
                  <a:srgbClr val="610B38"/>
                </a:solidFill>
                <a:effectLst/>
                <a:latin typeface="erdana"/>
              </a:rPr>
              <a:t>Pseudo transitive Rule (IR</a:t>
            </a:r>
            <a:r>
              <a:rPr lang="en-IN" b="0" i="0" baseline="-25000" dirty="0">
                <a:solidFill>
                  <a:srgbClr val="610B38"/>
                </a:solidFill>
                <a:effectLst/>
                <a:latin typeface="erdana"/>
              </a:rPr>
              <a:t>6</a:t>
            </a:r>
            <a:r>
              <a:rPr lang="en-IN" b="0" i="0" dirty="0">
                <a:solidFill>
                  <a:srgbClr val="610B38"/>
                </a:solidFill>
                <a:effectLst/>
                <a:latin typeface="erdana"/>
              </a:rPr>
              <a:t>)</a:t>
            </a:r>
            <a:endParaRPr lang="en-US" dirty="0"/>
          </a:p>
        </p:txBody>
      </p:sp>
      <p:sp>
        <p:nvSpPr>
          <p:cNvPr id="3" name="Content Placeholder 2">
            <a:extLst>
              <a:ext uri="{FF2B5EF4-FFF2-40B4-BE49-F238E27FC236}">
                <a16:creationId xmlns:a16="http://schemas.microsoft.com/office/drawing/2014/main" id="{8BA58291-FFFA-1652-8EAE-37F0D262F9AD}"/>
              </a:ext>
            </a:extLst>
          </p:cNvPr>
          <p:cNvSpPr>
            <a:spLocks noGrp="1"/>
          </p:cNvSpPr>
          <p:nvPr>
            <p:ph idx="1"/>
          </p:nvPr>
        </p:nvSpPr>
        <p:spPr/>
        <p:txBody>
          <a:bodyPr/>
          <a:lstStyle/>
          <a:p>
            <a:pPr algn="just"/>
            <a:r>
              <a:rPr lang="en-IN" b="0" i="0" dirty="0">
                <a:solidFill>
                  <a:srgbClr val="333333"/>
                </a:solidFill>
                <a:effectLst/>
                <a:latin typeface="inter-regular"/>
              </a:rPr>
              <a:t>In Pseudo transitive Rule, if X determines Y and YZ determines W, then XZ determines W.</a:t>
            </a:r>
          </a:p>
          <a:p>
            <a:pPr algn="just">
              <a:buFont typeface="+mj-lt"/>
              <a:buAutoNum type="arabicPeriod"/>
            </a:pPr>
            <a:r>
              <a:rPr lang="en-IN" b="0" i="0" dirty="0">
                <a:solidFill>
                  <a:srgbClr val="000000"/>
                </a:solidFill>
                <a:effectLst/>
                <a:latin typeface="inter-regular"/>
              </a:rPr>
              <a:t>If X   →   Y and YZ   →   W then XZ   →   W   </a:t>
            </a:r>
          </a:p>
          <a:p>
            <a:pPr algn="just"/>
            <a:r>
              <a:rPr lang="en-IN" b="1" i="0" dirty="0">
                <a:solidFill>
                  <a:srgbClr val="333333"/>
                </a:solidFill>
                <a:effectLst/>
                <a:latin typeface="inter-bold"/>
              </a:rPr>
              <a:t>Proof:</a:t>
            </a:r>
            <a:endParaRPr lang="en-IN" b="0" i="0" dirty="0">
              <a:solidFill>
                <a:srgbClr val="333333"/>
              </a:solidFill>
              <a:effectLst/>
              <a:latin typeface="inter-regular"/>
            </a:endParaRPr>
          </a:p>
          <a:p>
            <a:pPr algn="just"/>
            <a:r>
              <a:rPr lang="en-IN" b="0" i="0" dirty="0">
                <a:solidFill>
                  <a:srgbClr val="333333"/>
                </a:solidFill>
                <a:effectLst/>
                <a:latin typeface="inter-regular"/>
              </a:rPr>
              <a:t>1. X → Y (given)</a:t>
            </a:r>
            <a:br>
              <a:rPr lang="en-IN" b="0" i="0" dirty="0">
                <a:solidFill>
                  <a:srgbClr val="333333"/>
                </a:solidFill>
                <a:effectLst/>
                <a:latin typeface="inter-regular"/>
              </a:rPr>
            </a:br>
            <a:r>
              <a:rPr lang="en-IN" b="0" i="0" dirty="0">
                <a:solidFill>
                  <a:srgbClr val="333333"/>
                </a:solidFill>
                <a:effectLst/>
                <a:latin typeface="inter-regular"/>
              </a:rPr>
              <a:t>2. WY → Z (given)</a:t>
            </a:r>
            <a:br>
              <a:rPr lang="en-IN" b="0" i="0" dirty="0">
                <a:solidFill>
                  <a:srgbClr val="333333"/>
                </a:solidFill>
                <a:effectLst/>
                <a:latin typeface="inter-regular"/>
              </a:rPr>
            </a:br>
            <a:r>
              <a:rPr lang="en-IN" b="0" i="0" dirty="0">
                <a:solidFill>
                  <a:srgbClr val="333333"/>
                </a:solidFill>
                <a:effectLst/>
                <a:latin typeface="inter-regular"/>
              </a:rPr>
              <a:t>3. WX → WY (using IR</a:t>
            </a:r>
            <a:r>
              <a:rPr lang="en-IN" b="0" i="0" baseline="-25000" dirty="0">
                <a:solidFill>
                  <a:srgbClr val="333333"/>
                </a:solidFill>
                <a:effectLst/>
                <a:latin typeface="inter-regular"/>
              </a:rPr>
              <a:t>2</a:t>
            </a:r>
            <a:r>
              <a:rPr lang="en-IN" b="0" i="0" dirty="0">
                <a:solidFill>
                  <a:srgbClr val="333333"/>
                </a:solidFill>
                <a:effectLst/>
                <a:latin typeface="inter-regular"/>
              </a:rPr>
              <a:t> on 1 by augmenting with W)</a:t>
            </a:r>
            <a:br>
              <a:rPr lang="en-IN" b="0" i="0" dirty="0">
                <a:solidFill>
                  <a:srgbClr val="333333"/>
                </a:solidFill>
                <a:effectLst/>
                <a:latin typeface="inter-regular"/>
              </a:rPr>
            </a:br>
            <a:r>
              <a:rPr lang="en-IN" b="0" i="0" dirty="0">
                <a:solidFill>
                  <a:srgbClr val="333333"/>
                </a:solidFill>
                <a:effectLst/>
                <a:latin typeface="inter-regular"/>
              </a:rPr>
              <a:t>4. WX → Z (using IR</a:t>
            </a:r>
            <a:r>
              <a:rPr lang="en-IN" b="0" i="0" baseline="-25000" dirty="0">
                <a:solidFill>
                  <a:srgbClr val="333333"/>
                </a:solidFill>
                <a:effectLst/>
                <a:latin typeface="inter-regular"/>
              </a:rPr>
              <a:t>3</a:t>
            </a:r>
            <a:r>
              <a:rPr lang="en-IN" b="0" i="0" dirty="0">
                <a:solidFill>
                  <a:srgbClr val="333333"/>
                </a:solidFill>
                <a:effectLst/>
                <a:latin typeface="inter-regular"/>
              </a:rPr>
              <a:t> on 3 and 2)</a:t>
            </a:r>
          </a:p>
          <a:p>
            <a:endParaRPr lang="en-US" dirty="0"/>
          </a:p>
        </p:txBody>
      </p:sp>
    </p:spTree>
    <p:extLst>
      <p:ext uri="{BB962C8B-B14F-4D97-AF65-F5344CB8AC3E}">
        <p14:creationId xmlns:p14="http://schemas.microsoft.com/office/powerpoint/2010/main" val="3075825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B153-A0CE-8AA4-5793-690AADECF7F7}"/>
              </a:ext>
            </a:extLst>
          </p:cNvPr>
          <p:cNvSpPr>
            <a:spLocks noGrp="1"/>
          </p:cNvSpPr>
          <p:nvPr>
            <p:ph type="title"/>
          </p:nvPr>
        </p:nvSpPr>
        <p:spPr/>
        <p:txBody>
          <a:bodyPr>
            <a:normAutofit/>
          </a:bodyPr>
          <a:lstStyle/>
          <a:p>
            <a:r>
              <a:rPr lang="en-IN" b="0" i="0" dirty="0">
                <a:solidFill>
                  <a:srgbClr val="610B38"/>
                </a:solidFill>
                <a:effectLst/>
                <a:latin typeface="erdana"/>
              </a:rPr>
              <a:t>Normalization</a:t>
            </a:r>
            <a:endParaRPr lang="en-US" dirty="0"/>
          </a:p>
        </p:txBody>
      </p:sp>
      <p:sp>
        <p:nvSpPr>
          <p:cNvPr id="3" name="Content Placeholder 2">
            <a:extLst>
              <a:ext uri="{FF2B5EF4-FFF2-40B4-BE49-F238E27FC236}">
                <a16:creationId xmlns:a16="http://schemas.microsoft.com/office/drawing/2014/main" id="{056B320B-E70E-BBA7-2688-2362E69CC22E}"/>
              </a:ext>
            </a:extLst>
          </p:cNvPr>
          <p:cNvSpPr>
            <a:spLocks noGrp="1"/>
          </p:cNvSpPr>
          <p:nvPr>
            <p:ph idx="1"/>
          </p:nvPr>
        </p:nvSpPr>
        <p:spPr/>
        <p:txBody>
          <a:bodyPr>
            <a:normAutofit fontScale="92500" lnSpcReduction="10000"/>
          </a:bodyPr>
          <a:lstStyle/>
          <a:p>
            <a:pPr algn="just"/>
            <a:r>
              <a:rPr lang="en-IN" b="0" i="0" dirty="0">
                <a:solidFill>
                  <a:srgbClr val="333333"/>
                </a:solidFill>
                <a:effectLst/>
                <a:latin typeface="inter-regular"/>
              </a:rPr>
              <a:t>A large database defined as a single relation may result in data duplication. This repetition of data may result in:</a:t>
            </a:r>
          </a:p>
          <a:p>
            <a:pPr algn="just">
              <a:buFont typeface="Arial" panose="020B0604020202020204" pitchFamily="34" charset="0"/>
              <a:buChar char="•"/>
            </a:pPr>
            <a:r>
              <a:rPr lang="en-IN" b="0" i="0" dirty="0">
                <a:solidFill>
                  <a:srgbClr val="000000"/>
                </a:solidFill>
                <a:effectLst/>
                <a:latin typeface="inter-regular"/>
              </a:rPr>
              <a:t>Making relations very large.</a:t>
            </a:r>
          </a:p>
          <a:p>
            <a:pPr algn="just">
              <a:buFont typeface="Arial" panose="020B0604020202020204" pitchFamily="34" charset="0"/>
              <a:buChar char="•"/>
            </a:pPr>
            <a:r>
              <a:rPr lang="en-IN" b="0" i="0" dirty="0">
                <a:solidFill>
                  <a:srgbClr val="000000"/>
                </a:solidFill>
                <a:effectLst/>
                <a:latin typeface="inter-regular"/>
              </a:rPr>
              <a:t>It isn't easy to maintain and update data as it would involve searching many records in relation.</a:t>
            </a:r>
          </a:p>
          <a:p>
            <a:pPr algn="just">
              <a:buFont typeface="Arial" panose="020B0604020202020204" pitchFamily="34" charset="0"/>
              <a:buChar char="•"/>
            </a:pPr>
            <a:r>
              <a:rPr lang="en-IN" b="0" i="0" dirty="0">
                <a:solidFill>
                  <a:srgbClr val="000000"/>
                </a:solidFill>
                <a:effectLst/>
                <a:latin typeface="inter-regular"/>
              </a:rPr>
              <a:t>Wastage and poor utilization of disk space and resources.</a:t>
            </a:r>
          </a:p>
          <a:p>
            <a:pPr algn="just">
              <a:buFont typeface="Arial" panose="020B0604020202020204" pitchFamily="34" charset="0"/>
              <a:buChar char="•"/>
            </a:pPr>
            <a:r>
              <a:rPr lang="en-IN" b="0" i="0" dirty="0">
                <a:solidFill>
                  <a:srgbClr val="000000"/>
                </a:solidFill>
                <a:effectLst/>
                <a:latin typeface="inter-regular"/>
              </a:rPr>
              <a:t>The likelihood of errors and inconsistencies increases.</a:t>
            </a:r>
          </a:p>
          <a:p>
            <a:pPr marL="0" indent="0" algn="just">
              <a:buNone/>
            </a:pPr>
            <a:r>
              <a:rPr lang="en-IN" b="0" i="0" dirty="0">
                <a:solidFill>
                  <a:srgbClr val="333333"/>
                </a:solidFill>
                <a:effectLst/>
                <a:latin typeface="inter-regular"/>
              </a:rPr>
              <a:t>	So to handle these problems, we should </a:t>
            </a:r>
            <a:r>
              <a:rPr lang="en-IN" b="0" i="0" dirty="0" err="1">
                <a:solidFill>
                  <a:srgbClr val="333333"/>
                </a:solidFill>
                <a:effectLst/>
                <a:latin typeface="inter-regular"/>
              </a:rPr>
              <a:t>analyze</a:t>
            </a:r>
            <a:r>
              <a:rPr lang="en-IN" b="0" i="0" dirty="0">
                <a:solidFill>
                  <a:srgbClr val="333333"/>
                </a:solidFill>
                <a:effectLst/>
                <a:latin typeface="inter-regular"/>
              </a:rPr>
              <a:t> and decompose the relations with redundant data into smaller, simpler, and well-structured relations that are satisfy desirable properties. Normalization is a process of decomposing the relations into relations with fewer attributes.</a:t>
            </a:r>
          </a:p>
          <a:p>
            <a:endParaRPr lang="en-US" dirty="0"/>
          </a:p>
        </p:txBody>
      </p:sp>
    </p:spTree>
    <p:extLst>
      <p:ext uri="{BB962C8B-B14F-4D97-AF65-F5344CB8AC3E}">
        <p14:creationId xmlns:p14="http://schemas.microsoft.com/office/powerpoint/2010/main" val="298227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01E5E-68F4-4C27-E19B-D2C7700CCA5A}"/>
              </a:ext>
            </a:extLst>
          </p:cNvPr>
          <p:cNvSpPr>
            <a:spLocks noGrp="1"/>
          </p:cNvSpPr>
          <p:nvPr>
            <p:ph type="title"/>
          </p:nvPr>
        </p:nvSpPr>
        <p:spPr/>
        <p:txBody>
          <a:bodyPr>
            <a:normAutofit/>
          </a:bodyPr>
          <a:lstStyle/>
          <a:p>
            <a:r>
              <a:rPr lang="en-IN" b="0" i="0" dirty="0">
                <a:solidFill>
                  <a:srgbClr val="610B38"/>
                </a:solidFill>
                <a:effectLst/>
                <a:latin typeface="erdana"/>
              </a:rPr>
              <a:t>What is Normalization?</a:t>
            </a:r>
            <a:endParaRPr lang="en-US" dirty="0"/>
          </a:p>
        </p:txBody>
      </p:sp>
      <p:sp>
        <p:nvSpPr>
          <p:cNvPr id="3" name="Content Placeholder 2">
            <a:extLst>
              <a:ext uri="{FF2B5EF4-FFF2-40B4-BE49-F238E27FC236}">
                <a16:creationId xmlns:a16="http://schemas.microsoft.com/office/drawing/2014/main" id="{4D5ADD4E-7AAC-D66F-C0AD-B291F3721D9D}"/>
              </a:ext>
            </a:extLst>
          </p:cNvPr>
          <p:cNvSpPr>
            <a:spLocks noGrp="1"/>
          </p:cNvSpPr>
          <p:nvPr>
            <p:ph idx="1"/>
          </p:nvPr>
        </p:nvSpPr>
        <p:spPr/>
        <p:txBody>
          <a:bodyPr>
            <a:normAutofit/>
          </a:bodyPr>
          <a:lstStyle/>
          <a:p>
            <a:pPr algn="just">
              <a:buFont typeface="Arial" panose="020B0604020202020204" pitchFamily="34" charset="0"/>
              <a:buChar char="•"/>
            </a:pPr>
            <a:r>
              <a:rPr lang="en-IN" b="0" i="0" dirty="0">
                <a:solidFill>
                  <a:srgbClr val="000000"/>
                </a:solidFill>
                <a:effectLst/>
                <a:latin typeface="inter-regular"/>
              </a:rPr>
              <a:t>Normalization is the process of organizing the data in the database.</a:t>
            </a:r>
          </a:p>
          <a:p>
            <a:pPr algn="just">
              <a:buFont typeface="Arial" panose="020B0604020202020204" pitchFamily="34" charset="0"/>
              <a:buChar char="•"/>
            </a:pPr>
            <a:r>
              <a:rPr lang="en-IN" b="0" i="0" dirty="0">
                <a:solidFill>
                  <a:srgbClr val="000000"/>
                </a:solidFill>
                <a:effectLst/>
                <a:latin typeface="inter-regular"/>
              </a:rPr>
              <a:t>Normalization is used to minimize the redundancy from a relation or set of relations. It is also used to eliminate undesirable characteristics like Insertion, Update, and Deletion Anomalies.</a:t>
            </a:r>
          </a:p>
          <a:p>
            <a:pPr algn="just">
              <a:buFont typeface="Arial" panose="020B0604020202020204" pitchFamily="34" charset="0"/>
              <a:buChar char="•"/>
            </a:pPr>
            <a:r>
              <a:rPr lang="en-IN" b="0" i="0" dirty="0">
                <a:solidFill>
                  <a:srgbClr val="000000"/>
                </a:solidFill>
                <a:effectLst/>
                <a:latin typeface="inter-regular"/>
              </a:rPr>
              <a:t>Normalization divides the larger table into smaller and links them using relationships.</a:t>
            </a:r>
          </a:p>
          <a:p>
            <a:pPr algn="just">
              <a:buFont typeface="Arial" panose="020B0604020202020204" pitchFamily="34" charset="0"/>
              <a:buChar char="•"/>
            </a:pPr>
            <a:r>
              <a:rPr lang="en-IN" b="0" i="0" dirty="0">
                <a:solidFill>
                  <a:srgbClr val="000000"/>
                </a:solidFill>
                <a:effectLst/>
                <a:latin typeface="inter-regular"/>
              </a:rPr>
              <a:t>The normal form is used to reduce redundancy from the database table.</a:t>
            </a:r>
          </a:p>
          <a:p>
            <a:endParaRPr lang="en-US" dirty="0"/>
          </a:p>
        </p:txBody>
      </p:sp>
    </p:spTree>
    <p:extLst>
      <p:ext uri="{BB962C8B-B14F-4D97-AF65-F5344CB8AC3E}">
        <p14:creationId xmlns:p14="http://schemas.microsoft.com/office/powerpoint/2010/main" val="1158754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F858-34EE-498C-833D-060139F156E5}"/>
              </a:ext>
            </a:extLst>
          </p:cNvPr>
          <p:cNvSpPr>
            <a:spLocks noGrp="1"/>
          </p:cNvSpPr>
          <p:nvPr>
            <p:ph type="title"/>
          </p:nvPr>
        </p:nvSpPr>
        <p:spPr/>
        <p:txBody>
          <a:bodyPr>
            <a:normAutofit/>
          </a:bodyPr>
          <a:lstStyle/>
          <a:p>
            <a:r>
              <a:rPr lang="en-IN" b="1" i="0" dirty="0">
                <a:solidFill>
                  <a:srgbClr val="333333"/>
                </a:solidFill>
                <a:effectLst/>
                <a:latin typeface="inter-bold"/>
              </a:rPr>
              <a:t>Data modification anomalies can be categorized into three types:</a:t>
            </a:r>
            <a:endParaRPr lang="en-US" dirty="0"/>
          </a:p>
        </p:txBody>
      </p:sp>
      <p:sp>
        <p:nvSpPr>
          <p:cNvPr id="3" name="Content Placeholder 2">
            <a:extLst>
              <a:ext uri="{FF2B5EF4-FFF2-40B4-BE49-F238E27FC236}">
                <a16:creationId xmlns:a16="http://schemas.microsoft.com/office/drawing/2014/main" id="{475C220C-C16A-BD13-CB96-6FDD13E97B46}"/>
              </a:ext>
            </a:extLst>
          </p:cNvPr>
          <p:cNvSpPr>
            <a:spLocks noGrp="1"/>
          </p:cNvSpPr>
          <p:nvPr>
            <p:ph idx="1"/>
          </p:nvPr>
        </p:nvSpPr>
        <p:spPr/>
        <p:txBody>
          <a:bodyPr/>
          <a:lstStyle/>
          <a:p>
            <a:pPr algn="just">
              <a:buFont typeface="Arial" panose="020B0604020202020204" pitchFamily="34" charset="0"/>
              <a:buChar char="•"/>
            </a:pPr>
            <a:r>
              <a:rPr lang="en-IN" b="1" i="0" dirty="0">
                <a:solidFill>
                  <a:srgbClr val="000000"/>
                </a:solidFill>
                <a:effectLst/>
                <a:latin typeface="inter-bold"/>
              </a:rPr>
              <a:t>Insertion Anomaly:</a:t>
            </a:r>
            <a:r>
              <a:rPr lang="en-IN" b="0" i="0" dirty="0">
                <a:solidFill>
                  <a:srgbClr val="000000"/>
                </a:solidFill>
                <a:effectLst/>
                <a:latin typeface="inter-regular"/>
              </a:rPr>
              <a:t> Insertion Anomaly refers to when one cannot insert a new tuple into a relationship due to lack of data.</a:t>
            </a:r>
          </a:p>
          <a:p>
            <a:pPr algn="just">
              <a:buFont typeface="Arial" panose="020B0604020202020204" pitchFamily="34" charset="0"/>
              <a:buChar char="•"/>
            </a:pPr>
            <a:r>
              <a:rPr lang="en-IN" b="1" i="0" dirty="0">
                <a:solidFill>
                  <a:srgbClr val="000000"/>
                </a:solidFill>
                <a:effectLst/>
                <a:latin typeface="inter-bold"/>
              </a:rPr>
              <a:t>Deletion Anomaly:</a:t>
            </a:r>
            <a:r>
              <a:rPr lang="en-IN" b="0" i="0" dirty="0">
                <a:solidFill>
                  <a:srgbClr val="000000"/>
                </a:solidFill>
                <a:effectLst/>
                <a:latin typeface="inter-regular"/>
              </a:rPr>
              <a:t> The delete anomaly refers to the situation where the deletion of data results in the unintended loss of some other important data.</a:t>
            </a:r>
          </a:p>
          <a:p>
            <a:pPr algn="just">
              <a:buFont typeface="Arial" panose="020B0604020202020204" pitchFamily="34" charset="0"/>
              <a:buChar char="•"/>
            </a:pPr>
            <a:r>
              <a:rPr lang="en-IN" b="1" i="0" dirty="0" err="1">
                <a:solidFill>
                  <a:srgbClr val="000000"/>
                </a:solidFill>
                <a:effectLst/>
                <a:latin typeface="inter-bold"/>
              </a:rPr>
              <a:t>Updatation</a:t>
            </a:r>
            <a:r>
              <a:rPr lang="en-IN" b="1" i="0" dirty="0">
                <a:solidFill>
                  <a:srgbClr val="000000"/>
                </a:solidFill>
                <a:effectLst/>
                <a:latin typeface="inter-bold"/>
              </a:rPr>
              <a:t> Anomaly:</a:t>
            </a:r>
            <a:r>
              <a:rPr lang="en-IN" b="0" i="0" dirty="0">
                <a:solidFill>
                  <a:srgbClr val="000000"/>
                </a:solidFill>
                <a:effectLst/>
                <a:latin typeface="inter-regular"/>
              </a:rPr>
              <a:t> The update anomaly is when an update of a single data value requires multiple rows of data to be updated.</a:t>
            </a:r>
          </a:p>
          <a:p>
            <a:endParaRPr lang="en-US" dirty="0"/>
          </a:p>
        </p:txBody>
      </p:sp>
    </p:spTree>
    <p:extLst>
      <p:ext uri="{BB962C8B-B14F-4D97-AF65-F5344CB8AC3E}">
        <p14:creationId xmlns:p14="http://schemas.microsoft.com/office/powerpoint/2010/main" val="1239754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3B7DC-C289-3D03-1135-24F6A5E10CD4}"/>
              </a:ext>
            </a:extLst>
          </p:cNvPr>
          <p:cNvSpPr>
            <a:spLocks noGrp="1"/>
          </p:cNvSpPr>
          <p:nvPr>
            <p:ph type="title"/>
          </p:nvPr>
        </p:nvSpPr>
        <p:spPr/>
        <p:txBody>
          <a:bodyPr>
            <a:normAutofit/>
          </a:bodyPr>
          <a:lstStyle/>
          <a:p>
            <a:r>
              <a:rPr lang="en-IN" b="0" i="0" dirty="0">
                <a:solidFill>
                  <a:srgbClr val="610B38"/>
                </a:solidFill>
                <a:effectLst/>
                <a:latin typeface="erdana"/>
              </a:rPr>
              <a:t>Types of Normal Forms:</a:t>
            </a:r>
            <a:endParaRPr lang="en-US" dirty="0"/>
          </a:p>
        </p:txBody>
      </p:sp>
      <p:pic>
        <p:nvPicPr>
          <p:cNvPr id="5" name="Content Placeholder 4">
            <a:extLst>
              <a:ext uri="{FF2B5EF4-FFF2-40B4-BE49-F238E27FC236}">
                <a16:creationId xmlns:a16="http://schemas.microsoft.com/office/drawing/2014/main" id="{B68CB957-00BF-9F25-BF8D-8474655E38BB}"/>
              </a:ext>
            </a:extLst>
          </p:cNvPr>
          <p:cNvPicPr>
            <a:picLocks noGrp="1" noChangeAspect="1"/>
          </p:cNvPicPr>
          <p:nvPr>
            <p:ph idx="1"/>
          </p:nvPr>
        </p:nvPicPr>
        <p:blipFill>
          <a:blip r:embed="rId3"/>
          <a:stretch>
            <a:fillRect/>
          </a:stretch>
        </p:blipFill>
        <p:spPr>
          <a:xfrm>
            <a:off x="1496563" y="1781299"/>
            <a:ext cx="9606866" cy="4636914"/>
          </a:xfrm>
        </p:spPr>
      </p:pic>
    </p:spTree>
    <p:extLst>
      <p:ext uri="{BB962C8B-B14F-4D97-AF65-F5344CB8AC3E}">
        <p14:creationId xmlns:p14="http://schemas.microsoft.com/office/powerpoint/2010/main" val="86224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2A06-E1FB-A047-1249-441D794ECA2A}"/>
              </a:ext>
            </a:extLst>
          </p:cNvPr>
          <p:cNvSpPr>
            <a:spLocks noGrp="1"/>
          </p:cNvSpPr>
          <p:nvPr>
            <p:ph type="title"/>
          </p:nvPr>
        </p:nvSpPr>
        <p:spPr/>
        <p:txBody>
          <a:bodyPr/>
          <a:lstStyle/>
          <a:p>
            <a:r>
              <a:rPr lang="en-US" dirty="0" err="1"/>
              <a:t>Cont</a:t>
            </a:r>
            <a:r>
              <a:rPr lang="en-US" dirty="0"/>
              <a:t>…</a:t>
            </a:r>
          </a:p>
        </p:txBody>
      </p:sp>
      <p:graphicFrame>
        <p:nvGraphicFramePr>
          <p:cNvPr id="6" name="Content Placeholder 5">
            <a:extLst>
              <a:ext uri="{FF2B5EF4-FFF2-40B4-BE49-F238E27FC236}">
                <a16:creationId xmlns:a16="http://schemas.microsoft.com/office/drawing/2014/main" id="{D38A091B-892F-5341-A797-BB9FC3305E11}"/>
              </a:ext>
            </a:extLst>
          </p:cNvPr>
          <p:cNvGraphicFramePr>
            <a:graphicFrameLocks noGrp="1"/>
          </p:cNvGraphicFramePr>
          <p:nvPr>
            <p:ph idx="1"/>
            <p:extLst>
              <p:ext uri="{D42A27DB-BD31-4B8C-83A1-F6EECF244321}">
                <p14:modId xmlns:p14="http://schemas.microsoft.com/office/powerpoint/2010/main" val="451149993"/>
              </p:ext>
            </p:extLst>
          </p:nvPr>
        </p:nvGraphicFramePr>
        <p:xfrm>
          <a:off x="838200" y="1825626"/>
          <a:ext cx="10515600" cy="4450560"/>
        </p:xfrm>
        <a:graphic>
          <a:graphicData uri="http://schemas.openxmlformats.org/drawingml/2006/table">
            <a:tbl>
              <a:tblPr/>
              <a:tblGrid>
                <a:gridCol w="1762496">
                  <a:extLst>
                    <a:ext uri="{9D8B030D-6E8A-4147-A177-3AD203B41FA5}">
                      <a16:colId xmlns:a16="http://schemas.microsoft.com/office/drawing/2014/main" val="1980083665"/>
                    </a:ext>
                  </a:extLst>
                </a:gridCol>
                <a:gridCol w="8753104">
                  <a:extLst>
                    <a:ext uri="{9D8B030D-6E8A-4147-A177-3AD203B41FA5}">
                      <a16:colId xmlns:a16="http://schemas.microsoft.com/office/drawing/2014/main" val="3595449022"/>
                    </a:ext>
                  </a:extLst>
                </a:gridCol>
              </a:tblGrid>
              <a:tr h="376888">
                <a:tc>
                  <a:txBody>
                    <a:bodyPr/>
                    <a:lstStyle/>
                    <a:p>
                      <a:pPr algn="l" fontAlgn="t"/>
                      <a:r>
                        <a:rPr lang="en-IN" sz="2000" b="1" dirty="0">
                          <a:solidFill>
                            <a:srgbClr val="000000"/>
                          </a:solidFill>
                          <a:effectLst/>
                          <a:latin typeface="times new roman" panose="02020603050405020304" pitchFamily="18" charset="0"/>
                        </a:rPr>
                        <a:t>Normal Form</a:t>
                      </a:r>
                    </a:p>
                  </a:txBody>
                  <a:tcPr marL="85656" marR="85656" marT="85656" marB="85656">
                    <a:lnL w="9525" cap="flat" cmpd="sng" algn="ctr">
                      <a:solidFill>
                        <a:srgbClr val="30D122"/>
                      </a:solidFill>
                      <a:prstDash val="solid"/>
                      <a:round/>
                      <a:headEnd type="none" w="med" len="med"/>
                      <a:tailEnd type="none" w="med" len="med"/>
                    </a:lnL>
                    <a:lnR w="9525" cap="flat" cmpd="sng" algn="ctr">
                      <a:solidFill>
                        <a:srgbClr val="30D122"/>
                      </a:solidFill>
                      <a:prstDash val="solid"/>
                      <a:round/>
                      <a:headEnd type="none" w="med" len="med"/>
                      <a:tailEnd type="none" w="med" len="med"/>
                    </a:lnR>
                    <a:lnT w="9525" cap="flat" cmpd="sng" algn="ctr">
                      <a:solidFill>
                        <a:srgbClr val="30D1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000" b="1" dirty="0">
                          <a:solidFill>
                            <a:srgbClr val="000000"/>
                          </a:solidFill>
                          <a:effectLst/>
                          <a:latin typeface="times new roman" panose="02020603050405020304" pitchFamily="18" charset="0"/>
                        </a:rPr>
                        <a:t>Description</a:t>
                      </a:r>
                    </a:p>
                  </a:txBody>
                  <a:tcPr marL="85656" marR="85656" marT="85656" marB="85656">
                    <a:lnL w="9525" cap="flat" cmpd="sng" algn="ctr">
                      <a:solidFill>
                        <a:srgbClr val="30D122"/>
                      </a:solidFill>
                      <a:prstDash val="solid"/>
                      <a:round/>
                      <a:headEnd type="none" w="med" len="med"/>
                      <a:tailEnd type="none" w="med" len="med"/>
                    </a:lnL>
                    <a:lnR w="9525" cap="flat" cmpd="sng" algn="ctr">
                      <a:solidFill>
                        <a:srgbClr val="30D122"/>
                      </a:solidFill>
                      <a:prstDash val="solid"/>
                      <a:round/>
                      <a:headEnd type="none" w="med" len="med"/>
                      <a:tailEnd type="none" w="med" len="med"/>
                    </a:lnR>
                    <a:lnT w="9525" cap="flat" cmpd="sng" algn="ctr">
                      <a:solidFill>
                        <a:srgbClr val="30D1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3992314"/>
                  </a:ext>
                </a:extLst>
              </a:tr>
              <a:tr h="525358">
                <a:tc>
                  <a:txBody>
                    <a:bodyPr/>
                    <a:lstStyle/>
                    <a:p>
                      <a:pPr algn="just" fontAlgn="t"/>
                      <a:r>
                        <a:rPr lang="en-IN" sz="2000" u="none" strike="noStrike">
                          <a:solidFill>
                            <a:srgbClr val="008000"/>
                          </a:solidFill>
                          <a:effectLst/>
                          <a:latin typeface="inter-regular"/>
                          <a:hlinkClick r:id="rId2"/>
                        </a:rPr>
                        <a:t>1NF</a:t>
                      </a:r>
                      <a:endParaRPr lang="en-IN" sz="200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A relation is in 1NF if it contains an atomic value.</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07954704"/>
                  </a:ext>
                </a:extLst>
              </a:tr>
              <a:tr h="936508">
                <a:tc>
                  <a:txBody>
                    <a:bodyPr/>
                    <a:lstStyle/>
                    <a:p>
                      <a:pPr algn="just" fontAlgn="t"/>
                      <a:r>
                        <a:rPr lang="en-IN" sz="2000" u="none" strike="noStrike">
                          <a:solidFill>
                            <a:srgbClr val="008000"/>
                          </a:solidFill>
                          <a:effectLst/>
                          <a:latin typeface="inter-regular"/>
                          <a:hlinkClick r:id="rId3"/>
                        </a:rPr>
                        <a:t>2NF</a:t>
                      </a:r>
                      <a:endParaRPr lang="en-IN" sz="200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A relation will be in 2NF if it is in 1NF and all non-key attributes are fully functional dependent on the primary key.</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74883927"/>
                  </a:ext>
                </a:extLst>
              </a:tr>
              <a:tr h="525358">
                <a:tc>
                  <a:txBody>
                    <a:bodyPr/>
                    <a:lstStyle/>
                    <a:p>
                      <a:pPr algn="just" fontAlgn="t"/>
                      <a:r>
                        <a:rPr lang="en-IN" sz="2000" u="none" strike="noStrike">
                          <a:solidFill>
                            <a:srgbClr val="008000"/>
                          </a:solidFill>
                          <a:effectLst/>
                          <a:latin typeface="inter-regular"/>
                          <a:hlinkClick r:id="rId4"/>
                        </a:rPr>
                        <a:t>3NF</a:t>
                      </a:r>
                      <a:endParaRPr lang="en-IN" sz="200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A relation will be in 3NF if it is in 2NF and no transition dependency exists.</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71872744"/>
                  </a:ext>
                </a:extLst>
              </a:tr>
              <a:tr h="525358">
                <a:tc>
                  <a:txBody>
                    <a:bodyPr/>
                    <a:lstStyle/>
                    <a:p>
                      <a:pPr algn="just" fontAlgn="t"/>
                      <a:r>
                        <a:rPr lang="en-IN" sz="2000">
                          <a:solidFill>
                            <a:srgbClr val="333333"/>
                          </a:solidFill>
                          <a:effectLst/>
                          <a:latin typeface="inter-regular"/>
                        </a:rPr>
                        <a:t>BCNF</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a:solidFill>
                            <a:srgbClr val="333333"/>
                          </a:solidFill>
                          <a:effectLst/>
                          <a:latin typeface="inter-regular"/>
                        </a:rPr>
                        <a:t>A stronger definition of 3NF is known as Boyce Codd's normal form.</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09852657"/>
                  </a:ext>
                </a:extLst>
              </a:tr>
              <a:tr h="730933">
                <a:tc>
                  <a:txBody>
                    <a:bodyPr/>
                    <a:lstStyle/>
                    <a:p>
                      <a:pPr algn="just" fontAlgn="t"/>
                      <a:r>
                        <a:rPr lang="en-IN" sz="2000" u="none" strike="noStrike">
                          <a:solidFill>
                            <a:srgbClr val="008000"/>
                          </a:solidFill>
                          <a:effectLst/>
                          <a:latin typeface="inter-regular"/>
                          <a:hlinkClick r:id="rId5"/>
                        </a:rPr>
                        <a:t>4NF</a:t>
                      </a:r>
                      <a:endParaRPr lang="en-IN" sz="200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000">
                          <a:solidFill>
                            <a:srgbClr val="333333"/>
                          </a:solidFill>
                          <a:effectLst/>
                          <a:latin typeface="inter-regular"/>
                        </a:rPr>
                        <a:t>A relation will be in 4NF if it is in Boyce Codd's normal form and has no multi-valued dependency.</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3677100"/>
                  </a:ext>
                </a:extLst>
              </a:tr>
              <a:tr h="730933">
                <a:tc>
                  <a:txBody>
                    <a:bodyPr/>
                    <a:lstStyle/>
                    <a:p>
                      <a:pPr algn="just" fontAlgn="t"/>
                      <a:r>
                        <a:rPr lang="en-IN" sz="2000" u="none" strike="noStrike">
                          <a:solidFill>
                            <a:srgbClr val="008000"/>
                          </a:solidFill>
                          <a:effectLst/>
                          <a:latin typeface="inter-regular"/>
                          <a:hlinkClick r:id="rId6"/>
                        </a:rPr>
                        <a:t>5NF</a:t>
                      </a:r>
                      <a:endParaRPr lang="en-IN" sz="2000">
                        <a:solidFill>
                          <a:srgbClr val="333333"/>
                        </a:solidFill>
                        <a:effectLst/>
                        <a:latin typeface="inter-regular"/>
                      </a:endParaRP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000" dirty="0">
                          <a:solidFill>
                            <a:srgbClr val="333333"/>
                          </a:solidFill>
                          <a:effectLst/>
                          <a:latin typeface="inter-regular"/>
                        </a:rPr>
                        <a:t>A relation is in 5NF. If it is in 4NF and does not contain any join dependency, joining should be lossless.</a:t>
                      </a:r>
                    </a:p>
                  </a:txBody>
                  <a:tcPr marL="57104" marR="57104" marT="57104" marB="571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54337650"/>
                  </a:ext>
                </a:extLst>
              </a:tr>
            </a:tbl>
          </a:graphicData>
        </a:graphic>
      </p:graphicFrame>
    </p:spTree>
    <p:extLst>
      <p:ext uri="{BB962C8B-B14F-4D97-AF65-F5344CB8AC3E}">
        <p14:creationId xmlns:p14="http://schemas.microsoft.com/office/powerpoint/2010/main" val="628413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8EBBC-2253-AFE0-26AA-8BEF3A6D8E55}"/>
              </a:ext>
            </a:extLst>
          </p:cNvPr>
          <p:cNvSpPr>
            <a:spLocks noGrp="1"/>
          </p:cNvSpPr>
          <p:nvPr>
            <p:ph type="title"/>
          </p:nvPr>
        </p:nvSpPr>
        <p:spPr/>
        <p:txBody>
          <a:bodyPr>
            <a:normAutofit/>
          </a:bodyPr>
          <a:lstStyle/>
          <a:p>
            <a:r>
              <a:rPr lang="en-IN" b="0" i="0" dirty="0">
                <a:solidFill>
                  <a:srgbClr val="610B38"/>
                </a:solidFill>
                <a:effectLst/>
                <a:latin typeface="erdana"/>
              </a:rPr>
              <a:t>Advantages of Normalization</a:t>
            </a:r>
            <a:endParaRPr lang="en-US" dirty="0"/>
          </a:p>
        </p:txBody>
      </p:sp>
      <p:sp>
        <p:nvSpPr>
          <p:cNvPr id="3" name="Content Placeholder 2">
            <a:extLst>
              <a:ext uri="{FF2B5EF4-FFF2-40B4-BE49-F238E27FC236}">
                <a16:creationId xmlns:a16="http://schemas.microsoft.com/office/drawing/2014/main" id="{4AC01163-ACBC-B416-DD18-4010020FE4ED}"/>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Normalization helps to minimize data redundancy.</a:t>
            </a:r>
          </a:p>
          <a:p>
            <a:pPr algn="just">
              <a:buFont typeface="Arial" panose="020B0604020202020204" pitchFamily="34" charset="0"/>
              <a:buChar char="•"/>
            </a:pPr>
            <a:r>
              <a:rPr lang="en-IN" b="0" i="0" dirty="0">
                <a:solidFill>
                  <a:srgbClr val="000000"/>
                </a:solidFill>
                <a:effectLst/>
                <a:latin typeface="inter-regular"/>
              </a:rPr>
              <a:t>Greater overall database organization.</a:t>
            </a:r>
          </a:p>
          <a:p>
            <a:pPr algn="just">
              <a:buFont typeface="Arial" panose="020B0604020202020204" pitchFamily="34" charset="0"/>
              <a:buChar char="•"/>
            </a:pPr>
            <a:r>
              <a:rPr lang="en-IN" b="0" i="0" dirty="0">
                <a:solidFill>
                  <a:srgbClr val="000000"/>
                </a:solidFill>
                <a:effectLst/>
                <a:latin typeface="inter-regular"/>
              </a:rPr>
              <a:t>Data consistency within the database.</a:t>
            </a:r>
          </a:p>
          <a:p>
            <a:pPr algn="just">
              <a:buFont typeface="Arial" panose="020B0604020202020204" pitchFamily="34" charset="0"/>
              <a:buChar char="•"/>
            </a:pPr>
            <a:r>
              <a:rPr lang="en-IN" b="0" i="0" dirty="0">
                <a:solidFill>
                  <a:srgbClr val="000000"/>
                </a:solidFill>
                <a:effectLst/>
                <a:latin typeface="inter-regular"/>
              </a:rPr>
              <a:t>Much more flexible database design.</a:t>
            </a:r>
          </a:p>
          <a:p>
            <a:pPr algn="just">
              <a:buFont typeface="Arial" panose="020B0604020202020204" pitchFamily="34" charset="0"/>
              <a:buChar char="•"/>
            </a:pPr>
            <a:r>
              <a:rPr lang="en-IN" b="0" i="0" dirty="0">
                <a:solidFill>
                  <a:srgbClr val="000000"/>
                </a:solidFill>
                <a:effectLst/>
                <a:latin typeface="inter-regular"/>
              </a:rPr>
              <a:t>Enforces the concept of relational integrity.</a:t>
            </a:r>
          </a:p>
          <a:p>
            <a:endParaRPr lang="en-US" dirty="0"/>
          </a:p>
        </p:txBody>
      </p:sp>
    </p:spTree>
    <p:extLst>
      <p:ext uri="{BB962C8B-B14F-4D97-AF65-F5344CB8AC3E}">
        <p14:creationId xmlns:p14="http://schemas.microsoft.com/office/powerpoint/2010/main" val="384534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4FFD-80DE-E36B-73D1-06D3E643CF65}"/>
              </a:ext>
            </a:extLst>
          </p:cNvPr>
          <p:cNvSpPr>
            <a:spLocks noGrp="1"/>
          </p:cNvSpPr>
          <p:nvPr>
            <p:ph type="title"/>
          </p:nvPr>
        </p:nvSpPr>
        <p:spPr/>
        <p:txBody>
          <a:bodyPr>
            <a:normAutofit/>
          </a:bodyPr>
          <a:lstStyle/>
          <a:p>
            <a:r>
              <a:rPr lang="en-IN" b="0" i="0" dirty="0">
                <a:solidFill>
                  <a:srgbClr val="610B38"/>
                </a:solidFill>
                <a:effectLst/>
                <a:latin typeface="erdana"/>
              </a:rPr>
              <a:t>Disadvantages of Normalization</a:t>
            </a:r>
            <a:endParaRPr lang="en-US" dirty="0"/>
          </a:p>
        </p:txBody>
      </p:sp>
      <p:sp>
        <p:nvSpPr>
          <p:cNvPr id="3" name="Content Placeholder 2">
            <a:extLst>
              <a:ext uri="{FF2B5EF4-FFF2-40B4-BE49-F238E27FC236}">
                <a16:creationId xmlns:a16="http://schemas.microsoft.com/office/drawing/2014/main" id="{C8B84095-C4AE-A035-9C57-B6253D0EE683}"/>
              </a:ext>
            </a:extLst>
          </p:cNvPr>
          <p:cNvSpPr>
            <a:spLocks noGrp="1"/>
          </p:cNvSpPr>
          <p:nvPr>
            <p:ph idx="1"/>
          </p:nvPr>
        </p:nvSpPr>
        <p:spPr/>
        <p:txBody>
          <a:bodyPr>
            <a:normAutofit/>
          </a:bodyPr>
          <a:lstStyle/>
          <a:p>
            <a:pPr algn="just">
              <a:buFont typeface="Arial" panose="020B0604020202020204" pitchFamily="34" charset="0"/>
              <a:buChar char="•"/>
            </a:pPr>
            <a:r>
              <a:rPr lang="en-IN" b="0" i="0" dirty="0">
                <a:solidFill>
                  <a:srgbClr val="000000"/>
                </a:solidFill>
                <a:effectLst/>
                <a:latin typeface="inter-regular"/>
              </a:rPr>
              <a:t>You cannot start building the database before knowing what the user needs.</a:t>
            </a:r>
          </a:p>
          <a:p>
            <a:pPr algn="just">
              <a:buFont typeface="Arial" panose="020B0604020202020204" pitchFamily="34" charset="0"/>
              <a:buChar char="•"/>
            </a:pPr>
            <a:r>
              <a:rPr lang="en-IN" b="0" i="0" dirty="0">
                <a:solidFill>
                  <a:srgbClr val="000000"/>
                </a:solidFill>
                <a:effectLst/>
                <a:latin typeface="inter-regular"/>
              </a:rPr>
              <a:t>The performance degrades when normalizing the relations to higher normal forms, i.e., 4NF, 5NF.</a:t>
            </a:r>
          </a:p>
          <a:p>
            <a:pPr algn="just">
              <a:buFont typeface="Arial" panose="020B0604020202020204" pitchFamily="34" charset="0"/>
              <a:buChar char="•"/>
            </a:pPr>
            <a:r>
              <a:rPr lang="en-IN" b="0" i="0" dirty="0">
                <a:solidFill>
                  <a:srgbClr val="000000"/>
                </a:solidFill>
                <a:effectLst/>
                <a:latin typeface="inter-regular"/>
              </a:rPr>
              <a:t>It is very time-consuming and difficult to normalize relations of a higher degree.</a:t>
            </a:r>
          </a:p>
          <a:p>
            <a:pPr algn="just">
              <a:buFont typeface="Arial" panose="020B0604020202020204" pitchFamily="34" charset="0"/>
              <a:buChar char="•"/>
            </a:pPr>
            <a:r>
              <a:rPr lang="en-IN" b="0" i="0" dirty="0">
                <a:solidFill>
                  <a:srgbClr val="000000"/>
                </a:solidFill>
                <a:effectLst/>
                <a:latin typeface="inter-regular"/>
              </a:rPr>
              <a:t>Careless decomposition may lead to a bad database design, leading to serious problems.</a:t>
            </a:r>
          </a:p>
          <a:p>
            <a:endParaRPr lang="en-US" dirty="0"/>
          </a:p>
        </p:txBody>
      </p:sp>
    </p:spTree>
    <p:extLst>
      <p:ext uri="{BB962C8B-B14F-4D97-AF65-F5344CB8AC3E}">
        <p14:creationId xmlns:p14="http://schemas.microsoft.com/office/powerpoint/2010/main" val="2368863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A523-C781-31FC-7E12-FD8162E142FB}"/>
              </a:ext>
            </a:extLst>
          </p:cNvPr>
          <p:cNvSpPr>
            <a:spLocks noGrp="1"/>
          </p:cNvSpPr>
          <p:nvPr>
            <p:ph type="title"/>
          </p:nvPr>
        </p:nvSpPr>
        <p:spPr/>
        <p:txBody>
          <a:bodyPr>
            <a:normAutofit/>
          </a:bodyPr>
          <a:lstStyle/>
          <a:p>
            <a:r>
              <a:rPr lang="en-IN" b="0" i="0" dirty="0">
                <a:solidFill>
                  <a:srgbClr val="610B38"/>
                </a:solidFill>
                <a:effectLst/>
                <a:latin typeface="erdana"/>
              </a:rPr>
              <a:t>Functional Dependency</a:t>
            </a:r>
            <a:endParaRPr lang="en-US" dirty="0"/>
          </a:p>
        </p:txBody>
      </p:sp>
      <p:sp>
        <p:nvSpPr>
          <p:cNvPr id="3" name="Content Placeholder 2">
            <a:extLst>
              <a:ext uri="{FF2B5EF4-FFF2-40B4-BE49-F238E27FC236}">
                <a16:creationId xmlns:a16="http://schemas.microsoft.com/office/drawing/2014/main" id="{C5B94174-AEAE-2114-5BE2-49E232CCDC67}"/>
              </a:ext>
            </a:extLst>
          </p:cNvPr>
          <p:cNvSpPr>
            <a:spLocks noGrp="1"/>
          </p:cNvSpPr>
          <p:nvPr>
            <p:ph idx="1"/>
          </p:nvPr>
        </p:nvSpPr>
        <p:spPr/>
        <p:txBody>
          <a:bodyPr>
            <a:normAutofit fontScale="85000" lnSpcReduction="20000"/>
          </a:bodyPr>
          <a:lstStyle/>
          <a:p>
            <a:r>
              <a:rPr lang="en-IN" dirty="0"/>
              <a:t>The functional dependency is a relationship that exists between two attributes. It typically exists between the primary key and non-key attribute within a table.</a:t>
            </a:r>
          </a:p>
          <a:p>
            <a:pPr marL="457200" lvl="1" indent="0" algn="just">
              <a:buNone/>
            </a:pPr>
            <a:r>
              <a:rPr lang="en-IN" b="0" i="0" dirty="0">
                <a:solidFill>
                  <a:srgbClr val="000000"/>
                </a:solidFill>
                <a:effectLst/>
                <a:latin typeface="inter-regular"/>
              </a:rPr>
              <a:t>X   →   Y  </a:t>
            </a:r>
          </a:p>
          <a:p>
            <a:pPr lvl="1" algn="just"/>
            <a:r>
              <a:rPr lang="en-IN" b="0" i="0" dirty="0">
                <a:solidFill>
                  <a:srgbClr val="333333"/>
                </a:solidFill>
                <a:effectLst/>
                <a:latin typeface="inter-regular"/>
              </a:rPr>
              <a:t>The left side of FD is known as a determinant, the right side of the production is known as a dependent.</a:t>
            </a:r>
          </a:p>
          <a:p>
            <a:pPr algn="just"/>
            <a:r>
              <a:rPr lang="en-IN" b="1" i="0" dirty="0">
                <a:solidFill>
                  <a:srgbClr val="333333"/>
                </a:solidFill>
                <a:effectLst/>
                <a:latin typeface="inter-bold"/>
              </a:rPr>
              <a:t>For example:</a:t>
            </a:r>
            <a:endParaRPr lang="en-IN" b="0" i="0" dirty="0">
              <a:solidFill>
                <a:srgbClr val="333333"/>
              </a:solidFill>
              <a:effectLst/>
              <a:latin typeface="inter-regular"/>
            </a:endParaRPr>
          </a:p>
          <a:p>
            <a:pPr algn="just"/>
            <a:r>
              <a:rPr lang="en-IN" b="0" i="0" dirty="0">
                <a:solidFill>
                  <a:srgbClr val="333333"/>
                </a:solidFill>
                <a:effectLst/>
                <a:latin typeface="inter-regular"/>
              </a:rPr>
              <a:t>Assume we have an employee table with attributes: </a:t>
            </a:r>
            <a:r>
              <a:rPr lang="en-IN" b="0" i="0" dirty="0" err="1">
                <a:solidFill>
                  <a:srgbClr val="333333"/>
                </a:solidFill>
                <a:effectLst/>
                <a:latin typeface="inter-regular"/>
              </a:rPr>
              <a:t>Emp_Id</a:t>
            </a:r>
            <a:r>
              <a:rPr lang="en-IN" b="0" i="0" dirty="0">
                <a:solidFill>
                  <a:srgbClr val="333333"/>
                </a:solidFill>
                <a:effectLst/>
                <a:latin typeface="inter-regular"/>
              </a:rPr>
              <a:t>, </a:t>
            </a:r>
            <a:r>
              <a:rPr lang="en-IN" b="0" i="0" dirty="0" err="1">
                <a:solidFill>
                  <a:srgbClr val="333333"/>
                </a:solidFill>
                <a:effectLst/>
                <a:latin typeface="inter-regular"/>
              </a:rPr>
              <a:t>Emp_Name</a:t>
            </a:r>
            <a:r>
              <a:rPr lang="en-IN" b="0" i="0" dirty="0">
                <a:solidFill>
                  <a:srgbClr val="333333"/>
                </a:solidFill>
                <a:effectLst/>
                <a:latin typeface="inter-regular"/>
              </a:rPr>
              <a:t>, </a:t>
            </a:r>
            <a:r>
              <a:rPr lang="en-IN" b="0" i="0" dirty="0" err="1">
                <a:solidFill>
                  <a:srgbClr val="333333"/>
                </a:solidFill>
                <a:effectLst/>
                <a:latin typeface="inter-regular"/>
              </a:rPr>
              <a:t>Emp_Address</a:t>
            </a:r>
            <a:r>
              <a:rPr lang="en-IN" b="0" i="0" dirty="0">
                <a:solidFill>
                  <a:srgbClr val="333333"/>
                </a:solidFill>
                <a:effectLst/>
                <a:latin typeface="inter-regular"/>
              </a:rPr>
              <a:t>.</a:t>
            </a:r>
          </a:p>
          <a:p>
            <a:pPr algn="just"/>
            <a:r>
              <a:rPr lang="en-IN" b="0" i="0" dirty="0">
                <a:solidFill>
                  <a:srgbClr val="333333"/>
                </a:solidFill>
                <a:effectLst/>
                <a:latin typeface="inter-regular"/>
              </a:rPr>
              <a:t>Here </a:t>
            </a:r>
            <a:r>
              <a:rPr lang="en-IN" b="0" i="0" dirty="0" err="1">
                <a:solidFill>
                  <a:srgbClr val="333333"/>
                </a:solidFill>
                <a:effectLst/>
                <a:latin typeface="inter-regular"/>
              </a:rPr>
              <a:t>Emp_Id</a:t>
            </a:r>
            <a:r>
              <a:rPr lang="en-IN" b="0" i="0" dirty="0">
                <a:solidFill>
                  <a:srgbClr val="333333"/>
                </a:solidFill>
                <a:effectLst/>
                <a:latin typeface="inter-regular"/>
              </a:rPr>
              <a:t> attribute can uniquely identify the </a:t>
            </a:r>
            <a:r>
              <a:rPr lang="en-IN" b="0" i="0" dirty="0" err="1">
                <a:solidFill>
                  <a:srgbClr val="333333"/>
                </a:solidFill>
                <a:effectLst/>
                <a:latin typeface="inter-regular"/>
              </a:rPr>
              <a:t>Emp_Name</a:t>
            </a:r>
            <a:r>
              <a:rPr lang="en-IN" b="0" i="0" dirty="0">
                <a:solidFill>
                  <a:srgbClr val="333333"/>
                </a:solidFill>
                <a:effectLst/>
                <a:latin typeface="inter-regular"/>
              </a:rPr>
              <a:t> attribute of employee table because if we know the </a:t>
            </a:r>
            <a:r>
              <a:rPr lang="en-IN" b="0" i="0" dirty="0" err="1">
                <a:solidFill>
                  <a:srgbClr val="333333"/>
                </a:solidFill>
                <a:effectLst/>
                <a:latin typeface="inter-regular"/>
              </a:rPr>
              <a:t>Emp_Id</a:t>
            </a:r>
            <a:r>
              <a:rPr lang="en-IN" b="0" i="0" dirty="0">
                <a:solidFill>
                  <a:srgbClr val="333333"/>
                </a:solidFill>
                <a:effectLst/>
                <a:latin typeface="inter-regular"/>
              </a:rPr>
              <a:t>, we can tell that employee name associated with it.</a:t>
            </a:r>
          </a:p>
          <a:p>
            <a:pPr marL="457200" lvl="1" indent="0" algn="just">
              <a:buNone/>
            </a:pPr>
            <a:r>
              <a:rPr lang="en-IN" b="0" i="0" dirty="0">
                <a:solidFill>
                  <a:srgbClr val="333333"/>
                </a:solidFill>
                <a:effectLst/>
                <a:latin typeface="inter-regular"/>
              </a:rPr>
              <a:t>Functional dependency can be written as:</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Emp_Id</a:t>
            </a:r>
            <a:r>
              <a:rPr lang="en-IN" b="0" i="0" dirty="0">
                <a:solidFill>
                  <a:srgbClr val="000000"/>
                </a:solidFill>
                <a:effectLst/>
                <a:latin typeface="inter-regular"/>
              </a:rPr>
              <a:t> → </a:t>
            </a:r>
            <a:r>
              <a:rPr lang="en-IN" b="0" i="0" dirty="0" err="1">
                <a:solidFill>
                  <a:srgbClr val="000000"/>
                </a:solidFill>
                <a:effectLst/>
                <a:latin typeface="inter-regular"/>
              </a:rPr>
              <a:t>Emp_Name</a:t>
            </a:r>
            <a:r>
              <a:rPr lang="en-IN" b="0" i="0" dirty="0">
                <a:solidFill>
                  <a:srgbClr val="000000"/>
                </a:solidFill>
                <a:effectLst/>
                <a:latin typeface="inter-regular"/>
              </a:rPr>
              <a:t>   </a:t>
            </a:r>
          </a:p>
          <a:p>
            <a:pPr algn="just"/>
            <a:r>
              <a:rPr lang="en-IN" b="0" i="0" dirty="0">
                <a:solidFill>
                  <a:srgbClr val="333333"/>
                </a:solidFill>
                <a:effectLst/>
                <a:latin typeface="inter-regular"/>
              </a:rPr>
              <a:t>We can say that </a:t>
            </a:r>
            <a:r>
              <a:rPr lang="en-IN" b="0" i="0" dirty="0" err="1">
                <a:solidFill>
                  <a:srgbClr val="333333"/>
                </a:solidFill>
                <a:effectLst/>
                <a:latin typeface="inter-regular"/>
              </a:rPr>
              <a:t>Emp_Name</a:t>
            </a:r>
            <a:r>
              <a:rPr lang="en-IN" b="0" i="0" dirty="0">
                <a:solidFill>
                  <a:srgbClr val="333333"/>
                </a:solidFill>
                <a:effectLst/>
                <a:latin typeface="inter-regular"/>
              </a:rPr>
              <a:t> is functionally dependent on </a:t>
            </a:r>
            <a:r>
              <a:rPr lang="en-IN" b="0" i="0" dirty="0" err="1">
                <a:solidFill>
                  <a:srgbClr val="333333"/>
                </a:solidFill>
                <a:effectLst/>
                <a:latin typeface="inter-regular"/>
              </a:rPr>
              <a:t>Emp_Id</a:t>
            </a:r>
            <a:r>
              <a:rPr lang="en-IN" b="0" i="0" dirty="0">
                <a:solidFill>
                  <a:srgbClr val="333333"/>
                </a:solidFill>
                <a:effectLst/>
                <a:latin typeface="inter-regular"/>
              </a:rPr>
              <a:t>.</a:t>
            </a:r>
          </a:p>
          <a:p>
            <a:endParaRPr lang="en-IN" b="0" i="0" dirty="0">
              <a:solidFill>
                <a:srgbClr val="333333"/>
              </a:solidFill>
              <a:effectLst/>
              <a:latin typeface="inter-regular"/>
            </a:endParaRPr>
          </a:p>
        </p:txBody>
      </p:sp>
    </p:spTree>
    <p:extLst>
      <p:ext uri="{BB962C8B-B14F-4D97-AF65-F5344CB8AC3E}">
        <p14:creationId xmlns:p14="http://schemas.microsoft.com/office/powerpoint/2010/main" val="3580472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152C-C60E-BAB0-D0E1-D44DF0E23245}"/>
              </a:ext>
            </a:extLst>
          </p:cNvPr>
          <p:cNvSpPr>
            <a:spLocks noGrp="1"/>
          </p:cNvSpPr>
          <p:nvPr>
            <p:ph type="title"/>
          </p:nvPr>
        </p:nvSpPr>
        <p:spPr/>
        <p:txBody>
          <a:bodyPr/>
          <a:lstStyle/>
          <a:p>
            <a:r>
              <a:rPr lang="en-IN" b="0" i="0" dirty="0">
                <a:solidFill>
                  <a:srgbClr val="610B38"/>
                </a:solidFill>
                <a:effectLst/>
                <a:latin typeface="erdana"/>
              </a:rPr>
              <a:t>First Normal Form (1NF)</a:t>
            </a:r>
            <a:endParaRPr lang="en-US" dirty="0"/>
          </a:p>
        </p:txBody>
      </p:sp>
      <p:sp>
        <p:nvSpPr>
          <p:cNvPr id="3" name="Content Placeholder 2">
            <a:extLst>
              <a:ext uri="{FF2B5EF4-FFF2-40B4-BE49-F238E27FC236}">
                <a16:creationId xmlns:a16="http://schemas.microsoft.com/office/drawing/2014/main" id="{7DE74B53-0EE0-2AD0-D78F-BA8EA1DE039F}"/>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A relation will be 1NF if it contains an atomic value.</a:t>
            </a:r>
          </a:p>
          <a:p>
            <a:pPr algn="just">
              <a:buFont typeface="Arial" panose="020B0604020202020204" pitchFamily="34" charset="0"/>
              <a:buChar char="•"/>
            </a:pPr>
            <a:r>
              <a:rPr lang="en-IN" b="0" i="0" dirty="0">
                <a:solidFill>
                  <a:srgbClr val="000000"/>
                </a:solidFill>
                <a:effectLst/>
                <a:latin typeface="inter-regular"/>
              </a:rPr>
              <a:t>It states that an attribute of a table cannot hold multiple values. It must hold only single-valued attribute.</a:t>
            </a:r>
          </a:p>
          <a:p>
            <a:pPr algn="just">
              <a:buFont typeface="Arial" panose="020B0604020202020204" pitchFamily="34" charset="0"/>
              <a:buChar char="•"/>
            </a:pPr>
            <a:r>
              <a:rPr lang="en-IN" b="0" i="0" dirty="0">
                <a:solidFill>
                  <a:srgbClr val="000000"/>
                </a:solidFill>
                <a:effectLst/>
                <a:latin typeface="inter-regular"/>
              </a:rPr>
              <a:t>First normal form disallows the multi-valued attribute, composite attribute, and their combinations.</a:t>
            </a:r>
          </a:p>
          <a:p>
            <a:pPr algn="just"/>
            <a:r>
              <a:rPr lang="en-IN" b="1" i="0" dirty="0">
                <a:solidFill>
                  <a:srgbClr val="333333"/>
                </a:solidFill>
                <a:effectLst/>
                <a:latin typeface="inter-bold"/>
              </a:rPr>
              <a:t>Example:</a:t>
            </a:r>
            <a:r>
              <a:rPr lang="en-IN" b="0" i="0" dirty="0">
                <a:solidFill>
                  <a:srgbClr val="333333"/>
                </a:solidFill>
                <a:effectLst/>
                <a:latin typeface="inter-regular"/>
              </a:rPr>
              <a:t> Relation EMPLOYEE is not in 1NF because of multi-valued attribute EMP_PHONE.</a:t>
            </a:r>
          </a:p>
          <a:p>
            <a:endParaRPr lang="en-US" dirty="0"/>
          </a:p>
        </p:txBody>
      </p:sp>
    </p:spTree>
    <p:extLst>
      <p:ext uri="{BB962C8B-B14F-4D97-AF65-F5344CB8AC3E}">
        <p14:creationId xmlns:p14="http://schemas.microsoft.com/office/powerpoint/2010/main" val="180154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AC58-2736-39DB-EE4B-0D88611D7DCB}"/>
              </a:ext>
            </a:extLst>
          </p:cNvPr>
          <p:cNvSpPr>
            <a:spLocks noGrp="1"/>
          </p:cNvSpPr>
          <p:nvPr>
            <p:ph type="title"/>
          </p:nvPr>
        </p:nvSpPr>
        <p:spPr/>
        <p:txBody>
          <a:bodyPr>
            <a:normAutofit/>
          </a:bodyPr>
          <a:lstStyle/>
          <a:p>
            <a:r>
              <a:rPr lang="en-IN" b="1" i="0" dirty="0">
                <a:solidFill>
                  <a:srgbClr val="333333"/>
                </a:solidFill>
                <a:effectLst/>
                <a:latin typeface="inter-bold"/>
              </a:rPr>
              <a:t>EMPLOYEE table:</a:t>
            </a:r>
            <a:endParaRPr lang="en-US" dirty="0"/>
          </a:p>
        </p:txBody>
      </p:sp>
      <p:graphicFrame>
        <p:nvGraphicFramePr>
          <p:cNvPr id="9" name="Content Placeholder 8">
            <a:extLst>
              <a:ext uri="{FF2B5EF4-FFF2-40B4-BE49-F238E27FC236}">
                <a16:creationId xmlns:a16="http://schemas.microsoft.com/office/drawing/2014/main" id="{A499ED95-2124-BAD5-9BEF-3DA9D8573FE1}"/>
              </a:ext>
            </a:extLst>
          </p:cNvPr>
          <p:cNvGraphicFramePr>
            <a:graphicFrameLocks noGrp="1"/>
          </p:cNvGraphicFramePr>
          <p:nvPr>
            <p:ph idx="1"/>
          </p:nvPr>
        </p:nvGraphicFramePr>
        <p:xfrm>
          <a:off x="2333624" y="2835434"/>
          <a:ext cx="7524752" cy="2331720"/>
        </p:xfrm>
        <a:graphic>
          <a:graphicData uri="http://schemas.openxmlformats.org/drawingml/2006/table">
            <a:tbl>
              <a:tblPr/>
              <a:tblGrid>
                <a:gridCol w="1881188">
                  <a:extLst>
                    <a:ext uri="{9D8B030D-6E8A-4147-A177-3AD203B41FA5}">
                      <a16:colId xmlns:a16="http://schemas.microsoft.com/office/drawing/2014/main" val="1689345341"/>
                    </a:ext>
                  </a:extLst>
                </a:gridCol>
                <a:gridCol w="1881188">
                  <a:extLst>
                    <a:ext uri="{9D8B030D-6E8A-4147-A177-3AD203B41FA5}">
                      <a16:colId xmlns:a16="http://schemas.microsoft.com/office/drawing/2014/main" val="3932943073"/>
                    </a:ext>
                  </a:extLst>
                </a:gridCol>
                <a:gridCol w="1881188">
                  <a:extLst>
                    <a:ext uri="{9D8B030D-6E8A-4147-A177-3AD203B41FA5}">
                      <a16:colId xmlns:a16="http://schemas.microsoft.com/office/drawing/2014/main" val="2773512709"/>
                    </a:ext>
                  </a:extLst>
                </a:gridCol>
                <a:gridCol w="1881188">
                  <a:extLst>
                    <a:ext uri="{9D8B030D-6E8A-4147-A177-3AD203B41FA5}">
                      <a16:colId xmlns:a16="http://schemas.microsoft.com/office/drawing/2014/main" val="941128173"/>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L="114300" marR="114300" marT="114300" marB="114300">
                    <a:lnL w="9525" cap="flat" cmpd="sng" algn="ctr">
                      <a:solidFill>
                        <a:srgbClr val="C0EC27"/>
                      </a:solidFill>
                      <a:prstDash val="solid"/>
                      <a:round/>
                      <a:headEnd type="none" w="med" len="med"/>
                      <a:tailEnd type="none" w="med" len="med"/>
                    </a:lnL>
                    <a:lnR w="9525" cap="flat" cmpd="sng" algn="ctr">
                      <a:solidFill>
                        <a:srgbClr val="C0EC27"/>
                      </a:solidFill>
                      <a:prstDash val="solid"/>
                      <a:round/>
                      <a:headEnd type="none" w="med" len="med"/>
                      <a:tailEnd type="none" w="med" len="med"/>
                    </a:lnR>
                    <a:lnT w="9525" cap="flat" cmpd="sng" algn="ctr">
                      <a:solidFill>
                        <a:srgbClr val="C0EC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L="114300" marR="114300" marT="114300" marB="114300">
                    <a:lnL w="9525" cap="flat" cmpd="sng" algn="ctr">
                      <a:solidFill>
                        <a:srgbClr val="C0EC27"/>
                      </a:solidFill>
                      <a:prstDash val="solid"/>
                      <a:round/>
                      <a:headEnd type="none" w="med" len="med"/>
                      <a:tailEnd type="none" w="med" len="med"/>
                    </a:lnL>
                    <a:lnR w="9525" cap="flat" cmpd="sng" algn="ctr">
                      <a:solidFill>
                        <a:srgbClr val="C0EC27"/>
                      </a:solidFill>
                      <a:prstDash val="solid"/>
                      <a:round/>
                      <a:headEnd type="none" w="med" len="med"/>
                      <a:tailEnd type="none" w="med" len="med"/>
                    </a:lnR>
                    <a:lnT w="9525" cap="flat" cmpd="sng" algn="ctr">
                      <a:solidFill>
                        <a:srgbClr val="C0EC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EMP_PHONE</a:t>
                      </a:r>
                    </a:p>
                  </a:txBody>
                  <a:tcPr marL="114300" marR="114300" marT="114300" marB="114300">
                    <a:lnL w="9525" cap="flat" cmpd="sng" algn="ctr">
                      <a:solidFill>
                        <a:srgbClr val="C0EC27"/>
                      </a:solidFill>
                      <a:prstDash val="solid"/>
                      <a:round/>
                      <a:headEnd type="none" w="med" len="med"/>
                      <a:tailEnd type="none" w="med" len="med"/>
                    </a:lnL>
                    <a:lnR w="9525" cap="flat" cmpd="sng" algn="ctr">
                      <a:solidFill>
                        <a:srgbClr val="C0EC27"/>
                      </a:solidFill>
                      <a:prstDash val="solid"/>
                      <a:round/>
                      <a:headEnd type="none" w="med" len="med"/>
                      <a:tailEnd type="none" w="med" len="med"/>
                    </a:lnR>
                    <a:lnT w="9525" cap="flat" cmpd="sng" algn="ctr">
                      <a:solidFill>
                        <a:srgbClr val="C0EC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EMP_STATE</a:t>
                      </a:r>
                    </a:p>
                  </a:txBody>
                  <a:tcPr marL="114300" marR="114300" marT="114300" marB="114300">
                    <a:lnL w="9525" cap="flat" cmpd="sng" algn="ctr">
                      <a:solidFill>
                        <a:srgbClr val="C0EC27"/>
                      </a:solidFill>
                      <a:prstDash val="solid"/>
                      <a:round/>
                      <a:headEnd type="none" w="med" len="med"/>
                      <a:tailEnd type="none" w="med" len="med"/>
                    </a:lnL>
                    <a:lnR w="9525" cap="flat" cmpd="sng" algn="ctr">
                      <a:solidFill>
                        <a:srgbClr val="C0EC27"/>
                      </a:solidFill>
                      <a:prstDash val="solid"/>
                      <a:round/>
                      <a:headEnd type="none" w="med" len="med"/>
                      <a:tailEnd type="none" w="med" len="med"/>
                    </a:lnR>
                    <a:lnT w="9525" cap="flat" cmpd="sng" algn="ctr">
                      <a:solidFill>
                        <a:srgbClr val="C0EC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749247419"/>
                  </a:ext>
                </a:extLst>
              </a:tr>
              <a:tr h="0">
                <a:tc>
                  <a:txBody>
                    <a:bodyPr/>
                    <a:lstStyle/>
                    <a:p>
                      <a:pPr algn="just" fontAlgn="t"/>
                      <a:r>
                        <a:rPr lang="en-IN">
                          <a:solidFill>
                            <a:srgbClr val="333333"/>
                          </a:solidFill>
                          <a:effectLst/>
                          <a:latin typeface="inter-regular"/>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7272826385,</a:t>
                      </a:r>
                      <a:br>
                        <a:rPr lang="en-IN">
                          <a:solidFill>
                            <a:srgbClr val="333333"/>
                          </a:solidFill>
                          <a:effectLst/>
                          <a:latin typeface="inter-regular"/>
                        </a:rPr>
                      </a:br>
                      <a:r>
                        <a:rPr lang="en-IN">
                          <a:solidFill>
                            <a:srgbClr val="333333"/>
                          </a:solidFill>
                          <a:effectLst/>
                          <a:latin typeface="inter-regular"/>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33779448"/>
                  </a:ext>
                </a:extLst>
              </a:tr>
              <a:tr h="0">
                <a:tc>
                  <a:txBody>
                    <a:bodyPr/>
                    <a:lstStyle/>
                    <a:p>
                      <a:pPr algn="just" fontAlgn="t"/>
                      <a:r>
                        <a:rPr lang="en-IN">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26459560"/>
                  </a:ext>
                </a:extLst>
              </a:tr>
              <a:tr h="0">
                <a:tc>
                  <a:txBody>
                    <a:bodyPr/>
                    <a:lstStyle/>
                    <a:p>
                      <a:pPr algn="just" fontAlgn="t"/>
                      <a:r>
                        <a:rPr lang="en-IN">
                          <a:solidFill>
                            <a:srgbClr val="333333"/>
                          </a:solidFill>
                          <a:effectLst/>
                          <a:latin typeface="inter-regular"/>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7390372389,</a:t>
                      </a:r>
                      <a:br>
                        <a:rPr lang="en-IN">
                          <a:solidFill>
                            <a:srgbClr val="333333"/>
                          </a:solidFill>
                          <a:effectLst/>
                          <a:latin typeface="inter-regular"/>
                        </a:rPr>
                      </a:br>
                      <a:r>
                        <a:rPr lang="en-IN">
                          <a:solidFill>
                            <a:srgbClr val="333333"/>
                          </a:solidFill>
                          <a:effectLst/>
                          <a:latin typeface="inter-regular"/>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62751319"/>
                  </a:ext>
                </a:extLst>
              </a:tr>
            </a:tbl>
          </a:graphicData>
        </a:graphic>
      </p:graphicFrame>
    </p:spTree>
    <p:extLst>
      <p:ext uri="{BB962C8B-B14F-4D97-AF65-F5344CB8AC3E}">
        <p14:creationId xmlns:p14="http://schemas.microsoft.com/office/powerpoint/2010/main" val="2311291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4C49-04AA-A998-9A66-141C76A6B51D}"/>
              </a:ext>
            </a:extLst>
          </p:cNvPr>
          <p:cNvSpPr>
            <a:spLocks noGrp="1"/>
          </p:cNvSpPr>
          <p:nvPr>
            <p:ph type="title"/>
          </p:nvPr>
        </p:nvSpPr>
        <p:spPr/>
        <p:txBody>
          <a:bodyPr>
            <a:normAutofit/>
          </a:bodyPr>
          <a:lstStyle/>
          <a:p>
            <a:r>
              <a:rPr lang="en-IN" b="0" i="0" dirty="0">
                <a:solidFill>
                  <a:srgbClr val="333333"/>
                </a:solidFill>
                <a:effectLst/>
                <a:latin typeface="inter-regular"/>
              </a:rPr>
              <a:t>The decomposition of the EMPLOYEE table into 1NF has been shown below:</a:t>
            </a:r>
            <a:endParaRPr lang="en-US" dirty="0"/>
          </a:p>
        </p:txBody>
      </p:sp>
      <p:graphicFrame>
        <p:nvGraphicFramePr>
          <p:cNvPr id="4" name="Content Placeholder 3">
            <a:extLst>
              <a:ext uri="{FF2B5EF4-FFF2-40B4-BE49-F238E27FC236}">
                <a16:creationId xmlns:a16="http://schemas.microsoft.com/office/drawing/2014/main" id="{FF331EAF-D94B-349C-75B6-DAA1A290A47F}"/>
              </a:ext>
            </a:extLst>
          </p:cNvPr>
          <p:cNvGraphicFramePr>
            <a:graphicFrameLocks noGrp="1"/>
          </p:cNvGraphicFramePr>
          <p:nvPr>
            <p:ph idx="1"/>
          </p:nvPr>
        </p:nvGraphicFramePr>
        <p:xfrm>
          <a:off x="2333624" y="2683034"/>
          <a:ext cx="7524752" cy="2636520"/>
        </p:xfrm>
        <a:graphic>
          <a:graphicData uri="http://schemas.openxmlformats.org/drawingml/2006/table">
            <a:tbl>
              <a:tblPr/>
              <a:tblGrid>
                <a:gridCol w="1881188">
                  <a:extLst>
                    <a:ext uri="{9D8B030D-6E8A-4147-A177-3AD203B41FA5}">
                      <a16:colId xmlns:a16="http://schemas.microsoft.com/office/drawing/2014/main" val="1057960454"/>
                    </a:ext>
                  </a:extLst>
                </a:gridCol>
                <a:gridCol w="1881188">
                  <a:extLst>
                    <a:ext uri="{9D8B030D-6E8A-4147-A177-3AD203B41FA5}">
                      <a16:colId xmlns:a16="http://schemas.microsoft.com/office/drawing/2014/main" val="2721371920"/>
                    </a:ext>
                  </a:extLst>
                </a:gridCol>
                <a:gridCol w="1881188">
                  <a:extLst>
                    <a:ext uri="{9D8B030D-6E8A-4147-A177-3AD203B41FA5}">
                      <a16:colId xmlns:a16="http://schemas.microsoft.com/office/drawing/2014/main" val="3151585541"/>
                    </a:ext>
                  </a:extLst>
                </a:gridCol>
                <a:gridCol w="1881188">
                  <a:extLst>
                    <a:ext uri="{9D8B030D-6E8A-4147-A177-3AD203B41FA5}">
                      <a16:colId xmlns:a16="http://schemas.microsoft.com/office/drawing/2014/main" val="1599812737"/>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L="114300" marR="114300" marT="114300" marB="114300">
                    <a:lnL w="9525" cap="flat" cmpd="sng" algn="ctr">
                      <a:solidFill>
                        <a:srgbClr val="700C26"/>
                      </a:solidFill>
                      <a:prstDash val="solid"/>
                      <a:round/>
                      <a:headEnd type="none" w="med" len="med"/>
                      <a:tailEnd type="none" w="med" len="med"/>
                    </a:lnL>
                    <a:lnR w="9525" cap="flat" cmpd="sng" algn="ctr">
                      <a:solidFill>
                        <a:srgbClr val="700C26"/>
                      </a:solidFill>
                      <a:prstDash val="solid"/>
                      <a:round/>
                      <a:headEnd type="none" w="med" len="med"/>
                      <a:tailEnd type="none" w="med" len="med"/>
                    </a:lnR>
                    <a:lnT w="9525" cap="flat" cmpd="sng" algn="ctr">
                      <a:solidFill>
                        <a:srgbClr val="700C2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L="114300" marR="114300" marT="114300" marB="114300">
                    <a:lnL w="9525" cap="flat" cmpd="sng" algn="ctr">
                      <a:solidFill>
                        <a:srgbClr val="700C26"/>
                      </a:solidFill>
                      <a:prstDash val="solid"/>
                      <a:round/>
                      <a:headEnd type="none" w="med" len="med"/>
                      <a:tailEnd type="none" w="med" len="med"/>
                    </a:lnL>
                    <a:lnR w="9525" cap="flat" cmpd="sng" algn="ctr">
                      <a:solidFill>
                        <a:srgbClr val="700C26"/>
                      </a:solidFill>
                      <a:prstDash val="solid"/>
                      <a:round/>
                      <a:headEnd type="none" w="med" len="med"/>
                      <a:tailEnd type="none" w="med" len="med"/>
                    </a:lnR>
                    <a:lnT w="9525" cap="flat" cmpd="sng" algn="ctr">
                      <a:solidFill>
                        <a:srgbClr val="700C2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EMP_PHONE</a:t>
                      </a:r>
                    </a:p>
                  </a:txBody>
                  <a:tcPr marL="114300" marR="114300" marT="114300" marB="114300">
                    <a:lnL w="9525" cap="flat" cmpd="sng" algn="ctr">
                      <a:solidFill>
                        <a:srgbClr val="700C26"/>
                      </a:solidFill>
                      <a:prstDash val="solid"/>
                      <a:round/>
                      <a:headEnd type="none" w="med" len="med"/>
                      <a:tailEnd type="none" w="med" len="med"/>
                    </a:lnL>
                    <a:lnR w="9525" cap="flat" cmpd="sng" algn="ctr">
                      <a:solidFill>
                        <a:srgbClr val="700C26"/>
                      </a:solidFill>
                      <a:prstDash val="solid"/>
                      <a:round/>
                      <a:headEnd type="none" w="med" len="med"/>
                      <a:tailEnd type="none" w="med" len="med"/>
                    </a:lnR>
                    <a:lnT w="9525" cap="flat" cmpd="sng" algn="ctr">
                      <a:solidFill>
                        <a:srgbClr val="700C2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EMP_STATE</a:t>
                      </a:r>
                    </a:p>
                  </a:txBody>
                  <a:tcPr marL="114300" marR="114300" marT="114300" marB="114300">
                    <a:lnL w="9525" cap="flat" cmpd="sng" algn="ctr">
                      <a:solidFill>
                        <a:srgbClr val="700C26"/>
                      </a:solidFill>
                      <a:prstDash val="solid"/>
                      <a:round/>
                      <a:headEnd type="none" w="med" len="med"/>
                      <a:tailEnd type="none" w="med" len="med"/>
                    </a:lnL>
                    <a:lnR w="9525" cap="flat" cmpd="sng" algn="ctr">
                      <a:solidFill>
                        <a:srgbClr val="700C26"/>
                      </a:solidFill>
                      <a:prstDash val="solid"/>
                      <a:round/>
                      <a:headEnd type="none" w="med" len="med"/>
                      <a:tailEnd type="none" w="med" len="med"/>
                    </a:lnR>
                    <a:lnT w="9525" cap="flat" cmpd="sng" algn="ctr">
                      <a:solidFill>
                        <a:srgbClr val="700C2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584442294"/>
                  </a:ext>
                </a:extLst>
              </a:tr>
              <a:tr h="0">
                <a:tc>
                  <a:txBody>
                    <a:bodyPr/>
                    <a:lstStyle/>
                    <a:p>
                      <a:pPr algn="just" fontAlgn="t"/>
                      <a:r>
                        <a:rPr lang="en-IN">
                          <a:solidFill>
                            <a:srgbClr val="333333"/>
                          </a:solidFill>
                          <a:effectLst/>
                          <a:latin typeface="inter-regular"/>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7272826385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65087673"/>
                  </a:ext>
                </a:extLst>
              </a:tr>
              <a:tr h="0">
                <a:tc>
                  <a:txBody>
                    <a:bodyPr/>
                    <a:lstStyle/>
                    <a:p>
                      <a:pPr algn="just" fontAlgn="t"/>
                      <a:r>
                        <a:rPr lang="en-IN">
                          <a:solidFill>
                            <a:srgbClr val="333333"/>
                          </a:solidFill>
                          <a:effectLst/>
                          <a:latin typeface="inter-regular"/>
                        </a:rPr>
                        <a:t>14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9064738238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56644182"/>
                  </a:ext>
                </a:extLst>
              </a:tr>
              <a:tr h="0">
                <a:tc>
                  <a:txBody>
                    <a:bodyPr/>
                    <a:lstStyle/>
                    <a:p>
                      <a:pPr algn="just" fontAlgn="t"/>
                      <a:r>
                        <a:rPr lang="en-IN">
                          <a:solidFill>
                            <a:srgbClr val="333333"/>
                          </a:solidFill>
                          <a:effectLst/>
                          <a:latin typeface="inter-regular"/>
                        </a:rPr>
                        <a:t>20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8574783832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Bihar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50360158"/>
                  </a:ext>
                </a:extLst>
              </a:tr>
              <a:tr h="0">
                <a:tc>
                  <a:txBody>
                    <a:bodyPr/>
                    <a:lstStyle/>
                    <a:p>
                      <a:pPr algn="just" fontAlgn="t"/>
                      <a:r>
                        <a:rPr lang="en-IN">
                          <a:solidFill>
                            <a:srgbClr val="333333"/>
                          </a:solidFill>
                          <a:effectLst/>
                          <a:latin typeface="inter-regular"/>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7390372389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9102261"/>
                  </a:ext>
                </a:extLst>
              </a:tr>
              <a:tr h="0">
                <a:tc>
                  <a:txBody>
                    <a:bodyPr/>
                    <a:lstStyle/>
                    <a:p>
                      <a:pPr algn="just" fontAlgn="t"/>
                      <a:r>
                        <a:rPr lang="en-IN">
                          <a:solidFill>
                            <a:srgbClr val="333333"/>
                          </a:solidFill>
                          <a:effectLst/>
                          <a:latin typeface="inter-regular"/>
                        </a:rPr>
                        <a:t>12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Sam</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8589830302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Punjab</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86237150"/>
                  </a:ext>
                </a:extLst>
              </a:tr>
            </a:tbl>
          </a:graphicData>
        </a:graphic>
      </p:graphicFrame>
    </p:spTree>
    <p:extLst>
      <p:ext uri="{BB962C8B-B14F-4D97-AF65-F5344CB8AC3E}">
        <p14:creationId xmlns:p14="http://schemas.microsoft.com/office/powerpoint/2010/main" val="3740713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99554-7B4D-4200-7229-24FF77B6404D}"/>
              </a:ext>
            </a:extLst>
          </p:cNvPr>
          <p:cNvSpPr>
            <a:spLocks noGrp="1"/>
          </p:cNvSpPr>
          <p:nvPr>
            <p:ph type="title"/>
          </p:nvPr>
        </p:nvSpPr>
        <p:spPr/>
        <p:txBody>
          <a:bodyPr>
            <a:normAutofit/>
          </a:bodyPr>
          <a:lstStyle/>
          <a:p>
            <a:r>
              <a:rPr lang="en-IN" b="0" i="0" dirty="0">
                <a:solidFill>
                  <a:srgbClr val="610B38"/>
                </a:solidFill>
                <a:effectLst/>
                <a:latin typeface="erdana"/>
              </a:rPr>
              <a:t>Second Normal Form (2NF)</a:t>
            </a:r>
            <a:endParaRPr lang="en-US" dirty="0"/>
          </a:p>
        </p:txBody>
      </p:sp>
      <p:sp>
        <p:nvSpPr>
          <p:cNvPr id="3" name="Content Placeholder 2">
            <a:extLst>
              <a:ext uri="{FF2B5EF4-FFF2-40B4-BE49-F238E27FC236}">
                <a16:creationId xmlns:a16="http://schemas.microsoft.com/office/drawing/2014/main" id="{7BF11111-2D16-9C02-FA96-57DBDACF696F}"/>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In the 2NF, relational must be in 1NF.</a:t>
            </a:r>
          </a:p>
          <a:p>
            <a:pPr algn="just">
              <a:buFont typeface="Arial" panose="020B0604020202020204" pitchFamily="34" charset="0"/>
              <a:buChar char="•"/>
            </a:pPr>
            <a:r>
              <a:rPr lang="en-IN" b="0" i="0" dirty="0">
                <a:solidFill>
                  <a:srgbClr val="000000"/>
                </a:solidFill>
                <a:effectLst/>
                <a:latin typeface="inter-regular"/>
              </a:rPr>
              <a:t>In the second normal form, all non-key attributes are fully functional dependent on the primary key</a:t>
            </a:r>
          </a:p>
          <a:p>
            <a:pPr algn="just"/>
            <a:r>
              <a:rPr lang="en-IN" b="1" i="0" dirty="0">
                <a:solidFill>
                  <a:srgbClr val="333333"/>
                </a:solidFill>
                <a:effectLst/>
                <a:latin typeface="inter-bold"/>
              </a:rPr>
              <a:t>Example:</a:t>
            </a:r>
            <a:r>
              <a:rPr lang="en-IN" b="0" i="0" dirty="0">
                <a:solidFill>
                  <a:srgbClr val="333333"/>
                </a:solidFill>
                <a:effectLst/>
                <a:latin typeface="inter-regular"/>
              </a:rPr>
              <a:t> Let's assume, a school can store the data of teachers and the subjects they teach. In a school, a teacher can teach more than one subject.</a:t>
            </a:r>
          </a:p>
          <a:p>
            <a:endParaRPr lang="en-US" dirty="0"/>
          </a:p>
        </p:txBody>
      </p:sp>
    </p:spTree>
    <p:extLst>
      <p:ext uri="{BB962C8B-B14F-4D97-AF65-F5344CB8AC3E}">
        <p14:creationId xmlns:p14="http://schemas.microsoft.com/office/powerpoint/2010/main" val="39034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C932-A1D9-73D2-19F0-C9A8B867A1F2}"/>
              </a:ext>
            </a:extLst>
          </p:cNvPr>
          <p:cNvSpPr>
            <a:spLocks noGrp="1"/>
          </p:cNvSpPr>
          <p:nvPr>
            <p:ph type="title"/>
          </p:nvPr>
        </p:nvSpPr>
        <p:spPr/>
        <p:txBody>
          <a:bodyPr>
            <a:normAutofit/>
          </a:bodyPr>
          <a:lstStyle/>
          <a:p>
            <a:r>
              <a:rPr lang="en-IN" b="1" i="0" dirty="0">
                <a:solidFill>
                  <a:srgbClr val="333333"/>
                </a:solidFill>
                <a:effectLst/>
                <a:latin typeface="inter-bold"/>
              </a:rPr>
              <a:t>TEACHER table</a:t>
            </a:r>
            <a:endParaRPr lang="en-US" dirty="0"/>
          </a:p>
        </p:txBody>
      </p:sp>
      <p:graphicFrame>
        <p:nvGraphicFramePr>
          <p:cNvPr id="4" name="Content Placeholder 3">
            <a:extLst>
              <a:ext uri="{FF2B5EF4-FFF2-40B4-BE49-F238E27FC236}">
                <a16:creationId xmlns:a16="http://schemas.microsoft.com/office/drawing/2014/main" id="{3630C740-1CD9-0DCE-C0B5-9BC4C499CC60}"/>
              </a:ext>
            </a:extLst>
          </p:cNvPr>
          <p:cNvGraphicFramePr>
            <a:graphicFrameLocks noGrp="1"/>
          </p:cNvGraphicFramePr>
          <p:nvPr>
            <p:ph idx="1"/>
          </p:nvPr>
        </p:nvGraphicFramePr>
        <p:xfrm>
          <a:off x="2333625" y="2683034"/>
          <a:ext cx="7524750" cy="2636520"/>
        </p:xfrm>
        <a:graphic>
          <a:graphicData uri="http://schemas.openxmlformats.org/drawingml/2006/table">
            <a:tbl>
              <a:tblPr/>
              <a:tblGrid>
                <a:gridCol w="2508250">
                  <a:extLst>
                    <a:ext uri="{9D8B030D-6E8A-4147-A177-3AD203B41FA5}">
                      <a16:colId xmlns:a16="http://schemas.microsoft.com/office/drawing/2014/main" val="245955460"/>
                    </a:ext>
                  </a:extLst>
                </a:gridCol>
                <a:gridCol w="2508250">
                  <a:extLst>
                    <a:ext uri="{9D8B030D-6E8A-4147-A177-3AD203B41FA5}">
                      <a16:colId xmlns:a16="http://schemas.microsoft.com/office/drawing/2014/main" val="968476640"/>
                    </a:ext>
                  </a:extLst>
                </a:gridCol>
                <a:gridCol w="2508250">
                  <a:extLst>
                    <a:ext uri="{9D8B030D-6E8A-4147-A177-3AD203B41FA5}">
                      <a16:colId xmlns:a16="http://schemas.microsoft.com/office/drawing/2014/main" val="2513646929"/>
                    </a:ext>
                  </a:extLst>
                </a:gridCol>
              </a:tblGrid>
              <a:tr h="0">
                <a:tc>
                  <a:txBody>
                    <a:bodyPr/>
                    <a:lstStyle/>
                    <a:p>
                      <a:pPr algn="l" fontAlgn="t"/>
                      <a:r>
                        <a:rPr lang="en-IN">
                          <a:solidFill>
                            <a:srgbClr val="000000"/>
                          </a:solidFill>
                          <a:effectLst/>
                          <a:latin typeface="times new roman" panose="02020603050405020304" pitchFamily="18" charset="0"/>
                        </a:rPr>
                        <a:t>TEACHER_ID</a:t>
                      </a:r>
                    </a:p>
                  </a:txBody>
                  <a:tcPr marL="114300" marR="114300" marT="114300" marB="114300">
                    <a:lnL w="9525" cap="flat" cmpd="sng" algn="ctr">
                      <a:solidFill>
                        <a:srgbClr val="E02938"/>
                      </a:solidFill>
                      <a:prstDash val="solid"/>
                      <a:round/>
                      <a:headEnd type="none" w="med" len="med"/>
                      <a:tailEnd type="none" w="med" len="med"/>
                    </a:lnL>
                    <a:lnR w="9525" cap="flat" cmpd="sng" algn="ctr">
                      <a:solidFill>
                        <a:srgbClr val="E02938"/>
                      </a:solidFill>
                      <a:prstDash val="solid"/>
                      <a:round/>
                      <a:headEnd type="none" w="med" len="med"/>
                      <a:tailEnd type="none" w="med" len="med"/>
                    </a:lnR>
                    <a:lnT w="9525" cap="flat" cmpd="sng" algn="ctr">
                      <a:solidFill>
                        <a:srgbClr val="E029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L="114300" marR="114300" marT="114300" marB="114300">
                    <a:lnL w="9525" cap="flat" cmpd="sng" algn="ctr">
                      <a:solidFill>
                        <a:srgbClr val="E02938"/>
                      </a:solidFill>
                      <a:prstDash val="solid"/>
                      <a:round/>
                      <a:headEnd type="none" w="med" len="med"/>
                      <a:tailEnd type="none" w="med" len="med"/>
                    </a:lnL>
                    <a:lnR w="9525" cap="flat" cmpd="sng" algn="ctr">
                      <a:solidFill>
                        <a:srgbClr val="E02938"/>
                      </a:solidFill>
                      <a:prstDash val="solid"/>
                      <a:round/>
                      <a:headEnd type="none" w="med" len="med"/>
                      <a:tailEnd type="none" w="med" len="med"/>
                    </a:lnR>
                    <a:lnT w="9525" cap="flat" cmpd="sng" algn="ctr">
                      <a:solidFill>
                        <a:srgbClr val="E029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TEACHER_AGE</a:t>
                      </a:r>
                    </a:p>
                  </a:txBody>
                  <a:tcPr marL="114300" marR="114300" marT="114300" marB="114300">
                    <a:lnL w="9525" cap="flat" cmpd="sng" algn="ctr">
                      <a:solidFill>
                        <a:srgbClr val="E02938"/>
                      </a:solidFill>
                      <a:prstDash val="solid"/>
                      <a:round/>
                      <a:headEnd type="none" w="med" len="med"/>
                      <a:tailEnd type="none" w="med" len="med"/>
                    </a:lnL>
                    <a:lnR w="9525" cap="flat" cmpd="sng" algn="ctr">
                      <a:solidFill>
                        <a:srgbClr val="E02938"/>
                      </a:solidFill>
                      <a:prstDash val="solid"/>
                      <a:round/>
                      <a:headEnd type="none" w="med" len="med"/>
                      <a:tailEnd type="none" w="med" len="med"/>
                    </a:lnR>
                    <a:lnT w="9525" cap="flat" cmpd="sng" algn="ctr">
                      <a:solidFill>
                        <a:srgbClr val="E029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236540509"/>
                  </a:ext>
                </a:extLst>
              </a:tr>
              <a:tr h="0">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82056456"/>
                  </a:ext>
                </a:extLst>
              </a:tr>
              <a:tr h="0">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88653807"/>
                  </a:ext>
                </a:extLst>
              </a:tr>
              <a:tr h="0">
                <a:tc>
                  <a:txBody>
                    <a:bodyPr/>
                    <a:lstStyle/>
                    <a:p>
                      <a:pPr algn="just" fontAlgn="t"/>
                      <a:r>
                        <a:rPr lang="en-IN">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13224407"/>
                  </a:ext>
                </a:extLst>
              </a:tr>
              <a:tr h="0">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02023981"/>
                  </a:ext>
                </a:extLst>
              </a:tr>
              <a:tr h="0">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58619013"/>
                  </a:ext>
                </a:extLst>
              </a:tr>
            </a:tbl>
          </a:graphicData>
        </a:graphic>
      </p:graphicFrame>
    </p:spTree>
    <p:extLst>
      <p:ext uri="{BB962C8B-B14F-4D97-AF65-F5344CB8AC3E}">
        <p14:creationId xmlns:p14="http://schemas.microsoft.com/office/powerpoint/2010/main" val="2638463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142F-DA91-B0B7-62C5-78C0AD37BB77}"/>
              </a:ext>
            </a:extLst>
          </p:cNvPr>
          <p:cNvSpPr>
            <a:spLocks noGrp="1"/>
          </p:cNvSpPr>
          <p:nvPr>
            <p:ph type="title"/>
          </p:nvPr>
        </p:nvSpPr>
        <p:spPr/>
        <p:txBody>
          <a:bodyPr/>
          <a:lstStyle/>
          <a:p>
            <a:r>
              <a:rPr lang="en-IN" b="1" i="0" dirty="0">
                <a:solidFill>
                  <a:srgbClr val="333333"/>
                </a:solidFill>
                <a:effectLst/>
                <a:latin typeface="inter-bold"/>
              </a:rPr>
              <a:t>TEACHER_DETAIL table:</a:t>
            </a:r>
            <a:endParaRPr lang="en-US" dirty="0"/>
          </a:p>
        </p:txBody>
      </p:sp>
      <p:graphicFrame>
        <p:nvGraphicFramePr>
          <p:cNvPr id="4" name="Content Placeholder 3">
            <a:extLst>
              <a:ext uri="{FF2B5EF4-FFF2-40B4-BE49-F238E27FC236}">
                <a16:creationId xmlns:a16="http://schemas.microsoft.com/office/drawing/2014/main" id="{FB435554-0BAD-B59F-9A5E-C78F7DA327DE}"/>
              </a:ext>
            </a:extLst>
          </p:cNvPr>
          <p:cNvGraphicFramePr>
            <a:graphicFrameLocks noGrp="1"/>
          </p:cNvGraphicFramePr>
          <p:nvPr>
            <p:ph idx="1"/>
          </p:nvPr>
        </p:nvGraphicFramePr>
        <p:xfrm>
          <a:off x="2333625" y="3109754"/>
          <a:ext cx="7524750" cy="1783080"/>
        </p:xfrm>
        <a:graphic>
          <a:graphicData uri="http://schemas.openxmlformats.org/drawingml/2006/table">
            <a:tbl>
              <a:tblPr/>
              <a:tblGrid>
                <a:gridCol w="3762375">
                  <a:extLst>
                    <a:ext uri="{9D8B030D-6E8A-4147-A177-3AD203B41FA5}">
                      <a16:colId xmlns:a16="http://schemas.microsoft.com/office/drawing/2014/main" val="749746196"/>
                    </a:ext>
                  </a:extLst>
                </a:gridCol>
                <a:gridCol w="3762375">
                  <a:extLst>
                    <a:ext uri="{9D8B030D-6E8A-4147-A177-3AD203B41FA5}">
                      <a16:colId xmlns:a16="http://schemas.microsoft.com/office/drawing/2014/main" val="3269950616"/>
                    </a:ext>
                  </a:extLst>
                </a:gridCol>
              </a:tblGrid>
              <a:tr h="0">
                <a:tc>
                  <a:txBody>
                    <a:bodyPr/>
                    <a:lstStyle/>
                    <a:p>
                      <a:pPr algn="l" fontAlgn="t"/>
                      <a:r>
                        <a:rPr lang="en-IN">
                          <a:solidFill>
                            <a:srgbClr val="000000"/>
                          </a:solidFill>
                          <a:effectLst/>
                          <a:latin typeface="times new roman" panose="02020603050405020304" pitchFamily="18" charset="0"/>
                        </a:rPr>
                        <a:t>TEACHER_ID</a:t>
                      </a:r>
                    </a:p>
                  </a:txBody>
                  <a:tcPr marL="114300" marR="114300" marT="114300" marB="114300">
                    <a:lnL w="9525" cap="flat" cmpd="sng" algn="ctr">
                      <a:solidFill>
                        <a:srgbClr val="808722"/>
                      </a:solidFill>
                      <a:prstDash val="solid"/>
                      <a:round/>
                      <a:headEnd type="none" w="med" len="med"/>
                      <a:tailEnd type="none" w="med" len="med"/>
                    </a:lnL>
                    <a:lnR w="9525" cap="flat" cmpd="sng" algn="ctr">
                      <a:solidFill>
                        <a:srgbClr val="808722"/>
                      </a:solidFill>
                      <a:prstDash val="solid"/>
                      <a:round/>
                      <a:headEnd type="none" w="med" len="med"/>
                      <a:tailEnd type="none" w="med" len="med"/>
                    </a:lnR>
                    <a:lnT w="9525" cap="flat" cmpd="sng" algn="ctr">
                      <a:solidFill>
                        <a:srgbClr val="8087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TEACHER_AGE</a:t>
                      </a:r>
                    </a:p>
                  </a:txBody>
                  <a:tcPr marL="114300" marR="114300" marT="114300" marB="114300">
                    <a:lnL w="9525" cap="flat" cmpd="sng" algn="ctr">
                      <a:solidFill>
                        <a:srgbClr val="808722"/>
                      </a:solidFill>
                      <a:prstDash val="solid"/>
                      <a:round/>
                      <a:headEnd type="none" w="med" len="med"/>
                      <a:tailEnd type="none" w="med" len="med"/>
                    </a:lnL>
                    <a:lnR w="9525" cap="flat" cmpd="sng" algn="ctr">
                      <a:solidFill>
                        <a:srgbClr val="808722"/>
                      </a:solidFill>
                      <a:prstDash val="solid"/>
                      <a:round/>
                      <a:headEnd type="none" w="med" len="med"/>
                      <a:tailEnd type="none" w="med" len="med"/>
                    </a:lnR>
                    <a:lnT w="9525" cap="flat" cmpd="sng" algn="ctr">
                      <a:solidFill>
                        <a:srgbClr val="8087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697840922"/>
                  </a:ext>
                </a:extLst>
              </a:tr>
              <a:tr h="0">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30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855078678"/>
                  </a:ext>
                </a:extLst>
              </a:tr>
              <a:tr h="0">
                <a:tc>
                  <a:txBody>
                    <a:bodyPr/>
                    <a:lstStyle/>
                    <a:p>
                      <a:pPr algn="just" fontAlgn="t"/>
                      <a:r>
                        <a:rPr lang="en-IN">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05896701"/>
                  </a:ext>
                </a:extLst>
              </a:tr>
              <a:tr h="0">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38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7375248"/>
                  </a:ext>
                </a:extLst>
              </a:tr>
            </a:tbl>
          </a:graphicData>
        </a:graphic>
      </p:graphicFrame>
    </p:spTree>
    <p:extLst>
      <p:ext uri="{BB962C8B-B14F-4D97-AF65-F5344CB8AC3E}">
        <p14:creationId xmlns:p14="http://schemas.microsoft.com/office/powerpoint/2010/main" val="1285955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7018-18B5-6FBF-AABB-E2087B301502}"/>
              </a:ext>
            </a:extLst>
          </p:cNvPr>
          <p:cNvSpPr>
            <a:spLocks noGrp="1"/>
          </p:cNvSpPr>
          <p:nvPr>
            <p:ph type="title"/>
          </p:nvPr>
        </p:nvSpPr>
        <p:spPr/>
        <p:txBody>
          <a:bodyPr>
            <a:normAutofit/>
          </a:bodyPr>
          <a:lstStyle/>
          <a:p>
            <a:r>
              <a:rPr lang="en-IN" b="1" i="0" dirty="0">
                <a:solidFill>
                  <a:srgbClr val="333333"/>
                </a:solidFill>
                <a:effectLst/>
                <a:latin typeface="inter-bold"/>
              </a:rPr>
              <a:t>TEACHER_SUBJECT table:</a:t>
            </a:r>
            <a:endParaRPr lang="en-US" dirty="0"/>
          </a:p>
        </p:txBody>
      </p:sp>
      <p:graphicFrame>
        <p:nvGraphicFramePr>
          <p:cNvPr id="4" name="Content Placeholder 3">
            <a:extLst>
              <a:ext uri="{FF2B5EF4-FFF2-40B4-BE49-F238E27FC236}">
                <a16:creationId xmlns:a16="http://schemas.microsoft.com/office/drawing/2014/main" id="{9A186177-F4B6-CEF0-E008-E3B8DB835CBC}"/>
              </a:ext>
            </a:extLst>
          </p:cNvPr>
          <p:cNvGraphicFramePr>
            <a:graphicFrameLocks noGrp="1"/>
          </p:cNvGraphicFramePr>
          <p:nvPr>
            <p:ph idx="1"/>
          </p:nvPr>
        </p:nvGraphicFramePr>
        <p:xfrm>
          <a:off x="2333625" y="2683034"/>
          <a:ext cx="7524750" cy="2636520"/>
        </p:xfrm>
        <a:graphic>
          <a:graphicData uri="http://schemas.openxmlformats.org/drawingml/2006/table">
            <a:tbl>
              <a:tblPr/>
              <a:tblGrid>
                <a:gridCol w="3762375">
                  <a:extLst>
                    <a:ext uri="{9D8B030D-6E8A-4147-A177-3AD203B41FA5}">
                      <a16:colId xmlns:a16="http://schemas.microsoft.com/office/drawing/2014/main" val="3971391442"/>
                    </a:ext>
                  </a:extLst>
                </a:gridCol>
                <a:gridCol w="3762375">
                  <a:extLst>
                    <a:ext uri="{9D8B030D-6E8A-4147-A177-3AD203B41FA5}">
                      <a16:colId xmlns:a16="http://schemas.microsoft.com/office/drawing/2014/main" val="3585314115"/>
                    </a:ext>
                  </a:extLst>
                </a:gridCol>
              </a:tblGrid>
              <a:tr h="0">
                <a:tc>
                  <a:txBody>
                    <a:bodyPr/>
                    <a:lstStyle/>
                    <a:p>
                      <a:pPr algn="l" fontAlgn="t"/>
                      <a:r>
                        <a:rPr lang="en-IN">
                          <a:solidFill>
                            <a:srgbClr val="000000"/>
                          </a:solidFill>
                          <a:effectLst/>
                          <a:latin typeface="times new roman" panose="02020603050405020304" pitchFamily="18" charset="0"/>
                        </a:rPr>
                        <a:t>TEACHER_ID</a:t>
                      </a:r>
                    </a:p>
                  </a:txBody>
                  <a:tcPr marL="114300" marR="114300" marT="114300" marB="114300">
                    <a:lnL w="9525" cap="flat" cmpd="sng" algn="ctr">
                      <a:solidFill>
                        <a:srgbClr val="D07638"/>
                      </a:solidFill>
                      <a:prstDash val="solid"/>
                      <a:round/>
                      <a:headEnd type="none" w="med" len="med"/>
                      <a:tailEnd type="none" w="med" len="med"/>
                    </a:lnL>
                    <a:lnR w="9525" cap="flat" cmpd="sng" algn="ctr">
                      <a:solidFill>
                        <a:srgbClr val="D07638"/>
                      </a:solidFill>
                      <a:prstDash val="solid"/>
                      <a:round/>
                      <a:headEnd type="none" w="med" len="med"/>
                      <a:tailEnd type="none" w="med" len="med"/>
                    </a:lnR>
                    <a:lnT w="9525" cap="flat" cmpd="sng" algn="ctr">
                      <a:solidFill>
                        <a:srgbClr val="D076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SUBJECT</a:t>
                      </a:r>
                    </a:p>
                  </a:txBody>
                  <a:tcPr marL="114300" marR="114300" marT="114300" marB="114300">
                    <a:lnL w="9525" cap="flat" cmpd="sng" algn="ctr">
                      <a:solidFill>
                        <a:srgbClr val="D07638"/>
                      </a:solidFill>
                      <a:prstDash val="solid"/>
                      <a:round/>
                      <a:headEnd type="none" w="med" len="med"/>
                      <a:tailEnd type="none" w="med" len="med"/>
                    </a:lnL>
                    <a:lnR w="9525" cap="flat" cmpd="sng" algn="ctr">
                      <a:solidFill>
                        <a:srgbClr val="D07638"/>
                      </a:solidFill>
                      <a:prstDash val="solid"/>
                      <a:round/>
                      <a:headEnd type="none" w="med" len="med"/>
                      <a:tailEnd type="none" w="med" len="med"/>
                    </a:lnR>
                    <a:lnT w="9525" cap="flat" cmpd="sng" algn="ctr">
                      <a:solidFill>
                        <a:srgbClr val="D076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497231039"/>
                  </a:ext>
                </a:extLst>
              </a:tr>
              <a:tr h="0">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Chemistry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56027299"/>
                  </a:ext>
                </a:extLst>
              </a:tr>
              <a:tr h="0">
                <a:tc>
                  <a:txBody>
                    <a:bodyPr/>
                    <a:lstStyle/>
                    <a:p>
                      <a:pPr algn="just" fontAlgn="t"/>
                      <a:r>
                        <a:rPr lang="en-IN">
                          <a:solidFill>
                            <a:srgbClr val="333333"/>
                          </a:solidFill>
                          <a:effectLst/>
                          <a:latin typeface="inter-regular"/>
                        </a:rPr>
                        <a:t>25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Biology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02040465"/>
                  </a:ext>
                </a:extLst>
              </a:tr>
              <a:tr h="0">
                <a:tc>
                  <a:txBody>
                    <a:bodyPr/>
                    <a:lstStyle/>
                    <a:p>
                      <a:pPr algn="just" fontAlgn="t"/>
                      <a:r>
                        <a:rPr lang="en-IN">
                          <a:solidFill>
                            <a:srgbClr val="333333"/>
                          </a:solidFill>
                          <a:effectLst/>
                          <a:latin typeface="inter-regular"/>
                        </a:rPr>
                        <a:t>47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English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6719987"/>
                  </a:ext>
                </a:extLst>
              </a:tr>
              <a:tr h="0">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Math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484178370"/>
                  </a:ext>
                </a:extLst>
              </a:tr>
              <a:tr h="0">
                <a:tc>
                  <a:txBody>
                    <a:bodyPr/>
                    <a:lstStyle/>
                    <a:p>
                      <a:pPr algn="just" fontAlgn="t"/>
                      <a:r>
                        <a:rPr lang="en-IN">
                          <a:solidFill>
                            <a:srgbClr val="333333"/>
                          </a:solidFill>
                          <a:effectLst/>
                          <a:latin typeface="inter-regular"/>
                        </a:rPr>
                        <a:t>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Computer</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63472644"/>
                  </a:ext>
                </a:extLst>
              </a:tr>
            </a:tbl>
          </a:graphicData>
        </a:graphic>
      </p:graphicFrame>
      <p:sp>
        <p:nvSpPr>
          <p:cNvPr id="5" name="Rectangle 1">
            <a:extLst>
              <a:ext uri="{FF2B5EF4-FFF2-40B4-BE49-F238E27FC236}">
                <a16:creationId xmlns:a16="http://schemas.microsoft.com/office/drawing/2014/main" id="{73299AE6-AC37-7B89-465E-93275DDA22E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038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48CF-A068-737A-43B3-311EFF7B7C34}"/>
              </a:ext>
            </a:extLst>
          </p:cNvPr>
          <p:cNvSpPr>
            <a:spLocks noGrp="1"/>
          </p:cNvSpPr>
          <p:nvPr>
            <p:ph type="title"/>
          </p:nvPr>
        </p:nvSpPr>
        <p:spPr/>
        <p:txBody>
          <a:bodyPr>
            <a:normAutofit/>
          </a:bodyPr>
          <a:lstStyle/>
          <a:p>
            <a:r>
              <a:rPr lang="en-IN" b="0" i="0" dirty="0">
                <a:solidFill>
                  <a:srgbClr val="610B38"/>
                </a:solidFill>
                <a:effectLst/>
                <a:latin typeface="erdana"/>
              </a:rPr>
              <a:t>Third Normal Form (3NF)</a:t>
            </a:r>
            <a:endParaRPr lang="en-US" dirty="0"/>
          </a:p>
        </p:txBody>
      </p:sp>
      <p:sp>
        <p:nvSpPr>
          <p:cNvPr id="3" name="Content Placeholder 2">
            <a:extLst>
              <a:ext uri="{FF2B5EF4-FFF2-40B4-BE49-F238E27FC236}">
                <a16:creationId xmlns:a16="http://schemas.microsoft.com/office/drawing/2014/main" id="{2D0D2801-B18A-F1DC-5B37-B62E77BD7E73}"/>
              </a:ext>
            </a:extLst>
          </p:cNvPr>
          <p:cNvSpPr>
            <a:spLocks noGrp="1"/>
          </p:cNvSpPr>
          <p:nvPr>
            <p:ph idx="1"/>
          </p:nvPr>
        </p:nvSpPr>
        <p:spPr/>
        <p:txBody>
          <a:bodyPr>
            <a:normAutofit/>
          </a:bodyPr>
          <a:lstStyle/>
          <a:p>
            <a:pPr algn="just">
              <a:buFont typeface="Arial" panose="020B0604020202020204" pitchFamily="34" charset="0"/>
              <a:buChar char="•"/>
            </a:pPr>
            <a:r>
              <a:rPr lang="en-IN" dirty="0">
                <a:solidFill>
                  <a:srgbClr val="000000"/>
                </a:solidFill>
                <a:effectLst/>
                <a:latin typeface="inter-regular"/>
              </a:rPr>
              <a:t>A relation will be in 3NF if it is in 2NF and not contain any transitive partial dependency.</a:t>
            </a:r>
          </a:p>
          <a:p>
            <a:pPr algn="just">
              <a:buFont typeface="Arial" panose="020B0604020202020204" pitchFamily="34" charset="0"/>
              <a:buChar char="•"/>
            </a:pPr>
            <a:r>
              <a:rPr lang="en-IN" dirty="0">
                <a:solidFill>
                  <a:srgbClr val="000000"/>
                </a:solidFill>
                <a:effectLst/>
                <a:latin typeface="inter-regular"/>
              </a:rPr>
              <a:t>3NF is used to reduce the data duplication. It is also used to achieve the data integrity.</a:t>
            </a:r>
          </a:p>
          <a:p>
            <a:pPr algn="just">
              <a:buFont typeface="Arial" panose="020B0604020202020204" pitchFamily="34" charset="0"/>
              <a:buChar char="•"/>
            </a:pPr>
            <a:r>
              <a:rPr lang="en-IN" dirty="0">
                <a:solidFill>
                  <a:srgbClr val="000000"/>
                </a:solidFill>
                <a:effectLst/>
                <a:latin typeface="inter-regular"/>
              </a:rPr>
              <a:t>If there is no transitive dependency for non-prime attributes, then the relation must be in third normal form.</a:t>
            </a:r>
          </a:p>
          <a:p>
            <a:pPr marL="0" indent="0">
              <a:buNone/>
            </a:pPr>
            <a:r>
              <a:rPr lang="en-IN" dirty="0"/>
              <a:t>	A relation is in third normal form if it holds </a:t>
            </a:r>
            <a:r>
              <a:rPr lang="en-IN" dirty="0" err="1"/>
              <a:t>atleast</a:t>
            </a:r>
            <a:r>
              <a:rPr lang="en-IN" dirty="0"/>
              <a:t> one of the following conditions for every non-trivial function dependency X → Y.</a:t>
            </a:r>
          </a:p>
          <a:p>
            <a:pPr lvl="1">
              <a:buFont typeface="+mj-lt"/>
              <a:buAutoNum type="arabicPeriod"/>
            </a:pPr>
            <a:r>
              <a:rPr lang="en-IN" b="0" i="0" dirty="0">
                <a:solidFill>
                  <a:srgbClr val="000000"/>
                </a:solidFill>
                <a:effectLst/>
                <a:latin typeface="inter-regular"/>
              </a:rPr>
              <a:t>X is a super key.</a:t>
            </a:r>
          </a:p>
          <a:p>
            <a:pPr lvl="1">
              <a:buFont typeface="+mj-lt"/>
              <a:buAutoNum type="arabicPeriod"/>
            </a:pPr>
            <a:r>
              <a:rPr lang="en-IN" b="0" i="0" dirty="0">
                <a:solidFill>
                  <a:srgbClr val="000000"/>
                </a:solidFill>
                <a:effectLst/>
                <a:latin typeface="inter-regular"/>
              </a:rPr>
              <a:t>Y is a prime attribute, i.e., each element of Y is part of some candidate key.</a:t>
            </a:r>
          </a:p>
          <a:p>
            <a:endParaRPr lang="en-IN" dirty="0"/>
          </a:p>
        </p:txBody>
      </p:sp>
    </p:spTree>
    <p:extLst>
      <p:ext uri="{BB962C8B-B14F-4D97-AF65-F5344CB8AC3E}">
        <p14:creationId xmlns:p14="http://schemas.microsoft.com/office/powerpoint/2010/main" val="3334306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EF6E-A8D7-40C6-FA6E-B1930644D8F1}"/>
              </a:ext>
            </a:extLst>
          </p:cNvPr>
          <p:cNvSpPr>
            <a:spLocks noGrp="1"/>
          </p:cNvSpPr>
          <p:nvPr>
            <p:ph type="title"/>
          </p:nvPr>
        </p:nvSpPr>
        <p:spPr/>
        <p:txBody>
          <a:bodyPr>
            <a:normAutofit/>
          </a:bodyPr>
          <a:lstStyle/>
          <a:p>
            <a:r>
              <a:rPr lang="en-IN" b="1" i="0" dirty="0">
                <a:solidFill>
                  <a:srgbClr val="333333"/>
                </a:solidFill>
                <a:effectLst/>
                <a:latin typeface="inter-bold"/>
              </a:rPr>
              <a:t>EMPLOYEE_DETAIL table:</a:t>
            </a:r>
            <a:endParaRPr lang="en-US" dirty="0"/>
          </a:p>
        </p:txBody>
      </p:sp>
      <p:graphicFrame>
        <p:nvGraphicFramePr>
          <p:cNvPr id="4" name="Content Placeholder 3">
            <a:extLst>
              <a:ext uri="{FF2B5EF4-FFF2-40B4-BE49-F238E27FC236}">
                <a16:creationId xmlns:a16="http://schemas.microsoft.com/office/drawing/2014/main" id="{F85105B9-5708-99CA-6505-E6D744A24E38}"/>
              </a:ext>
            </a:extLst>
          </p:cNvPr>
          <p:cNvGraphicFramePr>
            <a:graphicFrameLocks noGrp="1"/>
          </p:cNvGraphicFramePr>
          <p:nvPr>
            <p:ph idx="1"/>
          </p:nvPr>
        </p:nvGraphicFramePr>
        <p:xfrm>
          <a:off x="2524125" y="2545874"/>
          <a:ext cx="7143750" cy="2910840"/>
        </p:xfrm>
        <a:graphic>
          <a:graphicData uri="http://schemas.openxmlformats.org/drawingml/2006/table">
            <a:tbl>
              <a:tblPr/>
              <a:tblGrid>
                <a:gridCol w="1428750">
                  <a:extLst>
                    <a:ext uri="{9D8B030D-6E8A-4147-A177-3AD203B41FA5}">
                      <a16:colId xmlns:a16="http://schemas.microsoft.com/office/drawing/2014/main" val="3458484895"/>
                    </a:ext>
                  </a:extLst>
                </a:gridCol>
                <a:gridCol w="1428750">
                  <a:extLst>
                    <a:ext uri="{9D8B030D-6E8A-4147-A177-3AD203B41FA5}">
                      <a16:colId xmlns:a16="http://schemas.microsoft.com/office/drawing/2014/main" val="843891878"/>
                    </a:ext>
                  </a:extLst>
                </a:gridCol>
                <a:gridCol w="1428750">
                  <a:extLst>
                    <a:ext uri="{9D8B030D-6E8A-4147-A177-3AD203B41FA5}">
                      <a16:colId xmlns:a16="http://schemas.microsoft.com/office/drawing/2014/main" val="2673924660"/>
                    </a:ext>
                  </a:extLst>
                </a:gridCol>
                <a:gridCol w="1428750">
                  <a:extLst>
                    <a:ext uri="{9D8B030D-6E8A-4147-A177-3AD203B41FA5}">
                      <a16:colId xmlns:a16="http://schemas.microsoft.com/office/drawing/2014/main" val="2255560022"/>
                    </a:ext>
                  </a:extLst>
                </a:gridCol>
                <a:gridCol w="1428750">
                  <a:extLst>
                    <a:ext uri="{9D8B030D-6E8A-4147-A177-3AD203B41FA5}">
                      <a16:colId xmlns:a16="http://schemas.microsoft.com/office/drawing/2014/main" val="3538940785"/>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L="114300" marR="114300" marT="114300" marB="114300">
                    <a:lnL w="9525" cap="flat" cmpd="sng" algn="ctr">
                      <a:solidFill>
                        <a:srgbClr val="B04A39"/>
                      </a:solidFill>
                      <a:prstDash val="solid"/>
                      <a:round/>
                      <a:headEnd type="none" w="med" len="med"/>
                      <a:tailEnd type="none" w="med" len="med"/>
                    </a:lnL>
                    <a:lnR w="9525" cap="flat" cmpd="sng" algn="ctr">
                      <a:solidFill>
                        <a:srgbClr val="B04A39"/>
                      </a:solidFill>
                      <a:prstDash val="solid"/>
                      <a:round/>
                      <a:headEnd type="none" w="med" len="med"/>
                      <a:tailEnd type="none" w="med" len="med"/>
                    </a:lnR>
                    <a:lnT w="9525" cap="flat" cmpd="sng" algn="ctr">
                      <a:solidFill>
                        <a:srgbClr val="B04A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L="114300" marR="114300" marT="114300" marB="114300">
                    <a:lnL w="9525" cap="flat" cmpd="sng" algn="ctr">
                      <a:solidFill>
                        <a:srgbClr val="B04A39"/>
                      </a:solidFill>
                      <a:prstDash val="solid"/>
                      <a:round/>
                      <a:headEnd type="none" w="med" len="med"/>
                      <a:tailEnd type="none" w="med" len="med"/>
                    </a:lnL>
                    <a:lnR w="9525" cap="flat" cmpd="sng" algn="ctr">
                      <a:solidFill>
                        <a:srgbClr val="B04A39"/>
                      </a:solidFill>
                      <a:prstDash val="solid"/>
                      <a:round/>
                      <a:headEnd type="none" w="med" len="med"/>
                      <a:tailEnd type="none" w="med" len="med"/>
                    </a:lnR>
                    <a:lnT w="9525" cap="flat" cmpd="sng" algn="ctr">
                      <a:solidFill>
                        <a:srgbClr val="B04A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EMP_ZIP</a:t>
                      </a:r>
                    </a:p>
                  </a:txBody>
                  <a:tcPr marL="114300" marR="114300" marT="114300" marB="114300">
                    <a:lnL w="9525" cap="flat" cmpd="sng" algn="ctr">
                      <a:solidFill>
                        <a:srgbClr val="B04A39"/>
                      </a:solidFill>
                      <a:prstDash val="solid"/>
                      <a:round/>
                      <a:headEnd type="none" w="med" len="med"/>
                      <a:tailEnd type="none" w="med" len="med"/>
                    </a:lnL>
                    <a:lnR w="9525" cap="flat" cmpd="sng" algn="ctr">
                      <a:solidFill>
                        <a:srgbClr val="B04A39"/>
                      </a:solidFill>
                      <a:prstDash val="solid"/>
                      <a:round/>
                      <a:headEnd type="none" w="med" len="med"/>
                      <a:tailEnd type="none" w="med" len="med"/>
                    </a:lnR>
                    <a:lnT w="9525" cap="flat" cmpd="sng" algn="ctr">
                      <a:solidFill>
                        <a:srgbClr val="B04A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EMP_STATE</a:t>
                      </a:r>
                    </a:p>
                  </a:txBody>
                  <a:tcPr marL="114300" marR="114300" marT="114300" marB="114300">
                    <a:lnL w="9525" cap="flat" cmpd="sng" algn="ctr">
                      <a:solidFill>
                        <a:srgbClr val="B04A39"/>
                      </a:solidFill>
                      <a:prstDash val="solid"/>
                      <a:round/>
                      <a:headEnd type="none" w="med" len="med"/>
                      <a:tailEnd type="none" w="med" len="med"/>
                    </a:lnL>
                    <a:lnR w="9525" cap="flat" cmpd="sng" algn="ctr">
                      <a:solidFill>
                        <a:srgbClr val="B04A39"/>
                      </a:solidFill>
                      <a:prstDash val="solid"/>
                      <a:round/>
                      <a:headEnd type="none" w="med" len="med"/>
                      <a:tailEnd type="none" w="med" len="med"/>
                    </a:lnR>
                    <a:lnT w="9525" cap="flat" cmpd="sng" algn="ctr">
                      <a:solidFill>
                        <a:srgbClr val="B04A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EMP_CITY</a:t>
                      </a:r>
                    </a:p>
                  </a:txBody>
                  <a:tcPr marL="114300" marR="114300" marT="114300" marB="114300">
                    <a:lnL w="9525" cap="flat" cmpd="sng" algn="ctr">
                      <a:solidFill>
                        <a:srgbClr val="B04A39"/>
                      </a:solidFill>
                      <a:prstDash val="solid"/>
                      <a:round/>
                      <a:headEnd type="none" w="med" len="med"/>
                      <a:tailEnd type="none" w="med" len="med"/>
                    </a:lnL>
                    <a:lnR w="9525" cap="flat" cmpd="sng" algn="ctr">
                      <a:solidFill>
                        <a:srgbClr val="B04A39"/>
                      </a:solidFill>
                      <a:prstDash val="solid"/>
                      <a:round/>
                      <a:headEnd type="none" w="med" len="med"/>
                      <a:tailEnd type="none" w="med" len="med"/>
                    </a:lnR>
                    <a:lnT w="9525" cap="flat" cmpd="sng" algn="ctr">
                      <a:solidFill>
                        <a:srgbClr val="B04A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933760176"/>
                  </a:ext>
                </a:extLst>
              </a:tr>
              <a:tr h="0">
                <a:tc>
                  <a:txBody>
                    <a:bodyPr/>
                    <a:lstStyle/>
                    <a:p>
                      <a:pPr algn="just" fontAlgn="t"/>
                      <a:r>
                        <a:rPr lang="en-IN">
                          <a:solidFill>
                            <a:srgbClr val="333333"/>
                          </a:solidFill>
                          <a:effectLst/>
                          <a:latin typeface="inter-regular"/>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01854743"/>
                  </a:ext>
                </a:extLst>
              </a:tr>
              <a:tr h="0">
                <a:tc>
                  <a:txBody>
                    <a:bodyPr/>
                    <a:lstStyle/>
                    <a:p>
                      <a:pPr algn="just" fontAlgn="t"/>
                      <a:r>
                        <a:rPr lang="en-IN">
                          <a:solidFill>
                            <a:srgbClr val="333333"/>
                          </a:solidFill>
                          <a:effectLst/>
                          <a:latin typeface="inter-regular"/>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Boston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33936900"/>
                  </a:ext>
                </a:extLst>
              </a:tr>
              <a:tr h="0">
                <a:tc>
                  <a:txBody>
                    <a:bodyPr/>
                    <a:lstStyle/>
                    <a:p>
                      <a:pPr algn="just" fontAlgn="t"/>
                      <a:r>
                        <a:rPr lang="en-IN">
                          <a:solidFill>
                            <a:srgbClr val="333333"/>
                          </a:solidFill>
                          <a:effectLst/>
                          <a:latin typeface="inter-regular"/>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Lan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13262299"/>
                  </a:ext>
                </a:extLst>
              </a:tr>
              <a:tr h="0">
                <a:tc>
                  <a:txBody>
                    <a:bodyPr/>
                    <a:lstStyle/>
                    <a:p>
                      <a:pPr algn="just" fontAlgn="t"/>
                      <a:r>
                        <a:rPr lang="en-IN">
                          <a:solidFill>
                            <a:srgbClr val="333333"/>
                          </a:solidFill>
                          <a:effectLst/>
                          <a:latin typeface="inter-regular"/>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Norwich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836580755"/>
                  </a:ext>
                </a:extLst>
              </a:tr>
              <a:tr h="0">
                <a:tc>
                  <a:txBody>
                    <a:bodyPr/>
                    <a:lstStyle/>
                    <a:p>
                      <a:pPr algn="just" fontAlgn="t"/>
                      <a:r>
                        <a:rPr lang="en-IN">
                          <a:solidFill>
                            <a:srgbClr val="333333"/>
                          </a:solidFill>
                          <a:effectLst/>
                          <a:latin typeface="inter-regular"/>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Bhopal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88283846"/>
                  </a:ext>
                </a:extLst>
              </a:tr>
            </a:tbl>
          </a:graphicData>
        </a:graphic>
      </p:graphicFrame>
    </p:spTree>
    <p:extLst>
      <p:ext uri="{BB962C8B-B14F-4D97-AF65-F5344CB8AC3E}">
        <p14:creationId xmlns:p14="http://schemas.microsoft.com/office/powerpoint/2010/main" val="1055906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19C0-2F21-1E1C-3474-DFE7C94539A5}"/>
              </a:ext>
            </a:extLst>
          </p:cNvPr>
          <p:cNvSpPr>
            <a:spLocks noGrp="1"/>
          </p:cNvSpPr>
          <p:nvPr>
            <p:ph type="title"/>
          </p:nvPr>
        </p:nvSpPr>
        <p:spPr/>
        <p:txBody>
          <a:bodyPr>
            <a:normAutofit/>
          </a:bodyPr>
          <a:lstStyle/>
          <a:p>
            <a:r>
              <a:rPr lang="en-IN" b="1" i="0" dirty="0">
                <a:solidFill>
                  <a:srgbClr val="333333"/>
                </a:solidFill>
                <a:effectLst/>
                <a:latin typeface="inter-bold"/>
              </a:rPr>
              <a:t>EMPLOYEE table:</a:t>
            </a:r>
            <a:endParaRPr lang="en-US" dirty="0"/>
          </a:p>
        </p:txBody>
      </p:sp>
      <p:graphicFrame>
        <p:nvGraphicFramePr>
          <p:cNvPr id="4" name="Content Placeholder 3">
            <a:extLst>
              <a:ext uri="{FF2B5EF4-FFF2-40B4-BE49-F238E27FC236}">
                <a16:creationId xmlns:a16="http://schemas.microsoft.com/office/drawing/2014/main" id="{C082E8B2-4379-3463-EB8E-5CDC1541F8BD}"/>
              </a:ext>
            </a:extLst>
          </p:cNvPr>
          <p:cNvGraphicFramePr>
            <a:graphicFrameLocks noGrp="1"/>
          </p:cNvGraphicFramePr>
          <p:nvPr>
            <p:ph idx="1"/>
          </p:nvPr>
        </p:nvGraphicFramePr>
        <p:xfrm>
          <a:off x="2524125" y="2683034"/>
          <a:ext cx="7143750" cy="2636520"/>
        </p:xfrm>
        <a:graphic>
          <a:graphicData uri="http://schemas.openxmlformats.org/drawingml/2006/table">
            <a:tbl>
              <a:tblPr/>
              <a:tblGrid>
                <a:gridCol w="2381250">
                  <a:extLst>
                    <a:ext uri="{9D8B030D-6E8A-4147-A177-3AD203B41FA5}">
                      <a16:colId xmlns:a16="http://schemas.microsoft.com/office/drawing/2014/main" val="1902473034"/>
                    </a:ext>
                  </a:extLst>
                </a:gridCol>
                <a:gridCol w="2381250">
                  <a:extLst>
                    <a:ext uri="{9D8B030D-6E8A-4147-A177-3AD203B41FA5}">
                      <a16:colId xmlns:a16="http://schemas.microsoft.com/office/drawing/2014/main" val="3692114294"/>
                    </a:ext>
                  </a:extLst>
                </a:gridCol>
                <a:gridCol w="2381250">
                  <a:extLst>
                    <a:ext uri="{9D8B030D-6E8A-4147-A177-3AD203B41FA5}">
                      <a16:colId xmlns:a16="http://schemas.microsoft.com/office/drawing/2014/main" val="4190639517"/>
                    </a:ext>
                  </a:extLst>
                </a:gridCol>
              </a:tblGrid>
              <a:tr h="0">
                <a:tc>
                  <a:txBody>
                    <a:bodyPr/>
                    <a:lstStyle/>
                    <a:p>
                      <a:pPr algn="l" fontAlgn="t"/>
                      <a:r>
                        <a:rPr lang="en-IN">
                          <a:solidFill>
                            <a:srgbClr val="000000"/>
                          </a:solidFill>
                          <a:effectLst/>
                          <a:latin typeface="times new roman" panose="02020603050405020304" pitchFamily="18" charset="0"/>
                        </a:rPr>
                        <a:t>MP_ID</a:t>
                      </a:r>
                    </a:p>
                  </a:txBody>
                  <a:tcPr marL="114300" marR="114300" marT="114300" marB="114300">
                    <a:lnL w="9525" cap="flat" cmpd="sng" algn="ctr">
                      <a:solidFill>
                        <a:srgbClr val="D0AD38"/>
                      </a:solidFill>
                      <a:prstDash val="solid"/>
                      <a:round/>
                      <a:headEnd type="none" w="med" len="med"/>
                      <a:tailEnd type="none" w="med" len="med"/>
                    </a:lnL>
                    <a:lnR w="9525" cap="flat" cmpd="sng" algn="ctr">
                      <a:solidFill>
                        <a:srgbClr val="D0AD38"/>
                      </a:solidFill>
                      <a:prstDash val="solid"/>
                      <a:round/>
                      <a:headEnd type="none" w="med" len="med"/>
                      <a:tailEnd type="none" w="med" len="med"/>
                    </a:lnR>
                    <a:lnT w="9525" cap="flat" cmpd="sng" algn="ctr">
                      <a:solidFill>
                        <a:srgbClr val="D0AD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EMP_NAME</a:t>
                      </a:r>
                    </a:p>
                  </a:txBody>
                  <a:tcPr marL="114300" marR="114300" marT="114300" marB="114300">
                    <a:lnL w="9525" cap="flat" cmpd="sng" algn="ctr">
                      <a:solidFill>
                        <a:srgbClr val="D0AD38"/>
                      </a:solidFill>
                      <a:prstDash val="solid"/>
                      <a:round/>
                      <a:headEnd type="none" w="med" len="med"/>
                      <a:tailEnd type="none" w="med" len="med"/>
                    </a:lnL>
                    <a:lnR w="9525" cap="flat" cmpd="sng" algn="ctr">
                      <a:solidFill>
                        <a:srgbClr val="D0AD38"/>
                      </a:solidFill>
                      <a:prstDash val="solid"/>
                      <a:round/>
                      <a:headEnd type="none" w="med" len="med"/>
                      <a:tailEnd type="none" w="med" len="med"/>
                    </a:lnR>
                    <a:lnT w="9525" cap="flat" cmpd="sng" algn="ctr">
                      <a:solidFill>
                        <a:srgbClr val="D0AD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EMP_ZIP</a:t>
                      </a:r>
                    </a:p>
                  </a:txBody>
                  <a:tcPr marL="114300" marR="114300" marT="114300" marB="114300">
                    <a:lnL w="9525" cap="flat" cmpd="sng" algn="ctr">
                      <a:solidFill>
                        <a:srgbClr val="D0AD38"/>
                      </a:solidFill>
                      <a:prstDash val="solid"/>
                      <a:round/>
                      <a:headEnd type="none" w="med" len="med"/>
                      <a:tailEnd type="none" w="med" len="med"/>
                    </a:lnL>
                    <a:lnR w="9525" cap="flat" cmpd="sng" algn="ctr">
                      <a:solidFill>
                        <a:srgbClr val="D0AD38"/>
                      </a:solidFill>
                      <a:prstDash val="solid"/>
                      <a:round/>
                      <a:headEnd type="none" w="med" len="med"/>
                      <a:tailEnd type="none" w="med" len="med"/>
                    </a:lnR>
                    <a:lnT w="9525" cap="flat" cmpd="sng" algn="ctr">
                      <a:solidFill>
                        <a:srgbClr val="D0AD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47193240"/>
                  </a:ext>
                </a:extLst>
              </a:tr>
              <a:tr h="0">
                <a:tc>
                  <a:txBody>
                    <a:bodyPr/>
                    <a:lstStyle/>
                    <a:p>
                      <a:pPr algn="just" fontAlgn="t"/>
                      <a:r>
                        <a:rPr lang="en-IN">
                          <a:solidFill>
                            <a:srgbClr val="333333"/>
                          </a:solidFill>
                          <a:effectLst/>
                          <a:latin typeface="inter-regular"/>
                        </a:rPr>
                        <a:t>222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Harry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960202785"/>
                  </a:ext>
                </a:extLst>
              </a:tr>
              <a:tr h="0">
                <a:tc>
                  <a:txBody>
                    <a:bodyPr/>
                    <a:lstStyle/>
                    <a:p>
                      <a:pPr algn="just" fontAlgn="t"/>
                      <a:r>
                        <a:rPr lang="en-IN">
                          <a:solidFill>
                            <a:srgbClr val="333333"/>
                          </a:solidFill>
                          <a:effectLst/>
                          <a:latin typeface="inter-regular"/>
                        </a:rPr>
                        <a:t>333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Stephan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23786124"/>
                  </a:ext>
                </a:extLst>
              </a:tr>
              <a:tr h="0">
                <a:tc>
                  <a:txBody>
                    <a:bodyPr/>
                    <a:lstStyle/>
                    <a:p>
                      <a:pPr algn="just" fontAlgn="t"/>
                      <a:r>
                        <a:rPr lang="en-IN">
                          <a:solidFill>
                            <a:srgbClr val="333333"/>
                          </a:solidFill>
                          <a:effectLst/>
                          <a:latin typeface="inter-regular"/>
                        </a:rPr>
                        <a:t>444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Lan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68486635"/>
                  </a:ext>
                </a:extLst>
              </a:tr>
              <a:tr h="0">
                <a:tc>
                  <a:txBody>
                    <a:bodyPr/>
                    <a:lstStyle/>
                    <a:p>
                      <a:pPr algn="just" fontAlgn="t"/>
                      <a:r>
                        <a:rPr lang="en-IN">
                          <a:solidFill>
                            <a:srgbClr val="333333"/>
                          </a:solidFill>
                          <a:effectLst/>
                          <a:latin typeface="inter-regular"/>
                        </a:rPr>
                        <a:t>555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Katharine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48984159"/>
                  </a:ext>
                </a:extLst>
              </a:tr>
              <a:tr h="0">
                <a:tc>
                  <a:txBody>
                    <a:bodyPr/>
                    <a:lstStyle/>
                    <a:p>
                      <a:pPr algn="just" fontAlgn="t"/>
                      <a:r>
                        <a:rPr lang="en-IN">
                          <a:solidFill>
                            <a:srgbClr val="333333"/>
                          </a:solidFill>
                          <a:effectLst/>
                          <a:latin typeface="inter-regular"/>
                        </a:rPr>
                        <a:t>666</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John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76961384"/>
                  </a:ext>
                </a:extLst>
              </a:tr>
            </a:tbl>
          </a:graphicData>
        </a:graphic>
      </p:graphicFrame>
    </p:spTree>
    <p:extLst>
      <p:ext uri="{BB962C8B-B14F-4D97-AF65-F5344CB8AC3E}">
        <p14:creationId xmlns:p14="http://schemas.microsoft.com/office/powerpoint/2010/main" val="103008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A532-08B3-EF70-5268-8E97761608BC}"/>
              </a:ext>
            </a:extLst>
          </p:cNvPr>
          <p:cNvSpPr>
            <a:spLocks noGrp="1"/>
          </p:cNvSpPr>
          <p:nvPr>
            <p:ph type="title"/>
          </p:nvPr>
        </p:nvSpPr>
        <p:spPr/>
        <p:txBody>
          <a:bodyPr>
            <a:normAutofit/>
          </a:bodyPr>
          <a:lstStyle/>
          <a:p>
            <a:r>
              <a:rPr lang="en-IN" b="0" i="0" dirty="0">
                <a:solidFill>
                  <a:srgbClr val="610B38"/>
                </a:solidFill>
                <a:effectLst/>
                <a:latin typeface="erdana"/>
              </a:rPr>
              <a:t>Types of Functional dependency</a:t>
            </a:r>
            <a:endParaRPr lang="en-US" dirty="0"/>
          </a:p>
        </p:txBody>
      </p:sp>
      <p:pic>
        <p:nvPicPr>
          <p:cNvPr id="5" name="Content Placeholder 4">
            <a:extLst>
              <a:ext uri="{FF2B5EF4-FFF2-40B4-BE49-F238E27FC236}">
                <a16:creationId xmlns:a16="http://schemas.microsoft.com/office/drawing/2014/main" id="{2E660F9A-D2DE-FD09-4B6D-86D767194B78}"/>
              </a:ext>
            </a:extLst>
          </p:cNvPr>
          <p:cNvPicPr>
            <a:picLocks noGrp="1" noChangeAspect="1"/>
          </p:cNvPicPr>
          <p:nvPr>
            <p:ph idx="1"/>
          </p:nvPr>
        </p:nvPicPr>
        <p:blipFill>
          <a:blip r:embed="rId2"/>
          <a:stretch>
            <a:fillRect/>
          </a:stretch>
        </p:blipFill>
        <p:spPr>
          <a:xfrm>
            <a:off x="2244436" y="1591785"/>
            <a:ext cx="7315200" cy="4576333"/>
          </a:xfrm>
        </p:spPr>
      </p:pic>
    </p:spTree>
    <p:extLst>
      <p:ext uri="{BB962C8B-B14F-4D97-AF65-F5344CB8AC3E}">
        <p14:creationId xmlns:p14="http://schemas.microsoft.com/office/powerpoint/2010/main" val="1229769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8D1A8-E452-4DFF-C32B-89D152E57198}"/>
              </a:ext>
            </a:extLst>
          </p:cNvPr>
          <p:cNvSpPr>
            <a:spLocks noGrp="1"/>
          </p:cNvSpPr>
          <p:nvPr>
            <p:ph type="title"/>
          </p:nvPr>
        </p:nvSpPr>
        <p:spPr/>
        <p:txBody>
          <a:bodyPr/>
          <a:lstStyle/>
          <a:p>
            <a:r>
              <a:rPr lang="en-IN" b="1" i="0" dirty="0">
                <a:solidFill>
                  <a:srgbClr val="333333"/>
                </a:solidFill>
                <a:effectLst/>
                <a:latin typeface="inter-bold"/>
              </a:rPr>
              <a:t>EMPLOYEE_ZIP table:</a:t>
            </a:r>
            <a:endParaRPr lang="en-US" dirty="0"/>
          </a:p>
        </p:txBody>
      </p:sp>
      <p:graphicFrame>
        <p:nvGraphicFramePr>
          <p:cNvPr id="4" name="Content Placeholder 3">
            <a:extLst>
              <a:ext uri="{FF2B5EF4-FFF2-40B4-BE49-F238E27FC236}">
                <a16:creationId xmlns:a16="http://schemas.microsoft.com/office/drawing/2014/main" id="{386D9B59-1E0B-F2AD-F80F-944AFC198EC0}"/>
              </a:ext>
            </a:extLst>
          </p:cNvPr>
          <p:cNvGraphicFramePr>
            <a:graphicFrameLocks noGrp="1"/>
          </p:cNvGraphicFramePr>
          <p:nvPr>
            <p:ph idx="1"/>
          </p:nvPr>
        </p:nvGraphicFramePr>
        <p:xfrm>
          <a:off x="2524125" y="2683034"/>
          <a:ext cx="7143750" cy="2636520"/>
        </p:xfrm>
        <a:graphic>
          <a:graphicData uri="http://schemas.openxmlformats.org/drawingml/2006/table">
            <a:tbl>
              <a:tblPr/>
              <a:tblGrid>
                <a:gridCol w="2381250">
                  <a:extLst>
                    <a:ext uri="{9D8B030D-6E8A-4147-A177-3AD203B41FA5}">
                      <a16:colId xmlns:a16="http://schemas.microsoft.com/office/drawing/2014/main" val="1350628918"/>
                    </a:ext>
                  </a:extLst>
                </a:gridCol>
                <a:gridCol w="2381250">
                  <a:extLst>
                    <a:ext uri="{9D8B030D-6E8A-4147-A177-3AD203B41FA5}">
                      <a16:colId xmlns:a16="http://schemas.microsoft.com/office/drawing/2014/main" val="3882832853"/>
                    </a:ext>
                  </a:extLst>
                </a:gridCol>
                <a:gridCol w="2381250">
                  <a:extLst>
                    <a:ext uri="{9D8B030D-6E8A-4147-A177-3AD203B41FA5}">
                      <a16:colId xmlns:a16="http://schemas.microsoft.com/office/drawing/2014/main" val="879592147"/>
                    </a:ext>
                  </a:extLst>
                </a:gridCol>
              </a:tblGrid>
              <a:tr h="0">
                <a:tc>
                  <a:txBody>
                    <a:bodyPr/>
                    <a:lstStyle/>
                    <a:p>
                      <a:pPr algn="l" fontAlgn="t"/>
                      <a:r>
                        <a:rPr lang="en-IN">
                          <a:solidFill>
                            <a:srgbClr val="000000"/>
                          </a:solidFill>
                          <a:effectLst/>
                          <a:latin typeface="times new roman" panose="02020603050405020304" pitchFamily="18" charset="0"/>
                        </a:rPr>
                        <a:t>EMP_ZIP</a:t>
                      </a:r>
                    </a:p>
                  </a:txBody>
                  <a:tcPr marL="114300" marR="114300" marT="114300" marB="114300">
                    <a:lnL w="9525" cap="flat" cmpd="sng" algn="ctr">
                      <a:solidFill>
                        <a:srgbClr val="901D39"/>
                      </a:solidFill>
                      <a:prstDash val="solid"/>
                      <a:round/>
                      <a:headEnd type="none" w="med" len="med"/>
                      <a:tailEnd type="none" w="med" len="med"/>
                    </a:lnL>
                    <a:lnR w="9525" cap="flat" cmpd="sng" algn="ctr">
                      <a:solidFill>
                        <a:srgbClr val="901D39"/>
                      </a:solidFill>
                      <a:prstDash val="solid"/>
                      <a:round/>
                      <a:headEnd type="none" w="med" len="med"/>
                      <a:tailEnd type="none" w="med" len="med"/>
                    </a:lnR>
                    <a:lnT w="9525" cap="flat" cmpd="sng" algn="ctr">
                      <a:solidFill>
                        <a:srgbClr val="901D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EMP_STATE</a:t>
                      </a:r>
                    </a:p>
                  </a:txBody>
                  <a:tcPr marL="114300" marR="114300" marT="114300" marB="114300">
                    <a:lnL w="9525" cap="flat" cmpd="sng" algn="ctr">
                      <a:solidFill>
                        <a:srgbClr val="901D39"/>
                      </a:solidFill>
                      <a:prstDash val="solid"/>
                      <a:round/>
                      <a:headEnd type="none" w="med" len="med"/>
                      <a:tailEnd type="none" w="med" len="med"/>
                    </a:lnL>
                    <a:lnR w="9525" cap="flat" cmpd="sng" algn="ctr">
                      <a:solidFill>
                        <a:srgbClr val="901D39"/>
                      </a:solidFill>
                      <a:prstDash val="solid"/>
                      <a:round/>
                      <a:headEnd type="none" w="med" len="med"/>
                      <a:tailEnd type="none" w="med" len="med"/>
                    </a:lnR>
                    <a:lnT w="9525" cap="flat" cmpd="sng" algn="ctr">
                      <a:solidFill>
                        <a:srgbClr val="901D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EMP_CITY</a:t>
                      </a:r>
                    </a:p>
                  </a:txBody>
                  <a:tcPr marL="114300" marR="114300" marT="114300" marB="114300">
                    <a:lnL w="9525" cap="flat" cmpd="sng" algn="ctr">
                      <a:solidFill>
                        <a:srgbClr val="901D39"/>
                      </a:solidFill>
                      <a:prstDash val="solid"/>
                      <a:round/>
                      <a:headEnd type="none" w="med" len="med"/>
                      <a:tailEnd type="none" w="med" len="med"/>
                    </a:lnL>
                    <a:lnR w="9525" cap="flat" cmpd="sng" algn="ctr">
                      <a:solidFill>
                        <a:srgbClr val="901D39"/>
                      </a:solidFill>
                      <a:prstDash val="solid"/>
                      <a:round/>
                      <a:headEnd type="none" w="med" len="med"/>
                      <a:tailEnd type="none" w="med" len="med"/>
                    </a:lnR>
                    <a:lnT w="9525" cap="flat" cmpd="sng" algn="ctr">
                      <a:solidFill>
                        <a:srgbClr val="901D3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647375922"/>
                  </a:ext>
                </a:extLst>
              </a:tr>
              <a:tr h="0">
                <a:tc>
                  <a:txBody>
                    <a:bodyPr/>
                    <a:lstStyle/>
                    <a:p>
                      <a:pPr algn="just" fontAlgn="t"/>
                      <a:r>
                        <a:rPr lang="en-IN">
                          <a:solidFill>
                            <a:srgbClr val="333333"/>
                          </a:solidFill>
                          <a:effectLst/>
                          <a:latin typeface="inter-regular"/>
                        </a:rPr>
                        <a:t>201010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Noida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523142081"/>
                  </a:ext>
                </a:extLst>
              </a:tr>
              <a:tr h="0">
                <a:tc>
                  <a:txBody>
                    <a:bodyPr/>
                    <a:lstStyle/>
                    <a:p>
                      <a:pPr algn="just" fontAlgn="t"/>
                      <a:r>
                        <a:rPr lang="en-IN">
                          <a:solidFill>
                            <a:srgbClr val="333333"/>
                          </a:solidFill>
                          <a:effectLst/>
                          <a:latin typeface="inter-regular"/>
                        </a:rPr>
                        <a:t>02228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Boston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19847930"/>
                  </a:ext>
                </a:extLst>
              </a:tr>
              <a:tr h="0">
                <a:tc>
                  <a:txBody>
                    <a:bodyPr/>
                    <a:lstStyle/>
                    <a:p>
                      <a:pPr algn="just" fontAlgn="t"/>
                      <a:r>
                        <a:rPr lang="en-IN">
                          <a:solidFill>
                            <a:srgbClr val="333333"/>
                          </a:solidFill>
                          <a:effectLst/>
                          <a:latin typeface="inter-regular"/>
                        </a:rPr>
                        <a:t>60007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Chicago</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66172291"/>
                  </a:ext>
                </a:extLst>
              </a:tr>
              <a:tr h="0">
                <a:tc>
                  <a:txBody>
                    <a:bodyPr/>
                    <a:lstStyle/>
                    <a:p>
                      <a:pPr algn="just" fontAlgn="t"/>
                      <a:r>
                        <a:rPr lang="en-IN">
                          <a:solidFill>
                            <a:srgbClr val="333333"/>
                          </a:solidFill>
                          <a:effectLst/>
                          <a:latin typeface="inter-regular"/>
                        </a:rPr>
                        <a:t>06389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Norwich</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82663104"/>
                  </a:ext>
                </a:extLst>
              </a:tr>
              <a:tr h="0">
                <a:tc>
                  <a:txBody>
                    <a:bodyPr/>
                    <a:lstStyle/>
                    <a:p>
                      <a:pPr algn="just" fontAlgn="t"/>
                      <a:r>
                        <a:rPr lang="en-IN">
                          <a:solidFill>
                            <a:srgbClr val="333333"/>
                          </a:solidFill>
                          <a:effectLst/>
                          <a:latin typeface="inter-regular"/>
                        </a:rPr>
                        <a:t>462007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MP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Bhopal</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15366470"/>
                  </a:ext>
                </a:extLst>
              </a:tr>
            </a:tbl>
          </a:graphicData>
        </a:graphic>
      </p:graphicFrame>
    </p:spTree>
    <p:extLst>
      <p:ext uri="{BB962C8B-B14F-4D97-AF65-F5344CB8AC3E}">
        <p14:creationId xmlns:p14="http://schemas.microsoft.com/office/powerpoint/2010/main" val="2351332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4949C-EE75-FBA3-D17D-C5AB8DA6C519}"/>
              </a:ext>
            </a:extLst>
          </p:cNvPr>
          <p:cNvSpPr>
            <a:spLocks noGrp="1"/>
          </p:cNvSpPr>
          <p:nvPr>
            <p:ph type="title"/>
          </p:nvPr>
        </p:nvSpPr>
        <p:spPr/>
        <p:txBody>
          <a:bodyPr>
            <a:normAutofit/>
          </a:bodyPr>
          <a:lstStyle/>
          <a:p>
            <a:r>
              <a:rPr lang="en-IN" b="0" i="0" dirty="0">
                <a:solidFill>
                  <a:srgbClr val="610B38"/>
                </a:solidFill>
                <a:effectLst/>
                <a:latin typeface="erdana"/>
              </a:rPr>
              <a:t>Boyce Codd normal form (BCNF)</a:t>
            </a:r>
            <a:endParaRPr lang="en-US" dirty="0"/>
          </a:p>
        </p:txBody>
      </p:sp>
      <p:sp>
        <p:nvSpPr>
          <p:cNvPr id="3" name="Content Placeholder 2">
            <a:extLst>
              <a:ext uri="{FF2B5EF4-FFF2-40B4-BE49-F238E27FC236}">
                <a16:creationId xmlns:a16="http://schemas.microsoft.com/office/drawing/2014/main" id="{C1B04A18-941E-BF68-222F-9C19F9FABBB8}"/>
              </a:ext>
            </a:extLst>
          </p:cNvPr>
          <p:cNvSpPr>
            <a:spLocks noGrp="1"/>
          </p:cNvSpPr>
          <p:nvPr>
            <p:ph idx="1"/>
          </p:nvPr>
        </p:nvSpPr>
        <p:spPr/>
        <p:txBody>
          <a:bodyPr/>
          <a:lstStyle/>
          <a:p>
            <a:pPr algn="just">
              <a:buFont typeface="Arial" panose="020B0604020202020204" pitchFamily="34" charset="0"/>
              <a:buChar char="•"/>
            </a:pPr>
            <a:r>
              <a:rPr lang="en-IN" b="0" i="0" dirty="0">
                <a:solidFill>
                  <a:srgbClr val="000000"/>
                </a:solidFill>
                <a:effectLst/>
                <a:latin typeface="inter-regular"/>
              </a:rPr>
              <a:t>BCNF is the advance version of 3NF. It is stricter than 3NF.</a:t>
            </a:r>
          </a:p>
          <a:p>
            <a:pPr algn="just">
              <a:buFont typeface="Arial" panose="020B0604020202020204" pitchFamily="34" charset="0"/>
              <a:buChar char="•"/>
            </a:pPr>
            <a:r>
              <a:rPr lang="en-IN" b="0" i="0" dirty="0">
                <a:solidFill>
                  <a:srgbClr val="000000"/>
                </a:solidFill>
                <a:effectLst/>
                <a:latin typeface="inter-regular"/>
              </a:rPr>
              <a:t>A table is in BCNF if every functional dependency X → Y, X is the super key of the table.</a:t>
            </a:r>
          </a:p>
          <a:p>
            <a:pPr algn="just">
              <a:buFont typeface="Arial" panose="020B0604020202020204" pitchFamily="34" charset="0"/>
              <a:buChar char="•"/>
            </a:pPr>
            <a:r>
              <a:rPr lang="en-IN" b="0" i="0" dirty="0">
                <a:solidFill>
                  <a:srgbClr val="000000"/>
                </a:solidFill>
                <a:effectLst/>
                <a:latin typeface="inter-regular"/>
              </a:rPr>
              <a:t>For BCNF, the table should be in 3NF, and for every FD, LHS is super key.</a:t>
            </a:r>
          </a:p>
          <a:p>
            <a:pPr marL="0" indent="0" algn="just">
              <a:buNone/>
            </a:pPr>
            <a:r>
              <a:rPr lang="en-IN" b="1" i="0" dirty="0">
                <a:solidFill>
                  <a:srgbClr val="333333"/>
                </a:solidFill>
                <a:effectLst/>
                <a:latin typeface="inter-bold"/>
              </a:rPr>
              <a:t>	Example:</a:t>
            </a:r>
            <a:r>
              <a:rPr lang="en-IN" b="0" i="0" dirty="0">
                <a:solidFill>
                  <a:srgbClr val="333333"/>
                </a:solidFill>
                <a:effectLst/>
                <a:latin typeface="inter-regular"/>
              </a:rPr>
              <a:t> Let's assume there is a company where employees work in more than one department.</a:t>
            </a:r>
          </a:p>
          <a:p>
            <a:endParaRPr lang="en-US" dirty="0"/>
          </a:p>
        </p:txBody>
      </p:sp>
    </p:spTree>
    <p:extLst>
      <p:ext uri="{BB962C8B-B14F-4D97-AF65-F5344CB8AC3E}">
        <p14:creationId xmlns:p14="http://schemas.microsoft.com/office/powerpoint/2010/main" val="2117675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42938-FE69-BB25-5121-F2DF2BD8D683}"/>
              </a:ext>
            </a:extLst>
          </p:cNvPr>
          <p:cNvSpPr>
            <a:spLocks noGrp="1"/>
          </p:cNvSpPr>
          <p:nvPr>
            <p:ph type="title"/>
          </p:nvPr>
        </p:nvSpPr>
        <p:spPr/>
        <p:txBody>
          <a:bodyPr>
            <a:normAutofit/>
          </a:bodyPr>
          <a:lstStyle/>
          <a:p>
            <a:r>
              <a:rPr lang="en-IN" b="1" i="0" dirty="0">
                <a:solidFill>
                  <a:srgbClr val="333333"/>
                </a:solidFill>
                <a:effectLst/>
                <a:latin typeface="inter-bold"/>
              </a:rPr>
              <a:t>EMPLOYEE table:</a:t>
            </a:r>
            <a:endParaRPr lang="en-US" dirty="0"/>
          </a:p>
        </p:txBody>
      </p:sp>
      <p:graphicFrame>
        <p:nvGraphicFramePr>
          <p:cNvPr id="4" name="Content Placeholder 3">
            <a:extLst>
              <a:ext uri="{FF2B5EF4-FFF2-40B4-BE49-F238E27FC236}">
                <a16:creationId xmlns:a16="http://schemas.microsoft.com/office/drawing/2014/main" id="{118D989F-5FE6-789E-9532-8EB88DC010C2}"/>
              </a:ext>
            </a:extLst>
          </p:cNvPr>
          <p:cNvGraphicFramePr>
            <a:graphicFrameLocks noGrp="1"/>
          </p:cNvGraphicFramePr>
          <p:nvPr>
            <p:ph idx="1"/>
          </p:nvPr>
        </p:nvGraphicFramePr>
        <p:xfrm>
          <a:off x="2333625" y="2759234"/>
          <a:ext cx="7524750" cy="2484120"/>
        </p:xfrm>
        <a:graphic>
          <a:graphicData uri="http://schemas.openxmlformats.org/drawingml/2006/table">
            <a:tbl>
              <a:tblPr/>
              <a:tblGrid>
                <a:gridCol w="1504950">
                  <a:extLst>
                    <a:ext uri="{9D8B030D-6E8A-4147-A177-3AD203B41FA5}">
                      <a16:colId xmlns:a16="http://schemas.microsoft.com/office/drawing/2014/main" val="2486822947"/>
                    </a:ext>
                  </a:extLst>
                </a:gridCol>
                <a:gridCol w="1504950">
                  <a:extLst>
                    <a:ext uri="{9D8B030D-6E8A-4147-A177-3AD203B41FA5}">
                      <a16:colId xmlns:a16="http://schemas.microsoft.com/office/drawing/2014/main" val="1821917417"/>
                    </a:ext>
                  </a:extLst>
                </a:gridCol>
                <a:gridCol w="1504950">
                  <a:extLst>
                    <a:ext uri="{9D8B030D-6E8A-4147-A177-3AD203B41FA5}">
                      <a16:colId xmlns:a16="http://schemas.microsoft.com/office/drawing/2014/main" val="2062296770"/>
                    </a:ext>
                  </a:extLst>
                </a:gridCol>
                <a:gridCol w="1504950">
                  <a:extLst>
                    <a:ext uri="{9D8B030D-6E8A-4147-A177-3AD203B41FA5}">
                      <a16:colId xmlns:a16="http://schemas.microsoft.com/office/drawing/2014/main" val="254509746"/>
                    </a:ext>
                  </a:extLst>
                </a:gridCol>
                <a:gridCol w="1504950">
                  <a:extLst>
                    <a:ext uri="{9D8B030D-6E8A-4147-A177-3AD203B41FA5}">
                      <a16:colId xmlns:a16="http://schemas.microsoft.com/office/drawing/2014/main" val="4115397829"/>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L="114300" marR="114300" marT="114300" marB="114300">
                    <a:lnL w="9525" cap="flat" cmpd="sng" algn="ctr">
                      <a:solidFill>
                        <a:srgbClr val="403D27"/>
                      </a:solidFill>
                      <a:prstDash val="solid"/>
                      <a:round/>
                      <a:headEnd type="none" w="med" len="med"/>
                      <a:tailEnd type="none" w="med" len="med"/>
                    </a:lnL>
                    <a:lnR w="9525" cap="flat" cmpd="sng" algn="ctr">
                      <a:solidFill>
                        <a:srgbClr val="403D27"/>
                      </a:solidFill>
                      <a:prstDash val="solid"/>
                      <a:round/>
                      <a:headEnd type="none" w="med" len="med"/>
                      <a:tailEnd type="none" w="med" len="med"/>
                    </a:lnR>
                    <a:lnT w="9525" cap="flat" cmpd="sng" algn="ctr">
                      <a:solidFill>
                        <a:srgbClr val="403D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EMP_COUNTRY</a:t>
                      </a:r>
                    </a:p>
                  </a:txBody>
                  <a:tcPr marL="114300" marR="114300" marT="114300" marB="114300">
                    <a:lnL w="9525" cap="flat" cmpd="sng" algn="ctr">
                      <a:solidFill>
                        <a:srgbClr val="403D27"/>
                      </a:solidFill>
                      <a:prstDash val="solid"/>
                      <a:round/>
                      <a:headEnd type="none" w="med" len="med"/>
                      <a:tailEnd type="none" w="med" len="med"/>
                    </a:lnL>
                    <a:lnR w="9525" cap="flat" cmpd="sng" algn="ctr">
                      <a:solidFill>
                        <a:srgbClr val="403D27"/>
                      </a:solidFill>
                      <a:prstDash val="solid"/>
                      <a:round/>
                      <a:headEnd type="none" w="med" len="med"/>
                      <a:tailEnd type="none" w="med" len="med"/>
                    </a:lnR>
                    <a:lnT w="9525" cap="flat" cmpd="sng" algn="ctr">
                      <a:solidFill>
                        <a:srgbClr val="403D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a:t>
                      </a:r>
                    </a:p>
                  </a:txBody>
                  <a:tcPr marL="114300" marR="114300" marT="114300" marB="114300">
                    <a:lnL w="9525" cap="flat" cmpd="sng" algn="ctr">
                      <a:solidFill>
                        <a:srgbClr val="403D27"/>
                      </a:solidFill>
                      <a:prstDash val="solid"/>
                      <a:round/>
                      <a:headEnd type="none" w="med" len="med"/>
                      <a:tailEnd type="none" w="med" len="med"/>
                    </a:lnL>
                    <a:lnR w="9525" cap="flat" cmpd="sng" algn="ctr">
                      <a:solidFill>
                        <a:srgbClr val="403D27"/>
                      </a:solidFill>
                      <a:prstDash val="solid"/>
                      <a:round/>
                      <a:headEnd type="none" w="med" len="med"/>
                      <a:tailEnd type="none" w="med" len="med"/>
                    </a:lnR>
                    <a:lnT w="9525" cap="flat" cmpd="sng" algn="ctr">
                      <a:solidFill>
                        <a:srgbClr val="403D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DEPT_TYPE</a:t>
                      </a:r>
                    </a:p>
                  </a:txBody>
                  <a:tcPr marL="114300" marR="114300" marT="114300" marB="114300">
                    <a:lnL w="9525" cap="flat" cmpd="sng" algn="ctr">
                      <a:solidFill>
                        <a:srgbClr val="403D27"/>
                      </a:solidFill>
                      <a:prstDash val="solid"/>
                      <a:round/>
                      <a:headEnd type="none" w="med" len="med"/>
                      <a:tailEnd type="none" w="med" len="med"/>
                    </a:lnL>
                    <a:lnR w="9525" cap="flat" cmpd="sng" algn="ctr">
                      <a:solidFill>
                        <a:srgbClr val="403D27"/>
                      </a:solidFill>
                      <a:prstDash val="solid"/>
                      <a:round/>
                      <a:headEnd type="none" w="med" len="med"/>
                      <a:tailEnd type="none" w="med" len="med"/>
                    </a:lnR>
                    <a:lnT w="9525" cap="flat" cmpd="sng" algn="ctr">
                      <a:solidFill>
                        <a:srgbClr val="403D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EMP_DEPT_NO</a:t>
                      </a:r>
                    </a:p>
                  </a:txBody>
                  <a:tcPr marL="114300" marR="114300" marT="114300" marB="114300">
                    <a:lnL w="9525" cap="flat" cmpd="sng" algn="ctr">
                      <a:solidFill>
                        <a:srgbClr val="403D27"/>
                      </a:solidFill>
                      <a:prstDash val="solid"/>
                      <a:round/>
                      <a:headEnd type="none" w="med" len="med"/>
                      <a:tailEnd type="none" w="med" len="med"/>
                    </a:lnL>
                    <a:lnR w="9525" cap="flat" cmpd="sng" algn="ctr">
                      <a:solidFill>
                        <a:srgbClr val="403D27"/>
                      </a:solidFill>
                      <a:prstDash val="solid"/>
                      <a:round/>
                      <a:headEnd type="none" w="med" len="med"/>
                      <a:tailEnd type="none" w="med" len="med"/>
                    </a:lnR>
                    <a:lnT w="9525" cap="flat" cmpd="sng" algn="ctr">
                      <a:solidFill>
                        <a:srgbClr val="403D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23976833"/>
                  </a:ext>
                </a:extLst>
              </a:tr>
              <a:tr h="0">
                <a:tc>
                  <a:txBody>
                    <a:bodyPr/>
                    <a:lstStyle/>
                    <a:p>
                      <a:pPr algn="just" fontAlgn="t"/>
                      <a:r>
                        <a:rPr lang="en-IN">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31416782"/>
                  </a:ext>
                </a:extLst>
              </a:tr>
              <a:tr h="0">
                <a:tc>
                  <a:txBody>
                    <a:bodyPr/>
                    <a:lstStyle/>
                    <a:p>
                      <a:pPr algn="just" fontAlgn="t"/>
                      <a:r>
                        <a:rPr lang="en-IN">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92877628"/>
                  </a:ext>
                </a:extLst>
              </a:tr>
              <a:tr h="0">
                <a:tc>
                  <a:txBody>
                    <a:bodyPr/>
                    <a:lstStyle/>
                    <a:p>
                      <a:pPr algn="just" fontAlgn="t"/>
                      <a:r>
                        <a:rPr lang="en-IN">
                          <a:solidFill>
                            <a:srgbClr val="333333"/>
                          </a:solidFill>
                          <a:effectLst/>
                          <a:latin typeface="inter-regular"/>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12641163"/>
                  </a:ext>
                </a:extLst>
              </a:tr>
              <a:tr h="0">
                <a:tc>
                  <a:txBody>
                    <a:bodyPr/>
                    <a:lstStyle/>
                    <a:p>
                      <a:pPr algn="just" fontAlgn="t"/>
                      <a:r>
                        <a:rPr lang="en-IN">
                          <a:solidFill>
                            <a:srgbClr val="333333"/>
                          </a:solidFill>
                          <a:effectLst/>
                          <a:latin typeface="inter-regular"/>
                        </a:rPr>
                        <a:t>364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UK</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13561697"/>
                  </a:ext>
                </a:extLst>
              </a:tr>
            </a:tbl>
          </a:graphicData>
        </a:graphic>
      </p:graphicFrame>
    </p:spTree>
    <p:extLst>
      <p:ext uri="{BB962C8B-B14F-4D97-AF65-F5344CB8AC3E}">
        <p14:creationId xmlns:p14="http://schemas.microsoft.com/office/powerpoint/2010/main" val="491912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13C4-09D9-98F9-216D-A88611FEFC8A}"/>
              </a:ext>
            </a:extLst>
          </p:cNvPr>
          <p:cNvSpPr>
            <a:spLocks noGrp="1"/>
          </p:cNvSpPr>
          <p:nvPr>
            <p:ph type="title"/>
          </p:nvPr>
        </p:nvSpPr>
        <p:spPr/>
        <p:txBody>
          <a:bodyPr>
            <a:normAutofit/>
          </a:bodyPr>
          <a:lstStyle/>
          <a:p>
            <a:r>
              <a:rPr lang="en-IN" b="1" i="0" dirty="0">
                <a:solidFill>
                  <a:srgbClr val="333333"/>
                </a:solidFill>
                <a:effectLst/>
                <a:latin typeface="inter-bold"/>
              </a:rPr>
              <a:t>EMP_COUNTRY table:</a:t>
            </a:r>
            <a:endParaRPr lang="en-US" dirty="0"/>
          </a:p>
        </p:txBody>
      </p:sp>
      <p:graphicFrame>
        <p:nvGraphicFramePr>
          <p:cNvPr id="4" name="Content Placeholder 3">
            <a:extLst>
              <a:ext uri="{FF2B5EF4-FFF2-40B4-BE49-F238E27FC236}">
                <a16:creationId xmlns:a16="http://schemas.microsoft.com/office/drawing/2014/main" id="{C8164BB6-CEF2-CBA6-E524-AB213DBDA899}"/>
              </a:ext>
            </a:extLst>
          </p:cNvPr>
          <p:cNvGraphicFramePr>
            <a:graphicFrameLocks noGrp="1"/>
          </p:cNvGraphicFramePr>
          <p:nvPr>
            <p:ph idx="1"/>
          </p:nvPr>
        </p:nvGraphicFramePr>
        <p:xfrm>
          <a:off x="2333625" y="3323114"/>
          <a:ext cx="7524750" cy="1356360"/>
        </p:xfrm>
        <a:graphic>
          <a:graphicData uri="http://schemas.openxmlformats.org/drawingml/2006/table">
            <a:tbl>
              <a:tblPr/>
              <a:tblGrid>
                <a:gridCol w="3762375">
                  <a:extLst>
                    <a:ext uri="{9D8B030D-6E8A-4147-A177-3AD203B41FA5}">
                      <a16:colId xmlns:a16="http://schemas.microsoft.com/office/drawing/2014/main" val="1481308903"/>
                    </a:ext>
                  </a:extLst>
                </a:gridCol>
                <a:gridCol w="3762375">
                  <a:extLst>
                    <a:ext uri="{9D8B030D-6E8A-4147-A177-3AD203B41FA5}">
                      <a16:colId xmlns:a16="http://schemas.microsoft.com/office/drawing/2014/main" val="2817338739"/>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L="114300" marR="114300" marT="114300" marB="114300">
                    <a:lnL w="9525" cap="flat" cmpd="sng" algn="ctr">
                      <a:solidFill>
                        <a:srgbClr val="409C38"/>
                      </a:solidFill>
                      <a:prstDash val="solid"/>
                      <a:round/>
                      <a:headEnd type="none" w="med" len="med"/>
                      <a:tailEnd type="none" w="med" len="med"/>
                    </a:lnL>
                    <a:lnR w="9525" cap="flat" cmpd="sng" algn="ctr">
                      <a:solidFill>
                        <a:srgbClr val="409C38"/>
                      </a:solidFill>
                      <a:prstDash val="solid"/>
                      <a:round/>
                      <a:headEnd type="none" w="med" len="med"/>
                      <a:tailEnd type="none" w="med" len="med"/>
                    </a:lnR>
                    <a:lnT w="9525" cap="flat" cmpd="sng" algn="ctr">
                      <a:solidFill>
                        <a:srgbClr val="409C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EMP_COUNTRY</a:t>
                      </a:r>
                    </a:p>
                  </a:txBody>
                  <a:tcPr marL="114300" marR="114300" marT="114300" marB="114300">
                    <a:lnL w="9525" cap="flat" cmpd="sng" algn="ctr">
                      <a:solidFill>
                        <a:srgbClr val="409C38"/>
                      </a:solidFill>
                      <a:prstDash val="solid"/>
                      <a:round/>
                      <a:headEnd type="none" w="med" len="med"/>
                      <a:tailEnd type="none" w="med" len="med"/>
                    </a:lnL>
                    <a:lnR w="9525" cap="flat" cmpd="sng" algn="ctr">
                      <a:solidFill>
                        <a:srgbClr val="409C38"/>
                      </a:solidFill>
                      <a:prstDash val="solid"/>
                      <a:round/>
                      <a:headEnd type="none" w="med" len="med"/>
                      <a:tailEnd type="none" w="med" len="med"/>
                    </a:lnR>
                    <a:lnT w="9525" cap="flat" cmpd="sng" algn="ctr">
                      <a:solidFill>
                        <a:srgbClr val="409C38"/>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109776037"/>
                  </a:ext>
                </a:extLst>
              </a:tr>
              <a:tr h="0">
                <a:tc>
                  <a:txBody>
                    <a:bodyPr/>
                    <a:lstStyle/>
                    <a:p>
                      <a:pPr algn="just" fontAlgn="t"/>
                      <a:r>
                        <a:rPr lang="en-IN">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43220453"/>
                  </a:ext>
                </a:extLst>
              </a:tr>
              <a:tr h="0">
                <a:tc>
                  <a:txBody>
                    <a:bodyPr/>
                    <a:lstStyle/>
                    <a:p>
                      <a:pPr algn="just" fontAlgn="t"/>
                      <a:r>
                        <a:rPr lang="en-IN">
                          <a:solidFill>
                            <a:srgbClr val="333333"/>
                          </a:solidFill>
                          <a:effectLst/>
                          <a:latin typeface="inter-regular"/>
                        </a:rPr>
                        <a:t>264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India</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9995579"/>
                  </a:ext>
                </a:extLst>
              </a:tr>
            </a:tbl>
          </a:graphicData>
        </a:graphic>
      </p:graphicFrame>
    </p:spTree>
    <p:extLst>
      <p:ext uri="{BB962C8B-B14F-4D97-AF65-F5344CB8AC3E}">
        <p14:creationId xmlns:p14="http://schemas.microsoft.com/office/powerpoint/2010/main" val="1669753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9ADDE-5F7D-F815-698E-2542990CE930}"/>
              </a:ext>
            </a:extLst>
          </p:cNvPr>
          <p:cNvSpPr>
            <a:spLocks noGrp="1"/>
          </p:cNvSpPr>
          <p:nvPr>
            <p:ph type="title"/>
          </p:nvPr>
        </p:nvSpPr>
        <p:spPr/>
        <p:txBody>
          <a:bodyPr>
            <a:normAutofit/>
          </a:bodyPr>
          <a:lstStyle/>
          <a:p>
            <a:r>
              <a:rPr lang="en-IN" b="1" i="0" dirty="0">
                <a:solidFill>
                  <a:srgbClr val="333333"/>
                </a:solidFill>
                <a:effectLst/>
                <a:latin typeface="inter-bold"/>
              </a:rPr>
              <a:t>EMP_DEPT table:</a:t>
            </a:r>
            <a:endParaRPr lang="en-US" dirty="0"/>
          </a:p>
        </p:txBody>
      </p:sp>
      <p:graphicFrame>
        <p:nvGraphicFramePr>
          <p:cNvPr id="4" name="Content Placeholder 3">
            <a:extLst>
              <a:ext uri="{FF2B5EF4-FFF2-40B4-BE49-F238E27FC236}">
                <a16:creationId xmlns:a16="http://schemas.microsoft.com/office/drawing/2014/main" id="{255A34C5-DA20-697F-C729-8D7F5828D80F}"/>
              </a:ext>
            </a:extLst>
          </p:cNvPr>
          <p:cNvGraphicFramePr>
            <a:graphicFrameLocks noGrp="1"/>
          </p:cNvGraphicFramePr>
          <p:nvPr>
            <p:ph idx="1"/>
          </p:nvPr>
        </p:nvGraphicFramePr>
        <p:xfrm>
          <a:off x="2333625" y="2896394"/>
          <a:ext cx="7524750" cy="2209800"/>
        </p:xfrm>
        <a:graphic>
          <a:graphicData uri="http://schemas.openxmlformats.org/drawingml/2006/table">
            <a:tbl>
              <a:tblPr/>
              <a:tblGrid>
                <a:gridCol w="2508250">
                  <a:extLst>
                    <a:ext uri="{9D8B030D-6E8A-4147-A177-3AD203B41FA5}">
                      <a16:colId xmlns:a16="http://schemas.microsoft.com/office/drawing/2014/main" val="106187222"/>
                    </a:ext>
                  </a:extLst>
                </a:gridCol>
                <a:gridCol w="2508250">
                  <a:extLst>
                    <a:ext uri="{9D8B030D-6E8A-4147-A177-3AD203B41FA5}">
                      <a16:colId xmlns:a16="http://schemas.microsoft.com/office/drawing/2014/main" val="1105231797"/>
                    </a:ext>
                  </a:extLst>
                </a:gridCol>
                <a:gridCol w="2508250">
                  <a:extLst>
                    <a:ext uri="{9D8B030D-6E8A-4147-A177-3AD203B41FA5}">
                      <a16:colId xmlns:a16="http://schemas.microsoft.com/office/drawing/2014/main" val="2832573207"/>
                    </a:ext>
                  </a:extLst>
                </a:gridCol>
              </a:tblGrid>
              <a:tr h="0">
                <a:tc>
                  <a:txBody>
                    <a:bodyPr/>
                    <a:lstStyle/>
                    <a:p>
                      <a:pPr algn="l" fontAlgn="t"/>
                      <a:r>
                        <a:rPr lang="en-IN">
                          <a:solidFill>
                            <a:srgbClr val="000000"/>
                          </a:solidFill>
                          <a:effectLst/>
                          <a:latin typeface="times new roman" panose="02020603050405020304" pitchFamily="18" charset="0"/>
                        </a:rPr>
                        <a:t>EMP_DEPT</a:t>
                      </a:r>
                    </a:p>
                  </a:txBody>
                  <a:tcPr marL="114300" marR="114300" marT="114300" marB="114300">
                    <a:lnL w="9525" cap="flat" cmpd="sng" algn="ctr">
                      <a:solidFill>
                        <a:srgbClr val="40F127"/>
                      </a:solidFill>
                      <a:prstDash val="solid"/>
                      <a:round/>
                      <a:headEnd type="none" w="med" len="med"/>
                      <a:tailEnd type="none" w="med" len="med"/>
                    </a:lnL>
                    <a:lnR w="9525" cap="flat" cmpd="sng" algn="ctr">
                      <a:solidFill>
                        <a:srgbClr val="40F127"/>
                      </a:solidFill>
                      <a:prstDash val="solid"/>
                      <a:round/>
                      <a:headEnd type="none" w="med" len="med"/>
                      <a:tailEnd type="none" w="med" len="med"/>
                    </a:lnR>
                    <a:lnT w="9525" cap="flat" cmpd="sng" algn="ctr">
                      <a:solidFill>
                        <a:srgbClr val="40F1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DEPT_TYPE</a:t>
                      </a:r>
                    </a:p>
                  </a:txBody>
                  <a:tcPr marL="114300" marR="114300" marT="114300" marB="114300">
                    <a:lnL w="9525" cap="flat" cmpd="sng" algn="ctr">
                      <a:solidFill>
                        <a:srgbClr val="40F127"/>
                      </a:solidFill>
                      <a:prstDash val="solid"/>
                      <a:round/>
                      <a:headEnd type="none" w="med" len="med"/>
                      <a:tailEnd type="none" w="med" len="med"/>
                    </a:lnL>
                    <a:lnR w="9525" cap="flat" cmpd="sng" algn="ctr">
                      <a:solidFill>
                        <a:srgbClr val="40F127"/>
                      </a:solidFill>
                      <a:prstDash val="solid"/>
                      <a:round/>
                      <a:headEnd type="none" w="med" len="med"/>
                      <a:tailEnd type="none" w="med" len="med"/>
                    </a:lnR>
                    <a:lnT w="9525" cap="flat" cmpd="sng" algn="ctr">
                      <a:solidFill>
                        <a:srgbClr val="40F1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EMP_DEPT_NO</a:t>
                      </a:r>
                    </a:p>
                  </a:txBody>
                  <a:tcPr marL="114300" marR="114300" marT="114300" marB="114300">
                    <a:lnL w="9525" cap="flat" cmpd="sng" algn="ctr">
                      <a:solidFill>
                        <a:srgbClr val="40F127"/>
                      </a:solidFill>
                      <a:prstDash val="solid"/>
                      <a:round/>
                      <a:headEnd type="none" w="med" len="med"/>
                      <a:tailEnd type="none" w="med" len="med"/>
                    </a:lnL>
                    <a:lnR w="9525" cap="flat" cmpd="sng" algn="ctr">
                      <a:solidFill>
                        <a:srgbClr val="40F127"/>
                      </a:solidFill>
                      <a:prstDash val="solid"/>
                      <a:round/>
                      <a:headEnd type="none" w="med" len="med"/>
                      <a:tailEnd type="none" w="med" len="med"/>
                    </a:lnR>
                    <a:lnT w="9525" cap="flat" cmpd="sng" algn="ctr">
                      <a:solidFill>
                        <a:srgbClr val="40F127"/>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704731293"/>
                  </a:ext>
                </a:extLst>
              </a:tr>
              <a:tr h="0">
                <a:tc>
                  <a:txBody>
                    <a:bodyPr/>
                    <a:lstStyle/>
                    <a:p>
                      <a:pPr algn="just" fontAlgn="t"/>
                      <a:r>
                        <a:rPr lang="en-IN">
                          <a:solidFill>
                            <a:srgbClr val="333333"/>
                          </a:solidFill>
                          <a:effectLst/>
                          <a:latin typeface="inter-regular"/>
                        </a:rPr>
                        <a:t>Designing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08564610"/>
                  </a:ext>
                </a:extLst>
              </a:tr>
              <a:tr h="0">
                <a:tc>
                  <a:txBody>
                    <a:bodyPr/>
                    <a:lstStyle/>
                    <a:p>
                      <a:pPr algn="just" fontAlgn="t"/>
                      <a:r>
                        <a:rPr lang="en-IN">
                          <a:solidFill>
                            <a:srgbClr val="333333"/>
                          </a:solidFill>
                          <a:effectLst/>
                          <a:latin typeface="inter-regular"/>
                        </a:rPr>
                        <a:t>Testing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59212389"/>
                  </a:ext>
                </a:extLst>
              </a:tr>
              <a:tr h="0">
                <a:tc>
                  <a:txBody>
                    <a:bodyPr/>
                    <a:lstStyle/>
                    <a:p>
                      <a:pPr algn="just" fontAlgn="t"/>
                      <a:r>
                        <a:rPr lang="en-IN">
                          <a:solidFill>
                            <a:srgbClr val="333333"/>
                          </a:solidFill>
                          <a:effectLst/>
                          <a:latin typeface="inter-regular"/>
                        </a:rPr>
                        <a:t>Stores</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23689114"/>
                  </a:ext>
                </a:extLst>
              </a:tr>
              <a:tr h="0">
                <a:tc>
                  <a:txBody>
                    <a:bodyPr/>
                    <a:lstStyle/>
                    <a:p>
                      <a:pPr algn="just" fontAlgn="t"/>
                      <a:r>
                        <a:rPr lang="en-IN">
                          <a:solidFill>
                            <a:srgbClr val="333333"/>
                          </a:solidFill>
                          <a:effectLst/>
                          <a:latin typeface="inter-regular"/>
                        </a:rPr>
                        <a:t>Developing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05553646"/>
                  </a:ext>
                </a:extLst>
              </a:tr>
            </a:tbl>
          </a:graphicData>
        </a:graphic>
      </p:graphicFrame>
    </p:spTree>
    <p:extLst>
      <p:ext uri="{BB962C8B-B14F-4D97-AF65-F5344CB8AC3E}">
        <p14:creationId xmlns:p14="http://schemas.microsoft.com/office/powerpoint/2010/main" val="279600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4E3E-F2F4-065B-1E0A-A4E68A545639}"/>
              </a:ext>
            </a:extLst>
          </p:cNvPr>
          <p:cNvSpPr>
            <a:spLocks noGrp="1"/>
          </p:cNvSpPr>
          <p:nvPr>
            <p:ph type="title"/>
          </p:nvPr>
        </p:nvSpPr>
        <p:spPr/>
        <p:txBody>
          <a:bodyPr>
            <a:normAutofit/>
          </a:bodyPr>
          <a:lstStyle/>
          <a:p>
            <a:r>
              <a:rPr lang="en-IN" b="1" i="0" dirty="0">
                <a:solidFill>
                  <a:srgbClr val="333333"/>
                </a:solidFill>
                <a:effectLst/>
                <a:latin typeface="inter-bold"/>
              </a:rPr>
              <a:t>EMP_DEPT_MAPPING table:</a:t>
            </a:r>
            <a:endParaRPr lang="en-US" dirty="0"/>
          </a:p>
        </p:txBody>
      </p:sp>
      <p:graphicFrame>
        <p:nvGraphicFramePr>
          <p:cNvPr id="4" name="Content Placeholder 3">
            <a:extLst>
              <a:ext uri="{FF2B5EF4-FFF2-40B4-BE49-F238E27FC236}">
                <a16:creationId xmlns:a16="http://schemas.microsoft.com/office/drawing/2014/main" id="{AB8FE272-FA3C-E6A7-D40D-3BDC66F3FD87}"/>
              </a:ext>
            </a:extLst>
          </p:cNvPr>
          <p:cNvGraphicFramePr>
            <a:graphicFrameLocks noGrp="1"/>
          </p:cNvGraphicFramePr>
          <p:nvPr>
            <p:ph idx="1"/>
          </p:nvPr>
        </p:nvGraphicFramePr>
        <p:xfrm>
          <a:off x="2333625" y="2896394"/>
          <a:ext cx="7524750" cy="2209800"/>
        </p:xfrm>
        <a:graphic>
          <a:graphicData uri="http://schemas.openxmlformats.org/drawingml/2006/table">
            <a:tbl>
              <a:tblPr/>
              <a:tblGrid>
                <a:gridCol w="3762375">
                  <a:extLst>
                    <a:ext uri="{9D8B030D-6E8A-4147-A177-3AD203B41FA5}">
                      <a16:colId xmlns:a16="http://schemas.microsoft.com/office/drawing/2014/main" val="1558775238"/>
                    </a:ext>
                  </a:extLst>
                </a:gridCol>
                <a:gridCol w="3762375">
                  <a:extLst>
                    <a:ext uri="{9D8B030D-6E8A-4147-A177-3AD203B41FA5}">
                      <a16:colId xmlns:a16="http://schemas.microsoft.com/office/drawing/2014/main" val="2356535330"/>
                    </a:ext>
                  </a:extLst>
                </a:gridCol>
              </a:tblGrid>
              <a:tr h="0">
                <a:tc>
                  <a:txBody>
                    <a:bodyPr/>
                    <a:lstStyle/>
                    <a:p>
                      <a:pPr algn="l" fontAlgn="t"/>
                      <a:r>
                        <a:rPr lang="en-IN">
                          <a:solidFill>
                            <a:srgbClr val="000000"/>
                          </a:solidFill>
                          <a:effectLst/>
                          <a:latin typeface="times new roman" panose="02020603050405020304" pitchFamily="18" charset="0"/>
                        </a:rPr>
                        <a:t>EMP_ID</a:t>
                      </a:r>
                    </a:p>
                  </a:txBody>
                  <a:tcPr marL="114300" marR="114300" marT="114300" marB="114300">
                    <a:lnL w="9525" cap="flat" cmpd="sng" algn="ctr">
                      <a:solidFill>
                        <a:srgbClr val="30BF22"/>
                      </a:solidFill>
                      <a:prstDash val="solid"/>
                      <a:round/>
                      <a:headEnd type="none" w="med" len="med"/>
                      <a:tailEnd type="none" w="med" len="med"/>
                    </a:lnL>
                    <a:lnR w="9525" cap="flat" cmpd="sng" algn="ctr">
                      <a:solidFill>
                        <a:srgbClr val="30BF22"/>
                      </a:solidFill>
                      <a:prstDash val="solid"/>
                      <a:round/>
                      <a:headEnd type="none" w="med" len="med"/>
                      <a:tailEnd type="none" w="med" len="med"/>
                    </a:lnR>
                    <a:lnT w="9525" cap="flat" cmpd="sng" algn="ctr">
                      <a:solidFill>
                        <a:srgbClr val="30B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EMP_DEPT</a:t>
                      </a:r>
                    </a:p>
                  </a:txBody>
                  <a:tcPr marL="114300" marR="114300" marT="114300" marB="114300">
                    <a:lnL w="9525" cap="flat" cmpd="sng" algn="ctr">
                      <a:solidFill>
                        <a:srgbClr val="30BF22"/>
                      </a:solidFill>
                      <a:prstDash val="solid"/>
                      <a:round/>
                      <a:headEnd type="none" w="med" len="med"/>
                      <a:tailEnd type="none" w="med" len="med"/>
                    </a:lnL>
                    <a:lnR w="9525" cap="flat" cmpd="sng" algn="ctr">
                      <a:solidFill>
                        <a:srgbClr val="30BF22"/>
                      </a:solidFill>
                      <a:prstDash val="solid"/>
                      <a:round/>
                      <a:headEnd type="none" w="med" len="med"/>
                      <a:tailEnd type="none" w="med" len="med"/>
                    </a:lnR>
                    <a:lnT w="9525" cap="flat" cmpd="sng" algn="ctr">
                      <a:solidFill>
                        <a:srgbClr val="30BF22"/>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459559109"/>
                  </a:ext>
                </a:extLst>
              </a:tr>
              <a:tr h="0">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49635042"/>
                  </a:ext>
                </a:extLst>
              </a:tr>
              <a:tr h="0">
                <a:tc>
                  <a:txBody>
                    <a:bodyPr/>
                    <a:lstStyle/>
                    <a:p>
                      <a:pPr algn="just" fontAlgn="t"/>
                      <a:r>
                        <a:rPr lang="en-IN">
                          <a:solidFill>
                            <a:srgbClr val="333333"/>
                          </a:solidFill>
                          <a:effectLst/>
                          <a:latin typeface="inter-regular"/>
                        </a:rPr>
                        <a:t>D394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300</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71432839"/>
                  </a:ext>
                </a:extLst>
              </a:tr>
              <a:tr h="0">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232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87986391"/>
                  </a:ext>
                </a:extLst>
              </a:tr>
              <a:tr h="0">
                <a:tc>
                  <a:txBody>
                    <a:bodyPr/>
                    <a:lstStyle/>
                    <a:p>
                      <a:pPr algn="just" fontAlgn="t"/>
                      <a:r>
                        <a:rPr lang="en-IN">
                          <a:solidFill>
                            <a:srgbClr val="333333"/>
                          </a:solidFill>
                          <a:effectLst/>
                          <a:latin typeface="inter-regular"/>
                        </a:rPr>
                        <a:t>D283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549</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375987548"/>
                  </a:ext>
                </a:extLst>
              </a:tr>
            </a:tbl>
          </a:graphicData>
        </a:graphic>
      </p:graphicFrame>
    </p:spTree>
    <p:extLst>
      <p:ext uri="{BB962C8B-B14F-4D97-AF65-F5344CB8AC3E}">
        <p14:creationId xmlns:p14="http://schemas.microsoft.com/office/powerpoint/2010/main" val="30089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71EC-BDB3-F251-FE5B-43BD7D54EBD1}"/>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70894422-388A-B749-9C7F-2ED151271EE4}"/>
              </a:ext>
            </a:extLst>
          </p:cNvPr>
          <p:cNvSpPr>
            <a:spLocks noGrp="1"/>
          </p:cNvSpPr>
          <p:nvPr>
            <p:ph idx="1"/>
          </p:nvPr>
        </p:nvSpPr>
        <p:spPr/>
        <p:txBody>
          <a:bodyPr>
            <a:normAutofit/>
          </a:bodyPr>
          <a:lstStyle/>
          <a:p>
            <a:pPr algn="just"/>
            <a:r>
              <a:rPr lang="en-IN" b="1" i="0" dirty="0">
                <a:solidFill>
                  <a:srgbClr val="333333"/>
                </a:solidFill>
                <a:effectLst/>
                <a:latin typeface="inter-bold"/>
              </a:rPr>
              <a:t>Functional dependencies:</a:t>
            </a:r>
            <a:endParaRPr lang="en-IN" b="0" i="0" dirty="0">
              <a:solidFill>
                <a:srgbClr val="333333"/>
              </a:solidFill>
              <a:effectLst/>
              <a:latin typeface="inter-regular"/>
            </a:endParaRPr>
          </a:p>
          <a:p>
            <a:pPr algn="just">
              <a:buFont typeface="+mj-lt"/>
              <a:buAutoNum type="arabicPeriod"/>
            </a:pPr>
            <a:r>
              <a:rPr lang="en-IN" b="0" i="0" dirty="0">
                <a:solidFill>
                  <a:srgbClr val="000000"/>
                </a:solidFill>
                <a:effectLst/>
                <a:latin typeface="inter-regular"/>
              </a:rPr>
              <a:t>EMP_ID   →    EMP_COUNTRY  </a:t>
            </a:r>
          </a:p>
          <a:p>
            <a:pPr algn="just">
              <a:buFont typeface="+mj-lt"/>
              <a:buAutoNum type="arabicPeriod"/>
            </a:pPr>
            <a:r>
              <a:rPr lang="en-IN" b="0" i="0" dirty="0">
                <a:solidFill>
                  <a:srgbClr val="000000"/>
                </a:solidFill>
                <a:effectLst/>
                <a:latin typeface="inter-regular"/>
              </a:rPr>
              <a:t>EMP_DEPT   →   {DEPT_TYPE, EMP_DEPT_NO}  </a:t>
            </a:r>
          </a:p>
          <a:p>
            <a:pPr algn="just"/>
            <a:r>
              <a:rPr lang="en-IN" b="1" i="0" dirty="0">
                <a:solidFill>
                  <a:srgbClr val="333333"/>
                </a:solidFill>
                <a:effectLst/>
                <a:latin typeface="inter-bold"/>
              </a:rPr>
              <a:t>Candidate keys:</a:t>
            </a:r>
            <a:endParaRPr lang="en-IN" b="0" i="0" dirty="0">
              <a:solidFill>
                <a:srgbClr val="333333"/>
              </a:solidFill>
              <a:effectLst/>
              <a:latin typeface="inter-regular"/>
            </a:endParaRPr>
          </a:p>
          <a:p>
            <a:pPr algn="just"/>
            <a:r>
              <a:rPr lang="en-IN" b="1" i="0" dirty="0">
                <a:solidFill>
                  <a:srgbClr val="333333"/>
                </a:solidFill>
                <a:effectLst/>
                <a:latin typeface="inter-bold"/>
              </a:rPr>
              <a:t>For the first table:</a:t>
            </a:r>
            <a:r>
              <a:rPr lang="en-IN" b="0" i="0" dirty="0">
                <a:solidFill>
                  <a:srgbClr val="333333"/>
                </a:solidFill>
                <a:effectLst/>
                <a:latin typeface="inter-regular"/>
              </a:rPr>
              <a:t> EMP_ID</a:t>
            </a:r>
            <a:br>
              <a:rPr lang="en-IN" b="0" i="0" dirty="0">
                <a:solidFill>
                  <a:srgbClr val="333333"/>
                </a:solidFill>
                <a:effectLst/>
                <a:latin typeface="inter-regular"/>
              </a:rPr>
            </a:br>
            <a:r>
              <a:rPr lang="en-IN" b="1" i="0" dirty="0">
                <a:solidFill>
                  <a:srgbClr val="333333"/>
                </a:solidFill>
                <a:effectLst/>
                <a:latin typeface="inter-bold"/>
              </a:rPr>
              <a:t>For the second table:</a:t>
            </a:r>
            <a:r>
              <a:rPr lang="en-IN" b="0" i="0" dirty="0">
                <a:solidFill>
                  <a:srgbClr val="333333"/>
                </a:solidFill>
                <a:effectLst/>
                <a:latin typeface="inter-regular"/>
              </a:rPr>
              <a:t> EMP_DEPT</a:t>
            </a:r>
            <a:br>
              <a:rPr lang="en-IN" b="0" i="0" dirty="0">
                <a:solidFill>
                  <a:srgbClr val="333333"/>
                </a:solidFill>
                <a:effectLst/>
                <a:latin typeface="inter-regular"/>
              </a:rPr>
            </a:br>
            <a:r>
              <a:rPr lang="en-IN" b="1" i="0" dirty="0">
                <a:solidFill>
                  <a:srgbClr val="333333"/>
                </a:solidFill>
                <a:effectLst/>
                <a:latin typeface="inter-bold"/>
              </a:rPr>
              <a:t>For the third table:</a:t>
            </a:r>
            <a:r>
              <a:rPr lang="en-IN" b="0" i="0" dirty="0">
                <a:solidFill>
                  <a:srgbClr val="333333"/>
                </a:solidFill>
                <a:effectLst/>
                <a:latin typeface="inter-regular"/>
              </a:rPr>
              <a:t> {EMP_ID, EMP_DEPT}</a:t>
            </a:r>
          </a:p>
          <a:p>
            <a:pPr algn="just"/>
            <a:r>
              <a:rPr lang="en-IN" b="0" i="0" dirty="0">
                <a:solidFill>
                  <a:srgbClr val="333333"/>
                </a:solidFill>
                <a:effectLst/>
                <a:latin typeface="inter-regular"/>
              </a:rPr>
              <a:t>Now, this is in BCNF because left side part of both the functional dependencies is a key.</a:t>
            </a:r>
          </a:p>
          <a:p>
            <a:endParaRPr lang="en-US" dirty="0"/>
          </a:p>
        </p:txBody>
      </p:sp>
    </p:spTree>
    <p:extLst>
      <p:ext uri="{BB962C8B-B14F-4D97-AF65-F5344CB8AC3E}">
        <p14:creationId xmlns:p14="http://schemas.microsoft.com/office/powerpoint/2010/main" val="1226691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876E-C764-65F5-F39B-573A178CD82C}"/>
              </a:ext>
            </a:extLst>
          </p:cNvPr>
          <p:cNvSpPr>
            <a:spLocks noGrp="1"/>
          </p:cNvSpPr>
          <p:nvPr>
            <p:ph type="title"/>
          </p:nvPr>
        </p:nvSpPr>
        <p:spPr/>
        <p:txBody>
          <a:bodyPr/>
          <a:lstStyle/>
          <a:p>
            <a:r>
              <a:rPr lang="en-IN" b="0" i="0" dirty="0">
                <a:solidFill>
                  <a:srgbClr val="610B4B"/>
                </a:solidFill>
                <a:effectLst/>
                <a:latin typeface="erdana"/>
              </a:rPr>
              <a:t>Trivial functional dependency</a:t>
            </a:r>
            <a:endParaRPr lang="en-US" dirty="0"/>
          </a:p>
        </p:txBody>
      </p:sp>
      <p:sp>
        <p:nvSpPr>
          <p:cNvPr id="3" name="Content Placeholder 2">
            <a:extLst>
              <a:ext uri="{FF2B5EF4-FFF2-40B4-BE49-F238E27FC236}">
                <a16:creationId xmlns:a16="http://schemas.microsoft.com/office/drawing/2014/main" id="{F3BCED89-A4EB-C0A2-10AF-A56F77BC3206}"/>
              </a:ext>
            </a:extLst>
          </p:cNvPr>
          <p:cNvSpPr>
            <a:spLocks noGrp="1"/>
          </p:cNvSpPr>
          <p:nvPr>
            <p:ph idx="1"/>
          </p:nvPr>
        </p:nvSpPr>
        <p:spPr/>
        <p:txBody>
          <a:bodyPr>
            <a:normAutofit/>
          </a:bodyPr>
          <a:lstStyle/>
          <a:p>
            <a:pPr algn="just">
              <a:buFont typeface="Arial" panose="020B0604020202020204" pitchFamily="34" charset="0"/>
              <a:buChar char="•"/>
            </a:pPr>
            <a:r>
              <a:rPr lang="en-IN" b="0" i="0" dirty="0">
                <a:solidFill>
                  <a:srgbClr val="000000"/>
                </a:solidFill>
                <a:effectLst/>
                <a:latin typeface="inter-regular"/>
              </a:rPr>
              <a:t>A → B has trivial functional dependency if B is a subset of A.</a:t>
            </a:r>
          </a:p>
          <a:p>
            <a:pPr algn="just">
              <a:buFont typeface="Arial" panose="020B0604020202020204" pitchFamily="34" charset="0"/>
              <a:buChar char="•"/>
            </a:pPr>
            <a:r>
              <a:rPr lang="en-IN" b="0" i="0" dirty="0">
                <a:solidFill>
                  <a:srgbClr val="000000"/>
                </a:solidFill>
                <a:effectLst/>
                <a:latin typeface="inter-regular"/>
              </a:rPr>
              <a:t>The following dependencies are also trivial like: A → A, B → B</a:t>
            </a:r>
          </a:p>
          <a:p>
            <a:pPr marL="0" indent="0" algn="just">
              <a:buNone/>
            </a:pPr>
            <a:r>
              <a:rPr lang="en-IN" b="1" i="0" dirty="0">
                <a:solidFill>
                  <a:srgbClr val="333333"/>
                </a:solidFill>
                <a:effectLst/>
                <a:latin typeface="inter-bold"/>
              </a:rPr>
              <a:t>	Example:</a:t>
            </a:r>
            <a:endParaRPr lang="en-IN" b="0" i="0" dirty="0">
              <a:solidFill>
                <a:srgbClr val="333333"/>
              </a:solidFill>
              <a:effectLst/>
              <a:latin typeface="inter-regular"/>
            </a:endParaRPr>
          </a:p>
          <a:p>
            <a:pPr lvl="1" algn="just">
              <a:buFont typeface="+mj-lt"/>
              <a:buAutoNum type="arabicPeriod"/>
            </a:pPr>
            <a:r>
              <a:rPr lang="en-IN" b="0" i="0" dirty="0">
                <a:solidFill>
                  <a:srgbClr val="000000"/>
                </a:solidFill>
                <a:effectLst/>
                <a:latin typeface="inter-regular"/>
              </a:rPr>
              <a:t>Consider a table with two columns </a:t>
            </a:r>
            <a:r>
              <a:rPr lang="en-IN" b="0" i="0" dirty="0" err="1">
                <a:solidFill>
                  <a:srgbClr val="000000"/>
                </a:solidFill>
                <a:effectLst/>
                <a:latin typeface="inter-regular"/>
              </a:rPr>
              <a:t>Employee_Id</a:t>
            </a:r>
            <a:r>
              <a:rPr lang="en-IN" b="0" i="0" dirty="0">
                <a:solidFill>
                  <a:srgbClr val="000000"/>
                </a:solidFill>
                <a:effectLst/>
                <a:latin typeface="inter-regular"/>
              </a:rPr>
              <a:t> and </a:t>
            </a:r>
            <a:r>
              <a:rPr lang="en-IN" b="0" i="0" dirty="0" err="1">
                <a:solidFill>
                  <a:srgbClr val="000000"/>
                </a:solidFill>
                <a:effectLst/>
                <a:latin typeface="inter-regular"/>
              </a:rPr>
              <a:t>Employee_Name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a:t>
            </a:r>
            <a:r>
              <a:rPr lang="en-IN" b="0" i="0" dirty="0" err="1">
                <a:solidFill>
                  <a:srgbClr val="000000"/>
                </a:solidFill>
                <a:effectLst/>
                <a:latin typeface="inter-regular"/>
              </a:rPr>
              <a:t>Employee_id</a:t>
            </a:r>
            <a:r>
              <a:rPr lang="en-IN" b="0" i="0" dirty="0">
                <a:solidFill>
                  <a:srgbClr val="000000"/>
                </a:solidFill>
                <a:effectLst/>
                <a:latin typeface="inter-regular"/>
              </a:rPr>
              <a:t>, </a:t>
            </a:r>
            <a:r>
              <a:rPr lang="en-IN" b="0" i="0" dirty="0" err="1">
                <a:solidFill>
                  <a:srgbClr val="000000"/>
                </a:solidFill>
                <a:effectLst/>
                <a:latin typeface="inter-regular"/>
              </a:rPr>
              <a:t>Employee_Name</a:t>
            </a:r>
            <a:r>
              <a:rPr lang="en-IN" b="0" i="0" dirty="0">
                <a:solidFill>
                  <a:srgbClr val="000000"/>
                </a:solidFill>
                <a:effectLst/>
                <a:latin typeface="inter-regular"/>
              </a:rPr>
              <a:t>}   →    </a:t>
            </a:r>
            <a:r>
              <a:rPr lang="en-IN" b="0" i="0" dirty="0" err="1">
                <a:solidFill>
                  <a:srgbClr val="000000"/>
                </a:solidFill>
                <a:effectLst/>
                <a:latin typeface="inter-regular"/>
              </a:rPr>
              <a:t>Employee_Id</a:t>
            </a:r>
            <a:r>
              <a:rPr lang="en-IN" b="0" i="0" dirty="0">
                <a:solidFill>
                  <a:srgbClr val="000000"/>
                </a:solidFill>
                <a:effectLst/>
                <a:latin typeface="inter-regular"/>
              </a:rPr>
              <a:t> is a trivial functional dependency as   </a:t>
            </a:r>
          </a:p>
          <a:p>
            <a:pPr lvl="1" algn="just">
              <a:buFont typeface="+mj-lt"/>
              <a:buAutoNum type="arabicPeriod"/>
            </a:pPr>
            <a:r>
              <a:rPr lang="en-IN" b="0" i="0" dirty="0" err="1">
                <a:solidFill>
                  <a:srgbClr val="000000"/>
                </a:solidFill>
                <a:effectLst/>
                <a:latin typeface="inter-regular"/>
              </a:rPr>
              <a:t>Employee_Id</a:t>
            </a:r>
            <a:r>
              <a:rPr lang="en-IN" b="0" i="0" dirty="0">
                <a:solidFill>
                  <a:srgbClr val="000000"/>
                </a:solidFill>
                <a:effectLst/>
                <a:latin typeface="inter-regular"/>
              </a:rPr>
              <a:t> is a subset of {</a:t>
            </a:r>
            <a:r>
              <a:rPr lang="en-IN" b="0" i="0" dirty="0" err="1">
                <a:solidFill>
                  <a:srgbClr val="000000"/>
                </a:solidFill>
                <a:effectLst/>
                <a:latin typeface="inter-regular"/>
              </a:rPr>
              <a:t>Employee_Id</a:t>
            </a:r>
            <a:r>
              <a:rPr lang="en-IN" b="0" i="0" dirty="0">
                <a:solidFill>
                  <a:srgbClr val="000000"/>
                </a:solidFill>
                <a:effectLst/>
                <a:latin typeface="inter-regular"/>
              </a:rPr>
              <a:t>, </a:t>
            </a:r>
            <a:r>
              <a:rPr lang="en-IN" b="0" i="0" dirty="0" err="1">
                <a:solidFill>
                  <a:srgbClr val="000000"/>
                </a:solidFill>
                <a:effectLst/>
                <a:latin typeface="inter-regular"/>
              </a:rPr>
              <a:t>Employee_Name</a:t>
            </a:r>
            <a:r>
              <a:rPr lang="en-IN" b="0" i="0" dirty="0">
                <a:solidFill>
                  <a:srgbClr val="000000"/>
                </a:solidFill>
                <a:effectLst/>
                <a:latin typeface="inter-regular"/>
              </a:rPr>
              <a:t>}.  </a:t>
            </a:r>
          </a:p>
          <a:p>
            <a:pPr lvl="1" algn="just">
              <a:buFont typeface="+mj-lt"/>
              <a:buAutoNum type="arabicPeriod"/>
            </a:pPr>
            <a:r>
              <a:rPr lang="en-IN" b="0" i="0" dirty="0">
                <a:solidFill>
                  <a:srgbClr val="000000"/>
                </a:solidFill>
                <a:effectLst/>
                <a:latin typeface="inter-regular"/>
              </a:rPr>
              <a:t>Also, </a:t>
            </a:r>
            <a:r>
              <a:rPr lang="en-IN" b="0" i="0" dirty="0" err="1">
                <a:solidFill>
                  <a:srgbClr val="000000"/>
                </a:solidFill>
                <a:effectLst/>
                <a:latin typeface="inter-regular"/>
              </a:rPr>
              <a:t>Employee_Id</a:t>
            </a:r>
            <a:r>
              <a:rPr lang="en-IN" b="0" i="0" dirty="0">
                <a:solidFill>
                  <a:srgbClr val="000000"/>
                </a:solidFill>
                <a:effectLst/>
                <a:latin typeface="inter-regular"/>
              </a:rPr>
              <a:t> → </a:t>
            </a:r>
            <a:r>
              <a:rPr lang="en-IN" b="0" i="0" dirty="0" err="1">
                <a:solidFill>
                  <a:srgbClr val="000000"/>
                </a:solidFill>
                <a:effectLst/>
                <a:latin typeface="inter-regular"/>
              </a:rPr>
              <a:t>Employee_Id</a:t>
            </a:r>
            <a:r>
              <a:rPr lang="en-IN" b="0" i="0" dirty="0">
                <a:solidFill>
                  <a:srgbClr val="000000"/>
                </a:solidFill>
                <a:effectLst/>
                <a:latin typeface="inter-regular"/>
              </a:rPr>
              <a:t> and </a:t>
            </a:r>
            <a:r>
              <a:rPr lang="en-IN" b="0" i="0" dirty="0" err="1">
                <a:solidFill>
                  <a:srgbClr val="000000"/>
                </a:solidFill>
                <a:effectLst/>
                <a:latin typeface="inter-regular"/>
              </a:rPr>
              <a:t>Employee_Name</a:t>
            </a:r>
            <a:r>
              <a:rPr lang="en-IN" b="0" i="0" dirty="0">
                <a:solidFill>
                  <a:srgbClr val="000000"/>
                </a:solidFill>
                <a:effectLst/>
                <a:latin typeface="inter-regular"/>
              </a:rPr>
              <a:t>   →    </a:t>
            </a:r>
            <a:r>
              <a:rPr lang="en-IN" b="0" i="0" dirty="0" err="1">
                <a:solidFill>
                  <a:srgbClr val="000000"/>
                </a:solidFill>
                <a:effectLst/>
                <a:latin typeface="inter-regular"/>
              </a:rPr>
              <a:t>Employee_Name</a:t>
            </a:r>
            <a:r>
              <a:rPr lang="en-IN" b="0" i="0" dirty="0">
                <a:solidFill>
                  <a:srgbClr val="000000"/>
                </a:solidFill>
                <a:effectLst/>
                <a:latin typeface="inter-regular"/>
              </a:rPr>
              <a:t> are trivial dependencies too.  </a:t>
            </a:r>
          </a:p>
          <a:p>
            <a:endParaRPr lang="en-US" dirty="0"/>
          </a:p>
        </p:txBody>
      </p:sp>
    </p:spTree>
    <p:extLst>
      <p:ext uri="{BB962C8B-B14F-4D97-AF65-F5344CB8AC3E}">
        <p14:creationId xmlns:p14="http://schemas.microsoft.com/office/powerpoint/2010/main" val="3291905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DB74-31E3-9AA0-C2CB-668A26C6C776}"/>
              </a:ext>
            </a:extLst>
          </p:cNvPr>
          <p:cNvSpPr>
            <a:spLocks noGrp="1"/>
          </p:cNvSpPr>
          <p:nvPr>
            <p:ph type="title"/>
          </p:nvPr>
        </p:nvSpPr>
        <p:spPr/>
        <p:txBody>
          <a:bodyPr/>
          <a:lstStyle/>
          <a:p>
            <a:r>
              <a:rPr lang="en-IN" b="0" i="0" u="none" strike="noStrike" dirty="0">
                <a:solidFill>
                  <a:srgbClr val="610B4B"/>
                </a:solidFill>
                <a:effectLst/>
                <a:latin typeface="erdana"/>
              </a:rPr>
              <a:t>Non-trivial functional dependency</a:t>
            </a:r>
            <a:endParaRPr lang="en-US" dirty="0"/>
          </a:p>
        </p:txBody>
      </p:sp>
      <p:sp>
        <p:nvSpPr>
          <p:cNvPr id="3" name="Content Placeholder 2">
            <a:extLst>
              <a:ext uri="{FF2B5EF4-FFF2-40B4-BE49-F238E27FC236}">
                <a16:creationId xmlns:a16="http://schemas.microsoft.com/office/drawing/2014/main" id="{CC9788EB-DF9B-95DF-AEFC-C357A7B9C306}"/>
              </a:ext>
            </a:extLst>
          </p:cNvPr>
          <p:cNvSpPr>
            <a:spLocks noGrp="1"/>
          </p:cNvSpPr>
          <p:nvPr>
            <p:ph idx="1"/>
          </p:nvPr>
        </p:nvSpPr>
        <p:spPr/>
        <p:txBody>
          <a:bodyPr/>
          <a:lstStyle/>
          <a:p>
            <a:pPr algn="just">
              <a:buFont typeface="Arial" panose="020B0604020202020204" pitchFamily="34" charset="0"/>
              <a:buChar char="•"/>
            </a:pPr>
            <a:r>
              <a:rPr lang="en-IN" b="0" i="0" u="none" strike="noStrike" dirty="0">
                <a:solidFill>
                  <a:srgbClr val="000000"/>
                </a:solidFill>
                <a:effectLst/>
                <a:latin typeface="inter-regular"/>
              </a:rPr>
              <a:t>A → B has a non-trivial functional dependency if B is not a subset of A.</a:t>
            </a:r>
          </a:p>
          <a:p>
            <a:pPr algn="just">
              <a:buFont typeface="Arial" panose="020B0604020202020204" pitchFamily="34" charset="0"/>
              <a:buChar char="•"/>
            </a:pPr>
            <a:r>
              <a:rPr lang="en-IN" b="0" i="0" u="none" strike="noStrike" dirty="0">
                <a:solidFill>
                  <a:srgbClr val="000000"/>
                </a:solidFill>
                <a:effectLst/>
                <a:latin typeface="inter-regular"/>
              </a:rPr>
              <a:t>When A intersection B is NULL, then A → B is called as complete non-trivial.</a:t>
            </a:r>
          </a:p>
          <a:p>
            <a:pPr marL="0" indent="0" algn="just">
              <a:buNone/>
            </a:pPr>
            <a:r>
              <a:rPr lang="en-IN" b="1" i="0" u="none" strike="noStrike" dirty="0">
                <a:solidFill>
                  <a:srgbClr val="333333"/>
                </a:solidFill>
                <a:effectLst/>
                <a:latin typeface="inter-bold"/>
              </a:rPr>
              <a:t>	Example:</a:t>
            </a:r>
            <a:endParaRPr lang="en-IN" b="0" i="0" u="none" strike="noStrike" dirty="0">
              <a:solidFill>
                <a:srgbClr val="333333"/>
              </a:solidFill>
              <a:effectLst/>
              <a:latin typeface="inter-regular"/>
            </a:endParaRPr>
          </a:p>
          <a:p>
            <a:pPr lvl="1" algn="just">
              <a:buFont typeface="+mj-lt"/>
              <a:buAutoNum type="arabicPeriod"/>
            </a:pPr>
            <a:r>
              <a:rPr lang="en-IN" b="0" i="0" u="none" strike="noStrike" dirty="0">
                <a:solidFill>
                  <a:srgbClr val="000000"/>
                </a:solidFill>
                <a:effectLst/>
                <a:latin typeface="inter-regular"/>
              </a:rPr>
              <a:t>ID   →    Name,  </a:t>
            </a:r>
          </a:p>
          <a:p>
            <a:pPr lvl="1" algn="just">
              <a:buFont typeface="+mj-lt"/>
              <a:buAutoNum type="arabicPeriod"/>
            </a:pPr>
            <a:r>
              <a:rPr lang="en-IN" b="0" i="0" u="none" strike="noStrike" dirty="0">
                <a:solidFill>
                  <a:srgbClr val="000000"/>
                </a:solidFill>
                <a:effectLst/>
                <a:latin typeface="inter-regular"/>
              </a:rPr>
              <a:t>Name   →    DOB  </a:t>
            </a:r>
          </a:p>
          <a:p>
            <a:endParaRPr lang="en-US" dirty="0"/>
          </a:p>
        </p:txBody>
      </p:sp>
    </p:spTree>
    <p:extLst>
      <p:ext uri="{BB962C8B-B14F-4D97-AF65-F5344CB8AC3E}">
        <p14:creationId xmlns:p14="http://schemas.microsoft.com/office/powerpoint/2010/main" val="209494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F8C0-589F-902A-FD11-3905747EE770}"/>
              </a:ext>
            </a:extLst>
          </p:cNvPr>
          <p:cNvSpPr>
            <a:spLocks noGrp="1"/>
          </p:cNvSpPr>
          <p:nvPr>
            <p:ph type="title"/>
          </p:nvPr>
        </p:nvSpPr>
        <p:spPr/>
        <p:txBody>
          <a:bodyPr/>
          <a:lstStyle/>
          <a:p>
            <a:r>
              <a:rPr lang="en-IN" b="0" i="0" u="none" strike="noStrike" dirty="0">
                <a:solidFill>
                  <a:srgbClr val="610B38"/>
                </a:solidFill>
                <a:effectLst/>
                <a:latin typeface="erdana"/>
              </a:rPr>
              <a:t>Inference Rule (IR):</a:t>
            </a:r>
            <a:endParaRPr lang="en-US" dirty="0"/>
          </a:p>
        </p:txBody>
      </p:sp>
      <p:sp>
        <p:nvSpPr>
          <p:cNvPr id="3" name="Content Placeholder 2">
            <a:extLst>
              <a:ext uri="{FF2B5EF4-FFF2-40B4-BE49-F238E27FC236}">
                <a16:creationId xmlns:a16="http://schemas.microsoft.com/office/drawing/2014/main" id="{BC365F9E-22AB-46AD-0833-39EEA5A417FB}"/>
              </a:ext>
            </a:extLst>
          </p:cNvPr>
          <p:cNvSpPr>
            <a:spLocks noGrp="1"/>
          </p:cNvSpPr>
          <p:nvPr>
            <p:ph idx="1"/>
          </p:nvPr>
        </p:nvSpPr>
        <p:spPr/>
        <p:txBody>
          <a:bodyPr>
            <a:normAutofit/>
          </a:bodyPr>
          <a:lstStyle/>
          <a:p>
            <a:pPr algn="just">
              <a:buFont typeface="Arial" panose="020B0604020202020204" pitchFamily="34" charset="0"/>
              <a:buChar char="•"/>
            </a:pPr>
            <a:r>
              <a:rPr lang="en-IN" dirty="0">
                <a:solidFill>
                  <a:srgbClr val="000000"/>
                </a:solidFill>
                <a:effectLst/>
                <a:latin typeface="inter-regular"/>
              </a:rPr>
              <a:t>The Armstrong's axioms are the basic inference rule.</a:t>
            </a:r>
          </a:p>
          <a:p>
            <a:pPr algn="just">
              <a:buFont typeface="Arial" panose="020B0604020202020204" pitchFamily="34" charset="0"/>
              <a:buChar char="•"/>
            </a:pPr>
            <a:r>
              <a:rPr lang="en-IN" dirty="0">
                <a:solidFill>
                  <a:srgbClr val="000000"/>
                </a:solidFill>
                <a:effectLst/>
                <a:latin typeface="inter-regular"/>
              </a:rPr>
              <a:t>Armstrong's axioms are used to conclude functional dependencies on a relational database. </a:t>
            </a:r>
          </a:p>
          <a:p>
            <a:pPr algn="just">
              <a:buFont typeface="Arial" panose="020B0604020202020204" pitchFamily="34" charset="0"/>
              <a:buChar char="•"/>
            </a:pPr>
            <a:r>
              <a:rPr lang="en-IN" dirty="0">
                <a:solidFill>
                  <a:srgbClr val="000000"/>
                </a:solidFill>
                <a:effectLst/>
                <a:latin typeface="inter-regular"/>
              </a:rPr>
              <a:t>The inference rule is a type of assertion. It can apply to a set of FD(functional dependency) to derive other FD.</a:t>
            </a:r>
          </a:p>
          <a:p>
            <a:pPr algn="just">
              <a:buFont typeface="Arial" panose="020B0604020202020204" pitchFamily="34" charset="0"/>
              <a:buChar char="•"/>
            </a:pPr>
            <a:r>
              <a:rPr lang="en-IN" dirty="0">
                <a:solidFill>
                  <a:srgbClr val="000000"/>
                </a:solidFill>
                <a:effectLst/>
                <a:latin typeface="inter-regular"/>
              </a:rPr>
              <a:t>Using the inference rule, we can derive additional functional dependency from the initial set.</a:t>
            </a:r>
          </a:p>
          <a:p>
            <a:r>
              <a:rPr lang="en-IN" dirty="0"/>
              <a:t>The Functional dependency has 6 types of inference rule:</a:t>
            </a:r>
          </a:p>
        </p:txBody>
      </p:sp>
    </p:spTree>
    <p:extLst>
      <p:ext uri="{BB962C8B-B14F-4D97-AF65-F5344CB8AC3E}">
        <p14:creationId xmlns:p14="http://schemas.microsoft.com/office/powerpoint/2010/main" val="2906865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67A1-3863-D52D-BEEA-EF7859FD43D0}"/>
              </a:ext>
            </a:extLst>
          </p:cNvPr>
          <p:cNvSpPr>
            <a:spLocks noGrp="1"/>
          </p:cNvSpPr>
          <p:nvPr>
            <p:ph type="title"/>
          </p:nvPr>
        </p:nvSpPr>
        <p:spPr/>
        <p:txBody>
          <a:bodyPr/>
          <a:lstStyle/>
          <a:p>
            <a:r>
              <a:rPr lang="en-IN" b="0" i="0" u="none" strike="noStrike" dirty="0">
                <a:solidFill>
                  <a:srgbClr val="610B38"/>
                </a:solidFill>
                <a:effectLst/>
                <a:latin typeface="erdana"/>
              </a:rPr>
              <a:t>Reflexive Rule (IR</a:t>
            </a:r>
            <a:r>
              <a:rPr lang="en-IN" b="0" i="0" u="none" strike="noStrike" baseline="-25000" dirty="0">
                <a:solidFill>
                  <a:srgbClr val="610B38"/>
                </a:solidFill>
                <a:effectLst/>
                <a:latin typeface="erdana"/>
              </a:rPr>
              <a:t>1</a:t>
            </a:r>
            <a:r>
              <a:rPr lang="en-IN" b="0" i="0" u="none" strike="noStrike" dirty="0">
                <a:solidFill>
                  <a:srgbClr val="610B38"/>
                </a:solidFill>
                <a:effectLst/>
                <a:latin typeface="erdana"/>
              </a:rPr>
              <a:t>)</a:t>
            </a:r>
            <a:endParaRPr lang="en-US" dirty="0"/>
          </a:p>
        </p:txBody>
      </p:sp>
      <p:sp>
        <p:nvSpPr>
          <p:cNvPr id="3" name="Content Placeholder 2">
            <a:extLst>
              <a:ext uri="{FF2B5EF4-FFF2-40B4-BE49-F238E27FC236}">
                <a16:creationId xmlns:a16="http://schemas.microsoft.com/office/drawing/2014/main" id="{CDCBA54F-8B2D-068D-B0AB-73009360BC37}"/>
              </a:ext>
            </a:extLst>
          </p:cNvPr>
          <p:cNvSpPr>
            <a:spLocks noGrp="1"/>
          </p:cNvSpPr>
          <p:nvPr>
            <p:ph idx="1"/>
          </p:nvPr>
        </p:nvSpPr>
        <p:spPr/>
        <p:txBody>
          <a:bodyPr/>
          <a:lstStyle/>
          <a:p>
            <a:r>
              <a:rPr lang="en-IN" dirty="0"/>
              <a:t>In the reflexive rule, if Y is a subset of X, then X determines Y.</a:t>
            </a:r>
          </a:p>
          <a:p>
            <a:pPr>
              <a:buFont typeface="+mj-lt"/>
              <a:buAutoNum type="arabicPeriod"/>
            </a:pPr>
            <a:r>
              <a:rPr lang="en-IN" dirty="0">
                <a:solidFill>
                  <a:srgbClr val="000000"/>
                </a:solidFill>
                <a:effectLst/>
              </a:rPr>
              <a:t>If X ⊇ Y then X  →    Y  </a:t>
            </a:r>
          </a:p>
          <a:p>
            <a:r>
              <a:rPr lang="en-IN" b="1" dirty="0">
                <a:effectLst/>
                <a:latin typeface="inter-bold"/>
              </a:rPr>
              <a:t>Example:</a:t>
            </a:r>
            <a:endParaRPr lang="en-IN" dirty="0">
              <a:effectLst/>
            </a:endParaRPr>
          </a:p>
          <a:p>
            <a:pPr>
              <a:buFont typeface="+mj-lt"/>
              <a:buAutoNum type="arabicPeriod"/>
            </a:pPr>
            <a:r>
              <a:rPr lang="en-IN" dirty="0">
                <a:solidFill>
                  <a:srgbClr val="000000"/>
                </a:solidFill>
                <a:effectLst/>
              </a:rPr>
              <a:t>X = {a, b, c, d, e}  </a:t>
            </a:r>
          </a:p>
          <a:p>
            <a:pPr>
              <a:buFont typeface="+mj-lt"/>
              <a:buAutoNum type="arabicPeriod"/>
            </a:pPr>
            <a:r>
              <a:rPr lang="en-IN" dirty="0">
                <a:solidFill>
                  <a:srgbClr val="000000"/>
                </a:solidFill>
                <a:effectLst/>
              </a:rPr>
              <a:t>Y = {a, b, c}  </a:t>
            </a:r>
          </a:p>
          <a:p>
            <a:endParaRPr lang="en-US" dirty="0"/>
          </a:p>
        </p:txBody>
      </p:sp>
    </p:spTree>
    <p:extLst>
      <p:ext uri="{BB962C8B-B14F-4D97-AF65-F5344CB8AC3E}">
        <p14:creationId xmlns:p14="http://schemas.microsoft.com/office/powerpoint/2010/main" val="3660777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BACAB-F364-ECB3-DEAF-400E390EC8A5}"/>
              </a:ext>
            </a:extLst>
          </p:cNvPr>
          <p:cNvSpPr>
            <a:spLocks noGrp="1"/>
          </p:cNvSpPr>
          <p:nvPr>
            <p:ph type="title"/>
          </p:nvPr>
        </p:nvSpPr>
        <p:spPr/>
        <p:txBody>
          <a:bodyPr/>
          <a:lstStyle/>
          <a:p>
            <a:r>
              <a:rPr lang="en-IN" b="0" i="0" u="none" strike="noStrike" dirty="0">
                <a:solidFill>
                  <a:srgbClr val="610B38"/>
                </a:solidFill>
                <a:effectLst/>
                <a:latin typeface="erdana"/>
              </a:rPr>
              <a:t>Augmentation Rule (IR</a:t>
            </a:r>
            <a:r>
              <a:rPr lang="en-IN" b="0" i="0" u="none" strike="noStrike" baseline="-25000" dirty="0">
                <a:solidFill>
                  <a:srgbClr val="610B38"/>
                </a:solidFill>
                <a:effectLst/>
                <a:latin typeface="erdana"/>
              </a:rPr>
              <a:t>2</a:t>
            </a:r>
            <a:r>
              <a:rPr lang="en-IN" b="0" i="0" u="none" strike="noStrike" dirty="0">
                <a:solidFill>
                  <a:srgbClr val="610B38"/>
                </a:solidFill>
                <a:effectLst/>
                <a:latin typeface="erdana"/>
              </a:rPr>
              <a:t>)</a:t>
            </a:r>
            <a:endParaRPr lang="en-US" dirty="0"/>
          </a:p>
        </p:txBody>
      </p:sp>
      <p:sp>
        <p:nvSpPr>
          <p:cNvPr id="3" name="Content Placeholder 2">
            <a:extLst>
              <a:ext uri="{FF2B5EF4-FFF2-40B4-BE49-F238E27FC236}">
                <a16:creationId xmlns:a16="http://schemas.microsoft.com/office/drawing/2014/main" id="{C2C9FD4C-CD07-A5E5-EDFC-AC897A12D05D}"/>
              </a:ext>
            </a:extLst>
          </p:cNvPr>
          <p:cNvSpPr>
            <a:spLocks noGrp="1"/>
          </p:cNvSpPr>
          <p:nvPr>
            <p:ph idx="1"/>
          </p:nvPr>
        </p:nvSpPr>
        <p:spPr/>
        <p:txBody>
          <a:bodyPr/>
          <a:lstStyle/>
          <a:p>
            <a:pPr algn="just"/>
            <a:r>
              <a:rPr lang="en-IN" b="0" i="0" dirty="0">
                <a:solidFill>
                  <a:srgbClr val="333333"/>
                </a:solidFill>
                <a:effectLst/>
                <a:latin typeface="inter-regular"/>
              </a:rPr>
              <a:t>The augmentation is also called as a partial dependency. In augmentation, if X determines Y, then XZ determines YZ for any Z.</a:t>
            </a:r>
          </a:p>
          <a:p>
            <a:pPr algn="just">
              <a:buFont typeface="+mj-lt"/>
              <a:buAutoNum type="arabicPeriod"/>
            </a:pPr>
            <a:r>
              <a:rPr lang="en-IN" b="0" i="0" dirty="0">
                <a:solidFill>
                  <a:srgbClr val="000000"/>
                </a:solidFill>
                <a:effectLst/>
                <a:latin typeface="inter-regular"/>
              </a:rPr>
              <a:t>If X    →  Y then XZ   →   YZ   </a:t>
            </a:r>
          </a:p>
          <a:p>
            <a:pPr algn="just"/>
            <a:r>
              <a:rPr lang="en-IN" b="1" i="0" dirty="0">
                <a:solidFill>
                  <a:srgbClr val="333333"/>
                </a:solidFill>
                <a:effectLst/>
                <a:latin typeface="inter-bold"/>
              </a:rPr>
              <a:t>Example:</a:t>
            </a:r>
            <a:endParaRPr lang="en-IN" b="0" i="0" dirty="0">
              <a:solidFill>
                <a:srgbClr val="333333"/>
              </a:solidFill>
              <a:effectLst/>
              <a:latin typeface="inter-regular"/>
            </a:endParaRPr>
          </a:p>
          <a:p>
            <a:pPr algn="just">
              <a:buFont typeface="+mj-lt"/>
              <a:buAutoNum type="arabicPeriod"/>
            </a:pPr>
            <a:r>
              <a:rPr lang="en-IN" b="0" i="0" dirty="0">
                <a:solidFill>
                  <a:srgbClr val="000000"/>
                </a:solidFill>
                <a:effectLst/>
                <a:latin typeface="inter-regular"/>
              </a:rPr>
              <a:t>For R(ABCD),  </a:t>
            </a:r>
            <a:r>
              <a:rPr lang="en-IN" b="1" i="0" dirty="0">
                <a:solidFill>
                  <a:srgbClr val="006699"/>
                </a:solidFill>
                <a:effectLst/>
                <a:latin typeface="inter-regular"/>
              </a:rPr>
              <a:t>if</a:t>
            </a:r>
            <a:r>
              <a:rPr lang="en-IN" b="0" i="0" dirty="0">
                <a:solidFill>
                  <a:srgbClr val="000000"/>
                </a:solidFill>
                <a:effectLst/>
                <a:latin typeface="inter-regular"/>
              </a:rPr>
              <a:t> A   →   B then AC  →   BC  </a:t>
            </a:r>
          </a:p>
          <a:p>
            <a:endParaRPr lang="en-US" dirty="0"/>
          </a:p>
        </p:txBody>
      </p:sp>
    </p:spTree>
    <p:extLst>
      <p:ext uri="{BB962C8B-B14F-4D97-AF65-F5344CB8AC3E}">
        <p14:creationId xmlns:p14="http://schemas.microsoft.com/office/powerpoint/2010/main" val="543237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BE2B4-629B-09DD-F52C-299BC25AD994}"/>
              </a:ext>
            </a:extLst>
          </p:cNvPr>
          <p:cNvSpPr>
            <a:spLocks noGrp="1"/>
          </p:cNvSpPr>
          <p:nvPr>
            <p:ph type="title"/>
          </p:nvPr>
        </p:nvSpPr>
        <p:spPr/>
        <p:txBody>
          <a:bodyPr/>
          <a:lstStyle/>
          <a:p>
            <a:r>
              <a:rPr lang="en-IN" b="0" i="0" dirty="0">
                <a:solidFill>
                  <a:srgbClr val="610B38"/>
                </a:solidFill>
                <a:effectLst/>
                <a:latin typeface="erdana"/>
              </a:rPr>
              <a:t>Transitive Rule (IR</a:t>
            </a:r>
            <a:r>
              <a:rPr lang="en-IN" b="0" i="0" baseline="-25000" dirty="0">
                <a:solidFill>
                  <a:srgbClr val="610B38"/>
                </a:solidFill>
                <a:effectLst/>
                <a:latin typeface="erdana"/>
              </a:rPr>
              <a:t>3</a:t>
            </a:r>
            <a:r>
              <a:rPr lang="en-IN" b="0" i="0" dirty="0">
                <a:solidFill>
                  <a:srgbClr val="610B38"/>
                </a:solidFill>
                <a:effectLst/>
                <a:latin typeface="erdana"/>
              </a:rPr>
              <a:t>)</a:t>
            </a:r>
            <a:endParaRPr lang="en-US" dirty="0"/>
          </a:p>
        </p:txBody>
      </p:sp>
      <p:sp>
        <p:nvSpPr>
          <p:cNvPr id="3" name="Content Placeholder 2">
            <a:extLst>
              <a:ext uri="{FF2B5EF4-FFF2-40B4-BE49-F238E27FC236}">
                <a16:creationId xmlns:a16="http://schemas.microsoft.com/office/drawing/2014/main" id="{43E7675C-95D3-81E6-E606-6186606B867D}"/>
              </a:ext>
            </a:extLst>
          </p:cNvPr>
          <p:cNvSpPr>
            <a:spLocks noGrp="1"/>
          </p:cNvSpPr>
          <p:nvPr>
            <p:ph idx="1"/>
          </p:nvPr>
        </p:nvSpPr>
        <p:spPr/>
        <p:txBody>
          <a:bodyPr/>
          <a:lstStyle/>
          <a:p>
            <a:pPr algn="just"/>
            <a:r>
              <a:rPr lang="en-IN" b="0" i="0" dirty="0">
                <a:solidFill>
                  <a:srgbClr val="333333"/>
                </a:solidFill>
                <a:effectLst/>
                <a:latin typeface="inter-regular"/>
              </a:rPr>
              <a:t>In the transitive rule, if X determines Y and Y determine Z, then X must also determine Z.</a:t>
            </a:r>
          </a:p>
          <a:p>
            <a:pPr algn="just">
              <a:buFont typeface="+mj-lt"/>
              <a:buAutoNum type="arabicPeriod"/>
            </a:pPr>
            <a:r>
              <a:rPr lang="en-IN" b="0" i="0" dirty="0">
                <a:solidFill>
                  <a:srgbClr val="000000"/>
                </a:solidFill>
                <a:effectLst/>
                <a:latin typeface="inter-regular"/>
              </a:rPr>
              <a:t>If X   →   Y and Y  →  Z then X  →   Z    </a:t>
            </a:r>
          </a:p>
          <a:p>
            <a:endParaRPr lang="en-US" dirty="0"/>
          </a:p>
        </p:txBody>
      </p:sp>
    </p:spTree>
    <p:extLst>
      <p:ext uri="{BB962C8B-B14F-4D97-AF65-F5344CB8AC3E}">
        <p14:creationId xmlns:p14="http://schemas.microsoft.com/office/powerpoint/2010/main" val="1595168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2131</TotalTime>
  <Words>2440</Words>
  <Application>Microsoft Macintosh PowerPoint</Application>
  <PresentationFormat>Widescreen</PresentationFormat>
  <Paragraphs>376</Paragraphs>
  <Slides>36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erdana</vt:lpstr>
      <vt:lpstr>inter-bold</vt:lpstr>
      <vt:lpstr>inter-regular</vt:lpstr>
      <vt:lpstr>times new roman</vt:lpstr>
      <vt:lpstr>Office Theme</vt:lpstr>
      <vt:lpstr>DBMS</vt:lpstr>
      <vt:lpstr>Functional Dependency</vt:lpstr>
      <vt:lpstr>Types of Functional dependency</vt:lpstr>
      <vt:lpstr>Trivial functional dependency</vt:lpstr>
      <vt:lpstr>Non-trivial functional dependency</vt:lpstr>
      <vt:lpstr>Inference Rule (IR):</vt:lpstr>
      <vt:lpstr>Reflexive Rule (IR1)</vt:lpstr>
      <vt:lpstr>Augmentation Rule (IR2)</vt:lpstr>
      <vt:lpstr>Transitive Rule (IR3)</vt:lpstr>
      <vt:lpstr>Union Rule (IR4)</vt:lpstr>
      <vt:lpstr>Decomposition Rule (IR5)</vt:lpstr>
      <vt:lpstr>Pseudo transitive Rule (IR6)</vt:lpstr>
      <vt:lpstr>Normalization</vt:lpstr>
      <vt:lpstr>What is Normalization?</vt:lpstr>
      <vt:lpstr>Data modification anomalies can be categorized into three types:</vt:lpstr>
      <vt:lpstr>Types of Normal Forms:</vt:lpstr>
      <vt:lpstr>Cont…</vt:lpstr>
      <vt:lpstr>Advantages of Normalization</vt:lpstr>
      <vt:lpstr>Disadvantages of Normalization</vt:lpstr>
      <vt:lpstr>First Normal Form (1NF)</vt:lpstr>
      <vt:lpstr>EMPLOYEE table:</vt:lpstr>
      <vt:lpstr>The decomposition of the EMPLOYEE table into 1NF has been shown below:</vt:lpstr>
      <vt:lpstr>Second Normal Form (2NF)</vt:lpstr>
      <vt:lpstr>TEACHER table</vt:lpstr>
      <vt:lpstr>TEACHER_DETAIL table:</vt:lpstr>
      <vt:lpstr>TEACHER_SUBJECT table:</vt:lpstr>
      <vt:lpstr>Third Normal Form (3NF)</vt:lpstr>
      <vt:lpstr>EMPLOYEE_DETAIL table:</vt:lpstr>
      <vt:lpstr>EMPLOYEE table:</vt:lpstr>
      <vt:lpstr>EMPLOYEE_ZIP table:</vt:lpstr>
      <vt:lpstr>Boyce Codd normal form (BCNF)</vt:lpstr>
      <vt:lpstr>EMPLOYEE table:</vt:lpstr>
      <vt:lpstr>EMP_COUNTRY table:</vt:lpstr>
      <vt:lpstr>EMP_DEPT table:</vt:lpstr>
      <vt:lpstr>EMP_DEPT_MAPPING table:</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dc:title>
  <dc:creator>Hradesh Kumar-GUSCSE201927680</dc:creator>
  <cp:lastModifiedBy>Hradesh Kumar-GUSCSE201927680</cp:lastModifiedBy>
  <cp:revision>1</cp:revision>
  <dcterms:created xsi:type="dcterms:W3CDTF">2022-11-01T05:55:26Z</dcterms:created>
  <dcterms:modified xsi:type="dcterms:W3CDTF">2022-11-07T10:41:58Z</dcterms:modified>
</cp:coreProperties>
</file>